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75488"/>
            <a:ext cx="10972800" cy="0"/>
          </a:xfrm>
          <a:prstGeom prst="line">
            <a:avLst/>
          </a:prstGeom>
          <a:noFill/>
          <a:ln w="12700">
            <a:solidFill>
              <a:srgbClr val="D9D5C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6459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5D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 TAIL / MEDIA STUDIES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498080" y="164592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20" kern="0" dirty="0">
                <a:solidFill>
                  <a:srgbClr val="5D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PARKINSON  /  JOSHUAPARKINSON.ME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94360" y="654710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070"/>
                </a:solidFill>
              </a:rPr>
              <a:t>joshuaparkinson.me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.com/watch?v=z3YKEAtamhE" TargetMode="External"/><Relationship Id="rId2" Type="http://schemas.openxmlformats.org/officeDocument/2006/relationships/hyperlink" Target="https://www.youtube.com/watch?v=z3YKEAtamhE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joshuaparkinson.me/long-tail-study.html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91440"/>
            <a:ext cx="4480560" cy="7040880"/>
          </a:xfrm>
          <a:prstGeom prst="rect">
            <a:avLst/>
          </a:prstGeom>
          <a:solidFill>
            <a:srgbClr val="FF87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731520"/>
            <a:ext cx="3474720" cy="3474720"/>
          </a:xfrm>
          <a:prstGeom prst="ellipse">
            <a:avLst/>
          </a:prstGeom>
          <a:solidFill>
            <a:srgbClr val="171929">
              <a:alpha val="0"/>
            </a:srgbClr>
          </a:solidFill>
          <a:ln w="1524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89720" y="1554480"/>
            <a:ext cx="1828800" cy="1828800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851392" y="1865376"/>
            <a:ext cx="2514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↝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F875E"/>
                </a:solidFill>
              </a:rPr>
              <a:t>LONG TAIL / MEDIA STUDIES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234440"/>
            <a:ext cx="6629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The Long Tail Needs an Open Road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76656" y="3364992"/>
            <a:ext cx="6309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9D9E8"/>
                </a:solidFill>
              </a:rPr>
              <a:t>Revisiting a 2014 student project on how network gatekeeping can narrow culture, commerce, and learning.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76656" y="58978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Joshua Parkinson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76656" y="624535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ABCCD"/>
                </a:solidFill>
              </a:rPr>
              <a:t>2014 presentation project · Joshua Parkinson with Anne McDonough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F875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The Long Tail Needs an Open Road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Revisiting a 2014 student project on how network gatekeeping can narrow culture, commerce, and learning.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FF87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261872" y="2468880"/>
            <a:ext cx="8823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31A"/>
                </a:solidFill>
              </a:rPr>
              <a:t>The Long Tail depends on discovery.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1298448" y="4251960"/>
            <a:ext cx="7955280" cy="1051560"/>
          </a:xfrm>
          <a:prstGeom prst="rect">
            <a:avLst>
              <a:gd name="adj" fmla="val 6957"/>
            </a:avLst>
          </a:prstGeom>
          <a:solidFill>
            <a:srgbClr val="FF875E">
              <a:alpha val="12000"/>
            </a:srgbClr>
          </a:solidFill>
          <a:ln w="12700">
            <a:solidFill>
              <a:srgbClr val="FF875E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4507992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31A"/>
                </a:solidFill>
              </a:rPr>
              <a:t>When networks influence which services load well, distribution power can shape what people find, use, buy, and learn from.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F875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Two ideas, one pressure point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The original project connected media economics with network access.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E9E1"/>
          </a:solidFill>
          <a:ln w="13970">
            <a:solidFill>
              <a:srgbClr val="FF875E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75E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The head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A small number of popular products and services command broad attention.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875E"/>
                </a:solidFill>
              </a:rPr>
              <a:t>MASS MARKET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419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75E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4192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The tail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84192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Many niche interests become viable when search, recommendations, and distribution reduce friction.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4192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875E"/>
                </a:solidFill>
              </a:rPr>
              <a:t>CHOICE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71104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E9E1"/>
          </a:solidFill>
          <a:ln w="13970">
            <a:solidFill>
              <a:srgbClr val="FF875E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0884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75E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08848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The network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08848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The route between people and those options can preserve open discovery or distort it.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8848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875E"/>
                </a:solidFill>
              </a:rPr>
              <a:t>ACCESS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F875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How discovery reaches the tail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Each link can widen choice—or become a gate.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143000" y="3767328"/>
            <a:ext cx="9738360" cy="0"/>
          </a:xfrm>
          <a:prstGeom prst="line">
            <a:avLst/>
          </a:prstGeom>
          <a:noFill/>
          <a:ln w="25400">
            <a:solidFill>
              <a:srgbClr val="FF875E">
                <a:alpha val="6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F875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875E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21208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Create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0624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Make the niche work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843784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F87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43784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875E"/>
                </a:solidFill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450592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Publish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350008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Put it online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73168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F87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875E"/>
                </a:solidFill>
              </a:rPr>
              <a:t>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379976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Index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279392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Make it findable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702552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F87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702552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875E"/>
                </a:solidFill>
              </a:rPr>
              <a:t>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309360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Recommend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08776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Connect interest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631936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F875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31936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875E"/>
                </a:solidFill>
              </a:rPr>
              <a:t>5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238744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Deliver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138160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Reach the person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10561320" y="3438144"/>
            <a:ext cx="658368" cy="658368"/>
          </a:xfrm>
          <a:prstGeom prst="ellipse">
            <a:avLst/>
          </a:prstGeom>
          <a:solidFill>
            <a:srgbClr val="FF875E"/>
          </a:solidFill>
          <a:ln w="25400">
            <a:solidFill>
              <a:srgbClr val="FF875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561320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168128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Participate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067544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Learn or respond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F875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Why the project mattered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The 2014 paper applied the argument beyond entertainment.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E9E1"/>
          </a:solidFill>
          <a:ln w="13970">
            <a:solidFill>
              <a:srgbClr val="FF875E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75E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Independent culture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Music, games, and fan-created work rely on inexpensive distribution and discoverability.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875E"/>
                </a:solidFill>
              </a:rPr>
              <a:t>EXPRESSION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419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75E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4192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Niche commerce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84192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Small markets become practical when people can find specialized products and communities.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4192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875E"/>
                </a:solidFill>
              </a:rPr>
              <a:t>OPPORTUNITY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71104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E9E1"/>
          </a:solidFill>
          <a:ln w="13970">
            <a:solidFill>
              <a:srgbClr val="FF875E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0884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875E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08848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Online learning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08848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Educational access also depends on reliable pathways between learners and institutions.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8848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F875E"/>
                </a:solidFill>
              </a:rPr>
              <a:t>PARTICIPATION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F875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Read it as a time capsule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The presentation reflects the policy debate and sources available in 2014.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FF875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261872" y="2468880"/>
            <a:ext cx="8823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31A"/>
                </a:solidFill>
              </a:rPr>
              <a:t>The enduring design question is who gets to shape discovery.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1298448" y="4251960"/>
            <a:ext cx="7955280" cy="1051560"/>
          </a:xfrm>
          <a:prstGeom prst="rect">
            <a:avLst>
              <a:gd name="adj" fmla="val 6957"/>
            </a:avLst>
          </a:prstGeom>
          <a:solidFill>
            <a:srgbClr val="FF875E">
              <a:alpha val="12000"/>
            </a:srgbClr>
          </a:solidFill>
          <a:ln w="12700">
            <a:solidFill>
              <a:srgbClr val="FF875E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4507992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31A"/>
                </a:solidFill>
              </a:rPr>
              <a:t>The policy details evolve. The human concern remains: whether infrastructure expands meaningful choice or quietly narrows it.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F875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Watch and read the original work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Public video · original paper · accessible companion page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40080" y="2514600"/>
            <a:ext cx="6492240" cy="2971800"/>
          </a:xfrm>
          <a:prstGeom prst="roundRect">
            <a:avLst>
              <a:gd name="adj" fmla="val 2462"/>
            </a:avLst>
          </a:prstGeom>
          <a:solidFill>
            <a:srgbClr val="171929"/>
          </a:solidFill>
          <a:ln w="12700">
            <a:solidFill>
              <a:srgbClr val="171929"/>
            </a:solidFill>
            <a:prstDash val="solid"/>
          </a:ln>
        </p:spPr>
      </p:sp>
      <p:sp>
        <p:nvSpPr>
          <p:cNvPr id="6" name="Text 4">
            <a:hlinkClick r:id="rId1" tooltip=""/>
          </p:cNvPr>
          <p:cNvSpPr/>
          <p:nvPr/>
        </p:nvSpPr>
        <p:spPr>
          <a:xfrm>
            <a:off x="1078992" y="324612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u="sng" dirty="0">
                <a:solidFill>
                  <a:srgbClr val="FF875E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2148840" y="3154680"/>
            <a:ext cx="4343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Long Tail and Net Neutrality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2157984" y="379476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8CBD9"/>
                </a:solidFill>
              </a:rPr>
              <a:t>2014 · 13:35 · public YouTube presentation</a:t>
            </a:r>
            <a:endParaRPr lang="en-US" sz="1200" dirty="0"/>
          </a:p>
        </p:txBody>
      </p:sp>
      <p:sp>
        <p:nvSpPr>
          <p:cNvPr id="9" name="Text 7">
            <a:hlinkClick r:id="rId2" tooltip=""/>
          </p:cNvPr>
          <p:cNvSpPr/>
          <p:nvPr/>
        </p:nvSpPr>
        <p:spPr>
          <a:xfrm>
            <a:off x="2157984" y="4443984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u="sng" dirty="0">
                <a:solidFill>
                  <a:srgbClr val="FF875E"/>
                </a:solidFill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THE PRESENTATION  ↗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680960" y="265176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FF875E"/>
                </a:solidFill>
              </a:rPr>
              <a:t>Collaboration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662672" y="3182112"/>
            <a:ext cx="3383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31A"/>
                </a:solidFill>
              </a:rPr>
              <a:t>Joshua Parkinson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11131A"/>
                </a:solidFill>
              </a:rPr>
              <a:t>with Anne McDonough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680960" y="4297680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Explore the paper and companion reading at joshuaparkinson.me.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9436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F875E"/>
                </a:solidFill>
              </a:rPr>
              <a:t>LONG TAIL / MEDIA STUDIES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85800" y="1371600"/>
            <a:ext cx="80467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</a:rPr>
              <a:t>Keep the road to discovery open.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685800" y="4069080"/>
            <a:ext cx="3657600" cy="749808"/>
          </a:xfrm>
          <a:prstGeom prst="roundRect">
            <a:avLst>
              <a:gd name="adj" fmla="val 9756"/>
            </a:avLst>
          </a:prstGeom>
          <a:solidFill>
            <a:srgbClr val="FF875E"/>
          </a:solidFill>
          <a:ln w="12700">
            <a:solidFill>
              <a:srgbClr val="FF875E"/>
            </a:solidFill>
            <a:prstDash val="solid"/>
          </a:ln>
        </p:spPr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914400" y="432511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u="sng" dirty="0">
                <a:solidFill>
                  <a:srgbClr val="11131A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THE FULL PORTFOLIO  ↗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13232" y="5833872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BD8"/>
                </a:solidFill>
              </a:rPr>
              <a:t>Joshua Parkinson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C9CBD8"/>
                </a:solidFill>
              </a:rPr>
              <a:t>Learning design · accessibility · technology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9006840" y="1389888"/>
            <a:ext cx="2194560" cy="2194560"/>
          </a:xfrm>
          <a:prstGeom prst="ellipse">
            <a:avLst/>
          </a:prstGeom>
          <a:solidFill>
            <a:srgbClr val="FF87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281160" y="1938528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31A"/>
                </a:solidFill>
              </a:rPr>
              <a:t>↝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joshuaparkinson.me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Long Tail Needs an Open Road</dc:title>
  <dc:subject>A 2014 research artifact connecting net neutrality and access to niche markets.</dc:subject>
  <dc:creator>Joshua Parkinson</dc:creator>
  <cp:lastModifiedBy>Joshua Parkinson</cp:lastModifiedBy>
  <cp:revision>1</cp:revision>
  <dcterms:created xsi:type="dcterms:W3CDTF">2026-09-16T19:51:04Z</dcterms:created>
  <dcterms:modified xsi:type="dcterms:W3CDTF">2026-09-16T19:51:04Z</dcterms:modified>
</cp:coreProperties>
</file>