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bg>
      <p:bgPr>
        <a:solidFill>
          <a:srgbClr val="F6F3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475488"/>
            <a:ext cx="10972800" cy="0"/>
          </a:xfrm>
          <a:prstGeom prst="line">
            <a:avLst/>
          </a:prstGeom>
          <a:noFill/>
          <a:ln w="12700">
            <a:solidFill>
              <a:srgbClr val="D9D5C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94360" y="16459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80" kern="0" dirty="0">
                <a:solidFill>
                  <a:srgbClr val="5D60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GAME-BASED LEARNING / RESEARCH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7498080" y="164592"/>
            <a:ext cx="4069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spc="120" kern="0" dirty="0">
                <a:solidFill>
                  <a:srgbClr val="5D60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JOSHUA PARKINSON  /  JOSHUAPARKINSON.ME</a:t>
            </a:r>
            <a:endParaRPr lang="en-US" sz="850" dirty="0"/>
          </a:p>
        </p:txBody>
      </p:sp>
      <p:sp>
        <p:nvSpPr>
          <p:cNvPr id="5" name="Text 3"/>
          <p:cNvSpPr/>
          <p:nvPr/>
        </p:nvSpPr>
        <p:spPr>
          <a:xfrm>
            <a:off x="594360" y="6547104"/>
            <a:ext cx="2926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D6070"/>
                </a:solidFill>
              </a:rPr>
              <a:t>joshuaparkinson.me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64240" y="6528816"/>
            <a:ext cx="50292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50">
                <a:solidFill>
                  <a:srgbClr val="5D607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64240" y="6528816"/>
            <a:ext cx="50292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50">
                <a:solidFill>
                  <a:srgbClr val="5D607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hyperlink" Target="https://joshuaparkinson.me/#presentations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719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863840" y="-91440"/>
            <a:ext cx="4480560" cy="7040880"/>
          </a:xfrm>
          <a:prstGeom prst="rect">
            <a:avLst/>
          </a:prstGeom>
          <a:solidFill>
            <a:srgbClr val="F5D76E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366760" y="731520"/>
            <a:ext cx="3474720" cy="3474720"/>
          </a:xfrm>
          <a:prstGeom prst="ellipse">
            <a:avLst/>
          </a:prstGeom>
          <a:solidFill>
            <a:srgbClr val="171929">
              <a:alpha val="0"/>
            </a:srgbClr>
          </a:solidFill>
          <a:ln w="15240">
            <a:solidFill>
              <a:srgbClr val="FFFFFF">
                <a:alpha val="60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189720" y="1554480"/>
            <a:ext cx="1828800" cy="1828800"/>
          </a:xfrm>
          <a:prstGeom prst="ellipse">
            <a:avLst/>
          </a:prstGeom>
          <a:solidFill>
            <a:srgbClr val="FFFFFF">
              <a:alpha val="1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851392" y="1865376"/>
            <a:ext cx="2514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0" b="1" dirty="0">
                <a:solidFill>
                  <a:srgbClr val="FFFFFF"/>
                </a:solidFill>
              </a:rPr>
              <a:t>✦</a:t>
            </a:r>
            <a:endParaRPr lang="en-US" sz="5200" dirty="0"/>
          </a:p>
        </p:txBody>
      </p:sp>
      <p:sp>
        <p:nvSpPr>
          <p:cNvPr id="6" name="Text 4"/>
          <p:cNvSpPr/>
          <p:nvPr/>
        </p:nvSpPr>
        <p:spPr>
          <a:xfrm>
            <a:off x="658368" y="594360"/>
            <a:ext cx="6309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40" kern="0" dirty="0">
                <a:solidFill>
                  <a:srgbClr val="F5D76E"/>
                </a:solidFill>
              </a:rPr>
              <a:t>GAME-BASED LEARNING / RESEARCH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40080" y="1234440"/>
            <a:ext cx="66294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</a:rPr>
              <a:t>Learning as an Adventure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676656" y="3364992"/>
            <a:ext cx="6309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D9D9E8"/>
                </a:solidFill>
              </a:rPr>
              <a:t>A design approach built from choice, feedback, flow, and safe experimentation.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676656" y="589788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Joshua Parkinson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76656" y="6245352"/>
            <a:ext cx="5943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BABCCD"/>
                </a:solidFill>
              </a:rPr>
              <a:t>Learning design · accessibility · technology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1792" y="841248"/>
            <a:ext cx="530352" cy="0"/>
          </a:xfrm>
          <a:prstGeom prst="line">
            <a:avLst/>
          </a:prstGeom>
          <a:noFill/>
          <a:ln w="63500">
            <a:solidFill>
              <a:srgbClr val="F5D76E"/>
            </a:solidFill>
            <a:prstDash val="solid"/>
            <a:headEnd type="none"/>
            <a:tailEnd type="none"/>
          </a:ln>
        </p:spPr>
      </p:sp>
      <p:sp>
        <p:nvSpPr>
          <p:cNvPr id="3" name="Text 1"/>
          <p:cNvSpPr/>
          <p:nvPr/>
        </p:nvSpPr>
        <p:spPr>
          <a:xfrm>
            <a:off x="612648" y="987552"/>
            <a:ext cx="7132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1131A"/>
                </a:solidFill>
              </a:rPr>
              <a:t>Learning as an Adventure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30936" y="1792224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5D6070"/>
                </a:solidFill>
              </a:rPr>
              <a:t>A design approach built from choice, feedback, flow, and safe experimentation.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94360" y="2487168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dirty="0">
                <a:solidFill>
                  <a:srgbClr val="F5D76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5400" dirty="0"/>
          </a:p>
        </p:txBody>
      </p:sp>
      <p:sp>
        <p:nvSpPr>
          <p:cNvPr id="6" name="Text 4"/>
          <p:cNvSpPr/>
          <p:nvPr/>
        </p:nvSpPr>
        <p:spPr>
          <a:xfrm>
            <a:off x="1261872" y="2468880"/>
            <a:ext cx="88239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11131A"/>
                </a:solidFill>
              </a:rPr>
              <a:t>A good game teaches the player how to become capable inside its world.</a:t>
            </a:r>
            <a:endParaRPr lang="en-US" sz="2900" dirty="0"/>
          </a:p>
        </p:txBody>
      </p:sp>
      <p:sp>
        <p:nvSpPr>
          <p:cNvPr id="7" name="Shape 5"/>
          <p:cNvSpPr/>
          <p:nvPr/>
        </p:nvSpPr>
        <p:spPr>
          <a:xfrm>
            <a:off x="1298448" y="4251960"/>
            <a:ext cx="7955280" cy="1051560"/>
          </a:xfrm>
          <a:prstGeom prst="rect">
            <a:avLst>
              <a:gd name="adj" fmla="val 6957"/>
            </a:avLst>
          </a:prstGeom>
          <a:solidFill>
            <a:srgbClr val="F5D76E">
              <a:alpha val="12000"/>
            </a:srgbClr>
          </a:solidFill>
          <a:ln w="12700">
            <a:solidFill>
              <a:srgbClr val="F5D76E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572768" y="4507992"/>
            <a:ext cx="7424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1131A"/>
                </a:solidFill>
              </a:rPr>
              <a:t>A well-designed course can do the same: clarify goals, make progress visible, let learners practice, and turn mistakes into information.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64240" y="6528816"/>
            <a:ext cx="50292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50">
                <a:solidFill>
                  <a:srgbClr val="5D607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1792" y="841248"/>
            <a:ext cx="530352" cy="0"/>
          </a:xfrm>
          <a:prstGeom prst="line">
            <a:avLst/>
          </a:prstGeom>
          <a:noFill/>
          <a:ln w="63500">
            <a:solidFill>
              <a:srgbClr val="F5D76E"/>
            </a:solidFill>
            <a:prstDash val="solid"/>
            <a:headEnd type="none"/>
            <a:tailEnd type="none"/>
          </a:ln>
        </p:spPr>
      </p:sp>
      <p:sp>
        <p:nvSpPr>
          <p:cNvPr id="3" name="Text 1"/>
          <p:cNvSpPr/>
          <p:nvPr/>
        </p:nvSpPr>
        <p:spPr>
          <a:xfrm>
            <a:off x="612648" y="987552"/>
            <a:ext cx="7132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1131A"/>
                </a:solidFill>
              </a:rPr>
              <a:t>Design from the learning objective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30936" y="1792224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5D6070"/>
                </a:solidFill>
              </a:rPr>
              <a:t>Game mechanics earn their place by changing what learners can do.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21792" y="2487168"/>
            <a:ext cx="2574036" cy="3310128"/>
          </a:xfrm>
          <a:prstGeom prst="roundRect">
            <a:avLst>
              <a:gd name="adj" fmla="val 2842"/>
            </a:avLst>
          </a:prstGeom>
          <a:solidFill>
            <a:srgbClr val="FFF6D4"/>
          </a:solidFill>
          <a:ln w="13970">
            <a:solidFill>
              <a:srgbClr val="F5D76E">
                <a:alpha val="28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59536" y="2724912"/>
            <a:ext cx="530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5D76E"/>
                </a:solidFill>
              </a:rPr>
              <a:t>01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59536" y="3182112"/>
            <a:ext cx="2098548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1131A"/>
                </a:solidFill>
              </a:rPr>
              <a:t>Choice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59536" y="3913632"/>
            <a:ext cx="2098548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070"/>
                </a:solidFill>
              </a:rPr>
              <a:t>Let learners make meaningful decisions and see the consequences of those decisions.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859536" y="5376672"/>
            <a:ext cx="20985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F5D76E"/>
                </a:solidFill>
              </a:rPr>
              <a:t>AGENCY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415284" y="2487168"/>
            <a:ext cx="2574036" cy="3310128"/>
          </a:xfrm>
          <a:prstGeom prst="roundRect">
            <a:avLst>
              <a:gd name="adj" fmla="val 2842"/>
            </a:avLst>
          </a:prstGeom>
          <a:solidFill>
            <a:srgbClr val="FFFFFF"/>
          </a:solidFill>
          <a:ln w="13970">
            <a:solidFill>
              <a:srgbClr val="D9D5C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53028" y="2724912"/>
            <a:ext cx="530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5D76E"/>
                </a:solidFill>
              </a:rPr>
              <a:t>02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3653028" y="3182112"/>
            <a:ext cx="2098548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1131A"/>
                </a:solidFill>
              </a:rPr>
              <a:t>Feedback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3653028" y="3913632"/>
            <a:ext cx="2098548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070"/>
                </a:solidFill>
              </a:rPr>
              <a:t>Return useful information quickly enough for the learner to change the next attempt.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3653028" y="5376672"/>
            <a:ext cx="20985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F5D76E"/>
                </a:solidFill>
              </a:rPr>
              <a:t>DIRECTION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6208776" y="2487168"/>
            <a:ext cx="2574036" cy="3310128"/>
          </a:xfrm>
          <a:prstGeom prst="roundRect">
            <a:avLst>
              <a:gd name="adj" fmla="val 2842"/>
            </a:avLst>
          </a:prstGeom>
          <a:solidFill>
            <a:srgbClr val="FFF6D4"/>
          </a:solidFill>
          <a:ln w="13970">
            <a:solidFill>
              <a:srgbClr val="F5D76E">
                <a:alpha val="28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46520" y="2724912"/>
            <a:ext cx="530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5D76E"/>
                </a:solidFill>
              </a:rPr>
              <a:t>03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446520" y="3182112"/>
            <a:ext cx="2098548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1131A"/>
                </a:solidFill>
              </a:rPr>
              <a:t>Challenge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6446520" y="3913632"/>
            <a:ext cx="2098548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070"/>
                </a:solidFill>
              </a:rPr>
              <a:t>Match difficulty to growing capability so the work remains demanding and possible.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6446520" y="5376672"/>
            <a:ext cx="20985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F5D76E"/>
                </a:solidFill>
              </a:rPr>
              <a:t>FLOW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9002268" y="2487168"/>
            <a:ext cx="2574036" cy="3310128"/>
          </a:xfrm>
          <a:prstGeom prst="roundRect">
            <a:avLst>
              <a:gd name="adj" fmla="val 2842"/>
            </a:avLst>
          </a:prstGeom>
          <a:solidFill>
            <a:srgbClr val="FFFFFF"/>
          </a:solidFill>
          <a:ln w="13970">
            <a:solidFill>
              <a:srgbClr val="D9D5C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240012" y="2724912"/>
            <a:ext cx="530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5D76E"/>
                </a:solidFill>
              </a:rPr>
              <a:t>04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9240012" y="3182112"/>
            <a:ext cx="2098548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1131A"/>
                </a:solidFill>
              </a:rPr>
              <a:t>Reflection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9240012" y="3913632"/>
            <a:ext cx="2098548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070"/>
                </a:solidFill>
              </a:rPr>
              <a:t>Connect the experience to language, concepts, transfer, and future action.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9240012" y="5376672"/>
            <a:ext cx="20985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F5D76E"/>
                </a:solidFill>
              </a:rPr>
              <a:t>MEANING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64240" y="6528816"/>
            <a:ext cx="50292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50">
                <a:solidFill>
                  <a:srgbClr val="5D607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1792" y="841248"/>
            <a:ext cx="530352" cy="0"/>
          </a:xfrm>
          <a:prstGeom prst="line">
            <a:avLst/>
          </a:prstGeom>
          <a:noFill/>
          <a:ln w="63500">
            <a:solidFill>
              <a:srgbClr val="F5D76E"/>
            </a:solidFill>
            <a:prstDash val="solid"/>
            <a:headEnd type="none"/>
            <a:tailEnd type="none"/>
          </a:ln>
        </p:spPr>
      </p:sp>
      <p:sp>
        <p:nvSpPr>
          <p:cNvPr id="3" name="Text 1"/>
          <p:cNvSpPr/>
          <p:nvPr/>
        </p:nvSpPr>
        <p:spPr>
          <a:xfrm>
            <a:off x="612648" y="987552"/>
            <a:ext cx="7132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1131A"/>
                </a:solidFill>
              </a:rPr>
              <a:t>The learning quest loop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30936" y="1792224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5D6070"/>
                </a:solidFill>
              </a:rPr>
              <a:t>A repeatable structure for modules and activities.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1143000" y="3767328"/>
            <a:ext cx="9738360" cy="0"/>
          </a:xfrm>
          <a:prstGeom prst="line">
            <a:avLst/>
          </a:prstGeom>
          <a:noFill/>
          <a:ln w="25400">
            <a:solidFill>
              <a:srgbClr val="F5D76E">
                <a:alpha val="65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914400" y="3438144"/>
            <a:ext cx="658368" cy="658368"/>
          </a:xfrm>
          <a:prstGeom prst="ellipse">
            <a:avLst/>
          </a:prstGeom>
          <a:solidFill>
            <a:srgbClr val="F6F3EB"/>
          </a:solidFill>
          <a:ln w="25400">
            <a:solidFill>
              <a:srgbClr val="F5D76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14400" y="3593592"/>
            <a:ext cx="6583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5D76E"/>
                </a:solidFill>
              </a:rPr>
              <a:t>1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521208" y="4315968"/>
            <a:ext cx="14447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1131A"/>
                </a:solidFill>
              </a:rPr>
              <a:t>Orient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20624" y="4864608"/>
            <a:ext cx="16459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5D6070"/>
                </a:solidFill>
              </a:rPr>
              <a:t>Know the world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2843784" y="3438144"/>
            <a:ext cx="658368" cy="658368"/>
          </a:xfrm>
          <a:prstGeom prst="ellipse">
            <a:avLst/>
          </a:prstGeom>
          <a:solidFill>
            <a:srgbClr val="F6F3EB"/>
          </a:solidFill>
          <a:ln w="25400">
            <a:solidFill>
              <a:srgbClr val="F5D76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843784" y="3593592"/>
            <a:ext cx="6583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5D76E"/>
                </a:solidFill>
              </a:rPr>
              <a:t>2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2450592" y="4315968"/>
            <a:ext cx="14447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1131A"/>
                </a:solidFill>
              </a:rPr>
              <a:t>Choose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2350008" y="4864608"/>
            <a:ext cx="16459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5D6070"/>
                </a:solidFill>
              </a:rPr>
              <a:t>Exercise agency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4773168" y="3438144"/>
            <a:ext cx="658368" cy="658368"/>
          </a:xfrm>
          <a:prstGeom prst="ellipse">
            <a:avLst/>
          </a:prstGeom>
          <a:solidFill>
            <a:srgbClr val="F6F3EB"/>
          </a:solidFill>
          <a:ln w="25400">
            <a:solidFill>
              <a:srgbClr val="F5D76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73168" y="3593592"/>
            <a:ext cx="6583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5D76E"/>
                </a:solidFill>
              </a:rPr>
              <a:t>3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4379976" y="4315968"/>
            <a:ext cx="14447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1131A"/>
                </a:solidFill>
              </a:rPr>
              <a:t>Attempt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4279392" y="4864608"/>
            <a:ext cx="16459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5D6070"/>
                </a:solidFill>
              </a:rPr>
              <a:t>Act and test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6702552" y="3438144"/>
            <a:ext cx="658368" cy="658368"/>
          </a:xfrm>
          <a:prstGeom prst="ellipse">
            <a:avLst/>
          </a:prstGeom>
          <a:solidFill>
            <a:srgbClr val="F6F3EB"/>
          </a:solidFill>
          <a:ln w="25400">
            <a:solidFill>
              <a:srgbClr val="F5D76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702552" y="3593592"/>
            <a:ext cx="6583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5D76E"/>
                </a:solidFill>
              </a:rPr>
              <a:t>4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6309360" y="4315968"/>
            <a:ext cx="14447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1131A"/>
                </a:solidFill>
              </a:rPr>
              <a:t>Notice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6208776" y="4864608"/>
            <a:ext cx="16459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5D6070"/>
                </a:solidFill>
              </a:rPr>
              <a:t>Read feedback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8631936" y="3438144"/>
            <a:ext cx="658368" cy="658368"/>
          </a:xfrm>
          <a:prstGeom prst="ellipse">
            <a:avLst/>
          </a:prstGeom>
          <a:solidFill>
            <a:srgbClr val="F6F3EB"/>
          </a:solidFill>
          <a:ln w="25400">
            <a:solidFill>
              <a:srgbClr val="F5D76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631936" y="3593592"/>
            <a:ext cx="6583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5D76E"/>
                </a:solidFill>
              </a:rPr>
              <a:t>5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8238744" y="4315968"/>
            <a:ext cx="14447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1131A"/>
                </a:solidFill>
              </a:rPr>
              <a:t>Adapt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8138160" y="4864608"/>
            <a:ext cx="16459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5D6070"/>
                </a:solidFill>
              </a:rPr>
              <a:t>Try differently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10561320" y="3438144"/>
            <a:ext cx="658368" cy="658368"/>
          </a:xfrm>
          <a:prstGeom prst="ellipse">
            <a:avLst/>
          </a:prstGeom>
          <a:solidFill>
            <a:srgbClr val="F5D76E"/>
          </a:solidFill>
          <a:ln w="25400">
            <a:solidFill>
              <a:srgbClr val="F5D76E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0561320" y="3593592"/>
            <a:ext cx="6583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6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10168128" y="4315968"/>
            <a:ext cx="14447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1131A"/>
                </a:solidFill>
              </a:rPr>
              <a:t>Reflect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10067544" y="4864608"/>
            <a:ext cx="16459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5D6070"/>
                </a:solidFill>
              </a:rPr>
              <a:t>Name the learning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64240" y="6528816"/>
            <a:ext cx="50292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50">
                <a:solidFill>
                  <a:srgbClr val="5D607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1792" y="841248"/>
            <a:ext cx="530352" cy="0"/>
          </a:xfrm>
          <a:prstGeom prst="line">
            <a:avLst/>
          </a:prstGeom>
          <a:noFill/>
          <a:ln w="63500">
            <a:solidFill>
              <a:srgbClr val="F5D76E"/>
            </a:solidFill>
            <a:prstDash val="solid"/>
            <a:headEnd type="none"/>
            <a:tailEnd type="none"/>
          </a:ln>
        </p:spPr>
      </p:sp>
      <p:sp>
        <p:nvSpPr>
          <p:cNvPr id="3" name="Text 1"/>
          <p:cNvSpPr/>
          <p:nvPr/>
        </p:nvSpPr>
        <p:spPr>
          <a:xfrm>
            <a:off x="612648" y="987552"/>
            <a:ext cx="7132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1131A"/>
                </a:solidFill>
              </a:rPr>
              <a:t>The MDA lens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30936" y="1792224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5D6070"/>
                </a:solidFill>
              </a:rPr>
              <a:t>Mechanics, dynamics, and aesthetics connect rules to lived experience.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21792" y="2487168"/>
            <a:ext cx="3505200" cy="3310128"/>
          </a:xfrm>
          <a:prstGeom prst="roundRect">
            <a:avLst>
              <a:gd name="adj" fmla="val 2210"/>
            </a:avLst>
          </a:prstGeom>
          <a:solidFill>
            <a:srgbClr val="FFF6D4"/>
          </a:solidFill>
          <a:ln w="13970">
            <a:solidFill>
              <a:srgbClr val="F5D76E">
                <a:alpha val="28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59536" y="2724912"/>
            <a:ext cx="530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5D76E"/>
                </a:solidFill>
              </a:rPr>
              <a:t>01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59536" y="3182112"/>
            <a:ext cx="3029712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1131A"/>
                </a:solidFill>
              </a:rPr>
              <a:t>Mechanics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59536" y="3913632"/>
            <a:ext cx="3029712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070"/>
                </a:solidFill>
              </a:rPr>
              <a:t>The rules, resources, choices, constraints, and feedback built into the activity.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859536" y="5376672"/>
            <a:ext cx="30297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F5D76E"/>
                </a:solidFill>
              </a:rPr>
              <a:t>DESIGNED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4346448" y="2487168"/>
            <a:ext cx="3505200" cy="3310128"/>
          </a:xfrm>
          <a:prstGeom prst="roundRect">
            <a:avLst>
              <a:gd name="adj" fmla="val 2210"/>
            </a:avLst>
          </a:prstGeom>
          <a:solidFill>
            <a:srgbClr val="FFFFFF"/>
          </a:solidFill>
          <a:ln w="13970">
            <a:solidFill>
              <a:srgbClr val="D9D5C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84192" y="2724912"/>
            <a:ext cx="530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5D76E"/>
                </a:solidFill>
              </a:rPr>
              <a:t>02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84192" y="3182112"/>
            <a:ext cx="3029712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1131A"/>
                </a:solidFill>
              </a:rPr>
              <a:t>Dynamics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584192" y="3913632"/>
            <a:ext cx="3029712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070"/>
                </a:solidFill>
              </a:rPr>
              <a:t>The behavior that emerges as learners interact with the system and one another.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4584192" y="5376672"/>
            <a:ext cx="30297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F5D76E"/>
                </a:solidFill>
              </a:rPr>
              <a:t>EXPERIENCED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8071104" y="2487168"/>
            <a:ext cx="3505200" cy="3310128"/>
          </a:xfrm>
          <a:prstGeom prst="roundRect">
            <a:avLst>
              <a:gd name="adj" fmla="val 2210"/>
            </a:avLst>
          </a:prstGeom>
          <a:solidFill>
            <a:srgbClr val="FFF6D4"/>
          </a:solidFill>
          <a:ln w="13970">
            <a:solidFill>
              <a:srgbClr val="F5D76E">
                <a:alpha val="28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308848" y="2724912"/>
            <a:ext cx="530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5D76E"/>
                </a:solidFill>
              </a:rPr>
              <a:t>03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8308848" y="3182112"/>
            <a:ext cx="3029712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1131A"/>
                </a:solidFill>
              </a:rPr>
              <a:t>Aesthetics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308848" y="3913632"/>
            <a:ext cx="3029712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070"/>
                </a:solidFill>
              </a:rPr>
              <a:t>The emotional qualities of play: discovery, challenge, expression, fellowship, and more.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8308848" y="5376672"/>
            <a:ext cx="30297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F5D76E"/>
                </a:solidFill>
              </a:rPr>
              <a:t>FELT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64240" y="6528816"/>
            <a:ext cx="50292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50">
                <a:solidFill>
                  <a:srgbClr val="5D607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1792" y="841248"/>
            <a:ext cx="530352" cy="0"/>
          </a:xfrm>
          <a:prstGeom prst="line">
            <a:avLst/>
          </a:prstGeom>
          <a:noFill/>
          <a:ln w="63500">
            <a:solidFill>
              <a:srgbClr val="F5D76E"/>
            </a:solidFill>
            <a:prstDash val="solid"/>
            <a:headEnd type="none"/>
            <a:tailEnd type="none"/>
          </a:ln>
        </p:spPr>
      </p:sp>
      <p:sp>
        <p:nvSpPr>
          <p:cNvPr id="3" name="Text 1"/>
          <p:cNvSpPr/>
          <p:nvPr/>
        </p:nvSpPr>
        <p:spPr>
          <a:xfrm>
            <a:off x="612648" y="987552"/>
            <a:ext cx="7132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1131A"/>
                </a:solidFill>
              </a:rPr>
              <a:t>MyQuest: research made tangible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30936" y="1792224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5D6070"/>
                </a:solidFill>
              </a:rPr>
              <a:t>The 2018 thesis paired a design argument with a playable prototype.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21792" y="2487168"/>
            <a:ext cx="3505200" cy="3310128"/>
          </a:xfrm>
          <a:prstGeom prst="roundRect">
            <a:avLst>
              <a:gd name="adj" fmla="val 2210"/>
            </a:avLst>
          </a:prstGeom>
          <a:solidFill>
            <a:srgbClr val="FFF6D4"/>
          </a:solidFill>
          <a:ln w="13970">
            <a:solidFill>
              <a:srgbClr val="F5D76E">
                <a:alpha val="28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59536" y="2724912"/>
            <a:ext cx="530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5D76E"/>
                </a:solidFill>
              </a:rPr>
              <a:t>01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59536" y="3182112"/>
            <a:ext cx="3029712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1131A"/>
                </a:solidFill>
              </a:rPr>
              <a:t>Narrative tutorial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59536" y="3913632"/>
            <a:ext cx="3029712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070"/>
                </a:solidFill>
              </a:rPr>
              <a:t>A story-based entry point introduces tabletop role-playing rules as learners need them.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859536" y="5376672"/>
            <a:ext cx="30297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F5D76E"/>
                </a:solidFill>
              </a:rPr>
              <a:t>JUST IN TIME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4346448" y="2487168"/>
            <a:ext cx="3505200" cy="3310128"/>
          </a:xfrm>
          <a:prstGeom prst="roundRect">
            <a:avLst>
              <a:gd name="adj" fmla="val 2210"/>
            </a:avLst>
          </a:prstGeom>
          <a:solidFill>
            <a:srgbClr val="FFFFFF"/>
          </a:solidFill>
          <a:ln w="13970">
            <a:solidFill>
              <a:srgbClr val="D9D5C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84192" y="2724912"/>
            <a:ext cx="530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5D76E"/>
                </a:solidFill>
              </a:rPr>
              <a:t>02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84192" y="3182112"/>
            <a:ext cx="3029712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1131A"/>
                </a:solidFill>
              </a:rPr>
              <a:t>Identity through choice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584192" y="3913632"/>
            <a:ext cx="3029712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070"/>
                </a:solidFill>
              </a:rPr>
              <a:t>Dialogue and action choices gradually build a D&amp;D character sheet.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4584192" y="5376672"/>
            <a:ext cx="30297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F5D76E"/>
                </a:solidFill>
              </a:rPr>
              <a:t>AGENCY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8071104" y="2487168"/>
            <a:ext cx="3505200" cy="3310128"/>
          </a:xfrm>
          <a:prstGeom prst="roundRect">
            <a:avLst>
              <a:gd name="adj" fmla="val 2210"/>
            </a:avLst>
          </a:prstGeom>
          <a:solidFill>
            <a:srgbClr val="FFF6D4"/>
          </a:solidFill>
          <a:ln w="13970">
            <a:solidFill>
              <a:srgbClr val="F5D76E">
                <a:alpha val="28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308848" y="2724912"/>
            <a:ext cx="530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5D76E"/>
                </a:solidFill>
              </a:rPr>
              <a:t>03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8308848" y="3182112"/>
            <a:ext cx="3029712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1131A"/>
                </a:solidFill>
              </a:rPr>
              <a:t>Risk without penalty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308848" y="3913632"/>
            <a:ext cx="3029712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D6070"/>
                </a:solidFill>
              </a:rPr>
              <a:t>The environment gives players room to experiment, interpret consequences, and try again.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8308848" y="5376672"/>
            <a:ext cx="30297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spc="120" kern="0" dirty="0">
                <a:solidFill>
                  <a:srgbClr val="F5D76E"/>
                </a:solidFill>
              </a:rPr>
              <a:t>PRACTICE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64240" y="6528816"/>
            <a:ext cx="50292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50">
                <a:solidFill>
                  <a:srgbClr val="5D607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1792" y="841248"/>
            <a:ext cx="530352" cy="0"/>
          </a:xfrm>
          <a:prstGeom prst="line">
            <a:avLst/>
          </a:prstGeom>
          <a:noFill/>
          <a:ln w="63500">
            <a:solidFill>
              <a:srgbClr val="F5D76E"/>
            </a:solidFill>
            <a:prstDash val="solid"/>
            <a:headEnd type="none"/>
            <a:tailEnd type="none"/>
          </a:ln>
        </p:spPr>
      </p:sp>
      <p:sp>
        <p:nvSpPr>
          <p:cNvPr id="3" name="Text 1"/>
          <p:cNvSpPr/>
          <p:nvPr/>
        </p:nvSpPr>
        <p:spPr>
          <a:xfrm>
            <a:off x="612648" y="987552"/>
            <a:ext cx="7132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1131A"/>
                </a:solidFill>
              </a:rPr>
              <a:t>The constraint that matters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30936" y="1792224"/>
            <a:ext cx="8046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5D6070"/>
                </a:solidFill>
              </a:rPr>
              <a:t>Engagement is a design condition, not the learning outcome.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94360" y="2487168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dirty="0">
                <a:solidFill>
                  <a:srgbClr val="F5D76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5400" dirty="0"/>
          </a:p>
        </p:txBody>
      </p:sp>
      <p:sp>
        <p:nvSpPr>
          <p:cNvPr id="6" name="Text 4"/>
          <p:cNvSpPr/>
          <p:nvPr/>
        </p:nvSpPr>
        <p:spPr>
          <a:xfrm>
            <a:off x="1261872" y="2468880"/>
            <a:ext cx="88239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11131A"/>
                </a:solidFill>
              </a:rPr>
              <a:t>The game layer should reveal the learning—not compete with it.</a:t>
            </a:r>
            <a:endParaRPr lang="en-US" sz="2900" dirty="0"/>
          </a:p>
        </p:txBody>
      </p:sp>
      <p:sp>
        <p:nvSpPr>
          <p:cNvPr id="7" name="Shape 5"/>
          <p:cNvSpPr/>
          <p:nvPr/>
        </p:nvSpPr>
        <p:spPr>
          <a:xfrm>
            <a:off x="1298448" y="4251960"/>
            <a:ext cx="7955280" cy="1051560"/>
          </a:xfrm>
          <a:prstGeom prst="rect">
            <a:avLst>
              <a:gd name="adj" fmla="val 6957"/>
            </a:avLst>
          </a:prstGeom>
          <a:solidFill>
            <a:srgbClr val="F5D76E">
              <a:alpha val="12000"/>
            </a:srgbClr>
          </a:solidFill>
          <a:ln w="12700">
            <a:solidFill>
              <a:srgbClr val="F5D76E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572768" y="4507992"/>
            <a:ext cx="7424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1131A"/>
                </a:solidFill>
              </a:rPr>
              <a:t>Start with the capability learners need, then choose the smallest mechanic that makes practice clearer, safer, or more meaningful.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064240" y="6528816"/>
            <a:ext cx="502920" cy="16459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850">
                <a:solidFill>
                  <a:srgbClr val="5D6070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719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594360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F5D76E"/>
                </a:solidFill>
              </a:rPr>
              <a:t>GAME-BASED LEARNING / RESEARCH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85800" y="1371600"/>
            <a:ext cx="804672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500" b="1" dirty="0">
                <a:solidFill>
                  <a:srgbClr val="FFFFFF"/>
                </a:solidFill>
              </a:rPr>
              <a:t>Design the conditions for curiosity, practice, and growth.</a:t>
            </a:r>
            <a:endParaRPr lang="en-US" sz="3500" dirty="0"/>
          </a:p>
        </p:txBody>
      </p:sp>
      <p:sp>
        <p:nvSpPr>
          <p:cNvPr id="4" name="Shape 2"/>
          <p:cNvSpPr/>
          <p:nvPr/>
        </p:nvSpPr>
        <p:spPr>
          <a:xfrm>
            <a:off x="685800" y="4069080"/>
            <a:ext cx="3657600" cy="749808"/>
          </a:xfrm>
          <a:prstGeom prst="roundRect">
            <a:avLst>
              <a:gd name="adj" fmla="val 9756"/>
            </a:avLst>
          </a:prstGeom>
          <a:solidFill>
            <a:srgbClr val="F5D76E"/>
          </a:solidFill>
          <a:ln w="12700">
            <a:solidFill>
              <a:srgbClr val="F5D76E"/>
            </a:solidFill>
            <a:prstDash val="solid"/>
          </a:ln>
        </p:spPr>
      </p:sp>
      <p:sp>
        <p:nvSpPr>
          <p:cNvPr id="5" name="Text 3">
            <a:hlinkClick r:id="rId1" tooltip=""/>
          </p:cNvPr>
          <p:cNvSpPr/>
          <p:nvPr/>
        </p:nvSpPr>
        <p:spPr>
          <a:xfrm>
            <a:off x="914400" y="4325112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u="sng" dirty="0">
                <a:solidFill>
                  <a:srgbClr val="11131A"/>
                </a:solidFill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EXPLORE THE FULL PORTFOLIO  ↗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713232" y="5833872"/>
            <a:ext cx="4846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9CBD8"/>
                </a:solidFill>
              </a:rPr>
              <a:t>Joshua Parkinson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C9CBD8"/>
                </a:solidFill>
              </a:rPr>
              <a:t>Learning design · accessibility · technology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9006840" y="1389888"/>
            <a:ext cx="2194560" cy="2194560"/>
          </a:xfrm>
          <a:prstGeom prst="ellipse">
            <a:avLst/>
          </a:prstGeom>
          <a:solidFill>
            <a:srgbClr val="F5D76E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281160" y="1938528"/>
            <a:ext cx="1645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11131A"/>
                </a:solidFill>
              </a:rPr>
              <a:t>✦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joshuaparkinson.me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Learning as an Adventure</dc:title>
  <dc:subject>Game-based learning design for hybrid and online instruction.</dc:subject>
  <dc:creator>Joshua Parkinson</dc:creator>
  <cp:lastModifiedBy>Joshua Parkinson</cp:lastModifiedBy>
  <cp:revision>1</cp:revision>
  <dcterms:created xsi:type="dcterms:W3CDTF">2026-09-16T19:51:04Z</dcterms:created>
  <dcterms:modified xsi:type="dcterms:W3CDTF">2026-09-16T19:51:04Z</dcterms:modified>
</cp:coreProperties>
</file>