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Poppins"/>
      <p:regular r:id="rId15"/>
      <p:bold r:id="rId16"/>
      <p:italic r:id="rId17"/>
      <p:boldItalic r:id="rId18"/>
    </p:embeddedFont>
    <p:embeddedFont>
      <p:font typeface="La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E85197C-95BA-4CF6-A6C0-0657678C104D}">
  <a:tblStyle styleId="{BE85197C-95BA-4CF6-A6C0-0657678C104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Poppins-regular.fntdata"/><Relationship Id="rId16" Type="http://schemas.openxmlformats.org/officeDocument/2006/relationships/font" Target="fonts/Poppins-bold.fntdata"/><Relationship Id="rId17" Type="http://schemas.openxmlformats.org/officeDocument/2006/relationships/font" Target="fonts/Poppins-italic.fntdata"/><Relationship Id="rId18" Type="http://schemas.openxmlformats.org/officeDocument/2006/relationships/font" Target="fonts/Poppins-boldItalic.fntdata"/><Relationship Id="rId19" Type="http://schemas.openxmlformats.org/officeDocument/2006/relationships/font" Target="fonts/Lato-regular.fntdata"/><Relationship Id="rId20" Type="http://schemas.openxmlformats.org/officeDocument/2006/relationships/font" Target="fonts/Lato-bold.fntdata"/><Relationship Id="rId21" Type="http://schemas.openxmlformats.org/officeDocument/2006/relationships/font" Target="fonts/Lato-italic.fntdata"/><Relationship Id="rId22" Type="http://schemas.openxmlformats.org/officeDocument/2006/relationships/font" Target="fonts/Lato-boldItalic.fntdata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9.png"/><Relationship Id="rId6" Type="http://schemas.openxmlformats.org/officeDocument/2006/relationships/image" Target="../media/image1.png"/><Relationship Id="rId7" Type="http://schemas.openxmlformats.org/officeDocument/2006/relationships/image" Target="../media/image5.png"/><Relationship Id="rId8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3220640" y="2562225"/>
            <a:ext cx="5750718" cy="1009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50" u="none" cap="none" strike="noStrike">
                <a:solidFill>
                  <a:srgbClr val="822433"/>
                </a:solidFill>
                <a:latin typeface="Poppins"/>
                <a:ea typeface="Poppins"/>
                <a:cs typeface="Poppins"/>
                <a:sym typeface="Poppins"/>
              </a:rPr>
              <a:t>Pedagogy First</a:t>
            </a:r>
            <a:endParaRPr/>
          </a:p>
        </p:txBody>
      </p:sp>
      <p:sp>
        <p:nvSpPr>
          <p:cNvPr id="85" name="Google Shape;85;p13"/>
          <p:cNvSpPr txBox="1"/>
          <p:nvPr/>
        </p:nvSpPr>
        <p:spPr>
          <a:xfrm>
            <a:off x="3357562" y="3762375"/>
            <a:ext cx="54768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 Needs-Driven Framework for Technology Integration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5619750" y="2558504"/>
            <a:ext cx="952500" cy="47625"/>
          </a:xfrm>
          <a:prstGeom prst="rect">
            <a:avLst/>
          </a:prstGeom>
          <a:solidFill>
            <a:srgbClr val="82243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2415539" y="2891879"/>
            <a:ext cx="7360920" cy="809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822433"/>
                </a:solidFill>
                <a:latin typeface="Poppins"/>
                <a:ea typeface="Poppins"/>
                <a:cs typeface="Poppins"/>
                <a:sym typeface="Poppins"/>
              </a:rPr>
              <a:t>Philosophy of Partnership</a:t>
            </a:r>
            <a:endParaRPr/>
          </a:p>
        </p:txBody>
      </p:sp>
      <p:sp>
        <p:nvSpPr>
          <p:cNvPr id="92" name="Google Shape;92;p14"/>
          <p:cNvSpPr txBox="1"/>
          <p:nvPr/>
        </p:nvSpPr>
        <p:spPr>
          <a:xfrm>
            <a:off x="2286000" y="3892004"/>
            <a:ext cx="7620000" cy="693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Technology should never drive the curriculum. The learning bottleneck drives the solution.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7" name="Google Shape;9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2181225"/>
            <a:ext cx="3429000" cy="3448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8" name="Google Shape;9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1500" y="2181225"/>
            <a:ext cx="3429000" cy="3448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9" name="Google Shape;99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1500" y="2181225"/>
            <a:ext cx="3429000" cy="34480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5"/>
          <p:cNvSpPr txBox="1"/>
          <p:nvPr/>
        </p:nvSpPr>
        <p:spPr>
          <a:xfrm>
            <a:off x="930830" y="3352800"/>
            <a:ext cx="2710338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1. Clarify &amp; Locate</a:t>
            </a:r>
            <a:endParaRPr/>
          </a:p>
        </p:txBody>
      </p:sp>
      <p:sp>
        <p:nvSpPr>
          <p:cNvPr id="101" name="Google Shape;101;p15"/>
          <p:cNvSpPr txBox="1"/>
          <p:nvPr/>
        </p:nvSpPr>
        <p:spPr>
          <a:xfrm>
            <a:off x="866775" y="3952875"/>
            <a:ext cx="28384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Identify the precise pedagogical goal and pinpoint the exact stage where students currently struggle (the bottleneck).</a:t>
            </a:r>
            <a:endParaRPr/>
          </a:p>
        </p:txBody>
      </p:sp>
      <p:sp>
        <p:nvSpPr>
          <p:cNvPr id="102" name="Google Shape;102;p15"/>
          <p:cNvSpPr txBox="1"/>
          <p:nvPr/>
        </p:nvSpPr>
        <p:spPr>
          <a:xfrm>
            <a:off x="4605813" y="3352800"/>
            <a:ext cx="2980372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2. Evaluate Options</a:t>
            </a:r>
            <a:endParaRPr/>
          </a:p>
        </p:txBody>
      </p:sp>
      <p:sp>
        <p:nvSpPr>
          <p:cNvPr id="103" name="Google Shape;103;p15"/>
          <p:cNvSpPr txBox="1"/>
          <p:nvPr/>
        </p:nvSpPr>
        <p:spPr>
          <a:xfrm>
            <a:off x="4676775" y="3952875"/>
            <a:ext cx="28384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Systematically weigh analog methods, standard EdTech tools, and GenAI against that specific pedagogical need.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8460819" y="3352800"/>
            <a:ext cx="2890361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3. Assess &amp; Rollout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8486775" y="3952875"/>
            <a:ext cx="28384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Proactively mitigate risks—such as privacy, equity, and cognitive bypass—and implement with continuous feedback.</a:t>
            </a:r>
            <a:endParaRPr/>
          </a:p>
        </p:txBody>
      </p:sp>
      <p:pic>
        <p:nvPicPr>
          <p:cNvPr descr="image.png" id="106" name="Google Shape;106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57400" y="26193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7" name="Google Shape;107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810250" y="2619375"/>
            <a:ext cx="5715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8" name="Google Shape;108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734550" y="2619375"/>
            <a:ext cx="3429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5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822433"/>
                </a:solidFill>
                <a:latin typeface="Poppins"/>
                <a:ea typeface="Poppins"/>
                <a:cs typeface="Poppins"/>
                <a:sym typeface="Poppins"/>
              </a:rPr>
              <a:t>The CLEAR Decision Framework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" name="Google Shape;114;p16"/>
          <p:cNvGraphicFramePr/>
          <p:nvPr/>
        </p:nvGraphicFramePr>
        <p:xfrm>
          <a:off x="571500" y="196215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{BE85197C-95BA-4CF6-A6C0-0657678C104D}</a:tableStyleId>
              </a:tblPr>
              <a:tblGrid>
                <a:gridCol w="1768675"/>
                <a:gridCol w="2969725"/>
                <a:gridCol w="3123000"/>
                <a:gridCol w="3187600"/>
              </a:tblGrid>
              <a:tr h="971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Approach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24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Strengths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24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Limitations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243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650" u="none" cap="none" strike="noStrike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Ideal Use Case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22433"/>
                    </a:solidFill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No Tech (Analog)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Deep focus, organic human connection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Hard to scale, limited async application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Complex debates, highly sensitive subjects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Standard EdTech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Highly scalable, reliable, supported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Rigid logic, static feedback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Foundational concepts, standard quizzes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715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0" lang="en-US" sz="1500" u="none" cap="none" strike="noStrik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Generative AI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Infinite novel scenarios, adaptive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Potential for hallucinations, privacy risks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1500" u="none" cap="none" strike="noStrike">
                          <a:solidFill>
                            <a:srgbClr val="475569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Socratic tutoring, creative ideation</a:t>
                      </a:r>
                      <a:endParaRPr/>
                    </a:p>
                  </a:txBody>
                  <a:tcPr marT="25400" marB="25400" marR="63500" marL="6350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5" name="Google Shape;115;p16"/>
          <p:cNvSpPr/>
          <p:nvPr/>
        </p:nvSpPr>
        <p:spPr>
          <a:xfrm>
            <a:off x="571500" y="2728912"/>
            <a:ext cx="176867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2340173" y="2728912"/>
            <a:ext cx="296971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6"/>
          <p:cNvSpPr/>
          <p:nvPr/>
        </p:nvSpPr>
        <p:spPr>
          <a:xfrm>
            <a:off x="5309889" y="2728912"/>
            <a:ext cx="312300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6"/>
          <p:cNvSpPr/>
          <p:nvPr/>
        </p:nvSpPr>
        <p:spPr>
          <a:xfrm>
            <a:off x="8432899" y="2728912"/>
            <a:ext cx="318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6"/>
          <p:cNvSpPr/>
          <p:nvPr/>
        </p:nvSpPr>
        <p:spPr>
          <a:xfrm>
            <a:off x="571500" y="3767137"/>
            <a:ext cx="176867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6"/>
          <p:cNvSpPr/>
          <p:nvPr/>
        </p:nvSpPr>
        <p:spPr>
          <a:xfrm>
            <a:off x="2340173" y="3767137"/>
            <a:ext cx="296971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/>
          <p:nvPr/>
        </p:nvSpPr>
        <p:spPr>
          <a:xfrm>
            <a:off x="5309889" y="3767137"/>
            <a:ext cx="312300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/>
          <p:nvPr/>
        </p:nvSpPr>
        <p:spPr>
          <a:xfrm>
            <a:off x="8432899" y="3767137"/>
            <a:ext cx="318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6"/>
          <p:cNvSpPr/>
          <p:nvPr/>
        </p:nvSpPr>
        <p:spPr>
          <a:xfrm>
            <a:off x="571500" y="4805362"/>
            <a:ext cx="176867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2340173" y="4805362"/>
            <a:ext cx="2969716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5309889" y="4805362"/>
            <a:ext cx="3123009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8432899" y="4805362"/>
            <a:ext cx="3187600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822433"/>
                </a:solidFill>
                <a:latin typeface="Poppins"/>
                <a:ea typeface="Poppins"/>
                <a:cs typeface="Poppins"/>
                <a:sym typeface="Poppins"/>
              </a:rPr>
              <a:t>The Tech Decision Matrix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7"/>
          <p:cNvSpPr txBox="1"/>
          <p:nvPr/>
        </p:nvSpPr>
        <p:spPr>
          <a:xfrm>
            <a:off x="571500" y="571500"/>
            <a:ext cx="555069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822433"/>
                </a:solidFill>
                <a:latin typeface="Poppins"/>
                <a:ea typeface="Poppins"/>
                <a:cs typeface="Poppins"/>
                <a:sym typeface="Poppins"/>
              </a:rPr>
              <a:t>Scenario: The Application Gap</a:t>
            </a:r>
            <a:endParaRPr/>
          </a:p>
        </p:txBody>
      </p:sp>
      <p:pic>
        <p:nvPicPr>
          <p:cNvPr descr="image.png" id="133" name="Google Shape;13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4125" y="0"/>
            <a:ext cx="58578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7"/>
          <p:cNvSpPr txBox="1"/>
          <p:nvPr/>
        </p:nvSpPr>
        <p:spPr>
          <a:xfrm>
            <a:off x="571500" y="2190750"/>
            <a:ext cx="5550693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Context</a:t>
            </a:r>
            <a:endParaRPr/>
          </a:p>
        </p:txBody>
      </p:sp>
      <p:sp>
        <p:nvSpPr>
          <p:cNvPr id="135" name="Google Shape;135;p17"/>
          <p:cNvSpPr txBox="1"/>
          <p:nvPr/>
        </p:nvSpPr>
        <p:spPr>
          <a:xfrm>
            <a:off x="571500" y="2571750"/>
            <a:ext cx="5286375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An introductory quantitative course (e.g., Physics or Economics) required for the major.</a:t>
            </a:r>
            <a:endParaRPr/>
          </a:p>
        </p:txBody>
      </p:sp>
      <p:sp>
        <p:nvSpPr>
          <p:cNvPr id="136" name="Google Shape;136;p17"/>
          <p:cNvSpPr txBox="1"/>
          <p:nvPr/>
        </p:nvSpPr>
        <p:spPr>
          <a:xfrm>
            <a:off x="571500" y="3505200"/>
            <a:ext cx="5550693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The Bottleneck</a:t>
            </a:r>
            <a:endParaRPr/>
          </a:p>
        </p:txBody>
      </p:sp>
      <p:sp>
        <p:nvSpPr>
          <p:cNvPr id="137" name="Google Shape;137;p17"/>
          <p:cNvSpPr txBox="1"/>
          <p:nvPr/>
        </p:nvSpPr>
        <p:spPr>
          <a:xfrm>
            <a:off x="571500" y="3886200"/>
            <a:ext cx="5286375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Students successfully memorize formulas and solve standard homework equations, but consistently fail to apply these concepts to novel, unstructured real-world problems on exams.</a:t>
            </a:r>
            <a:endParaRPr/>
          </a:p>
        </p:txBody>
      </p:sp>
      <p:sp>
        <p:nvSpPr>
          <p:cNvPr id="138" name="Google Shape;138;p17"/>
          <p:cNvSpPr txBox="1"/>
          <p:nvPr/>
        </p:nvSpPr>
        <p:spPr>
          <a:xfrm>
            <a:off x="571500" y="5124450"/>
            <a:ext cx="5550693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1E293B"/>
                </a:solidFill>
                <a:latin typeface="Poppins"/>
                <a:ea typeface="Poppins"/>
                <a:cs typeface="Poppins"/>
                <a:sym typeface="Poppins"/>
              </a:rPr>
              <a:t>The Goal</a:t>
            </a:r>
            <a:endParaRPr/>
          </a:p>
        </p:txBody>
      </p:sp>
      <p:sp>
        <p:nvSpPr>
          <p:cNvPr id="139" name="Google Shape;139;p17"/>
          <p:cNvSpPr txBox="1"/>
          <p:nvPr/>
        </p:nvSpPr>
        <p:spPr>
          <a:xfrm>
            <a:off x="571500" y="5505450"/>
            <a:ext cx="5286375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Provide students with scalable, personalized practice on unstructured problems, delivering immediate, guiding feedback without giving away the answer.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4" name="Google Shape;14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2014537"/>
            <a:ext cx="5286375" cy="3781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5" name="Google Shape;14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34125" y="2014537"/>
            <a:ext cx="5286375" cy="37814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8"/>
          <p:cNvSpPr txBox="1"/>
          <p:nvPr/>
        </p:nvSpPr>
        <p:spPr>
          <a:xfrm>
            <a:off x="1057275" y="2500312"/>
            <a:ext cx="453056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822433"/>
                </a:solidFill>
                <a:latin typeface="Poppins"/>
                <a:ea typeface="Poppins"/>
                <a:cs typeface="Poppins"/>
                <a:sym typeface="Poppins"/>
              </a:rPr>
              <a:t>Standard EdTech Solution</a:t>
            </a:r>
            <a:endParaRPr/>
          </a:p>
        </p:txBody>
      </p:sp>
      <p:sp>
        <p:nvSpPr>
          <p:cNvPr id="147" name="Google Shape;147;p18"/>
          <p:cNvSpPr txBox="1"/>
          <p:nvPr/>
        </p:nvSpPr>
        <p:spPr>
          <a:xfrm>
            <a:off x="1057275" y="3195637"/>
            <a:ext cx="4314825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Method:</a:t>
            </a: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LMS Quizzes with branching logic.</a:t>
            </a:r>
            <a:endParaRPr/>
          </a:p>
        </p:txBody>
      </p:sp>
      <p:sp>
        <p:nvSpPr>
          <p:cNvPr id="148" name="Google Shape;148;p18"/>
          <p:cNvSpPr txBox="1"/>
          <p:nvPr/>
        </p:nvSpPr>
        <p:spPr>
          <a:xfrm>
            <a:off x="1057275" y="3643312"/>
            <a:ext cx="4314825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Outcome:</a:t>
            </a: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Provides scalable practice and immediate grading. However, feedback is static. It cannot adapt to a student's unique, unforeseen logical error when setting up a complex, multi-step problem.</a:t>
            </a:r>
            <a:endParaRPr/>
          </a:p>
        </p:txBody>
      </p:sp>
      <p:sp>
        <p:nvSpPr>
          <p:cNvPr id="149" name="Google Shape;149;p18"/>
          <p:cNvSpPr txBox="1"/>
          <p:nvPr/>
        </p:nvSpPr>
        <p:spPr>
          <a:xfrm>
            <a:off x="6819900" y="2500312"/>
            <a:ext cx="4530566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822433"/>
                </a:solidFill>
                <a:latin typeface="Poppins"/>
                <a:ea typeface="Poppins"/>
                <a:cs typeface="Poppins"/>
                <a:sym typeface="Poppins"/>
              </a:rPr>
              <a:t>Generative AI Solution</a:t>
            </a:r>
            <a:endParaRPr/>
          </a:p>
        </p:txBody>
      </p:sp>
      <p:sp>
        <p:nvSpPr>
          <p:cNvPr id="150" name="Google Shape;150;p18"/>
          <p:cNvSpPr txBox="1"/>
          <p:nvPr/>
        </p:nvSpPr>
        <p:spPr>
          <a:xfrm>
            <a:off x="6819900" y="3195637"/>
            <a:ext cx="4314825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Method:</a:t>
            </a: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Custom "Socratic Tutor" Prompt.</a:t>
            </a:r>
            <a:endParaRPr/>
          </a:p>
        </p:txBody>
      </p:sp>
      <p:sp>
        <p:nvSpPr>
          <p:cNvPr id="151" name="Google Shape;151;p18"/>
          <p:cNvSpPr txBox="1"/>
          <p:nvPr/>
        </p:nvSpPr>
        <p:spPr>
          <a:xfrm>
            <a:off x="6819900" y="3643312"/>
            <a:ext cx="4314825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Outcome:</a:t>
            </a:r>
            <a:r>
              <a:rPr b="0" i="0" lang="en-US" sz="150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A rigorously constrained AI prompt that generates novel scenarios. It never gives the final answer, but utilizes questioning to adapt exactly to the specific misconception the student is demonstrating.</a:t>
            </a:r>
            <a:endParaRPr/>
          </a:p>
        </p:txBody>
      </p:sp>
      <p:sp>
        <p:nvSpPr>
          <p:cNvPr id="152" name="Google Shape;152;p18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822433"/>
                </a:solidFill>
                <a:latin typeface="Poppins"/>
                <a:ea typeface="Poppins"/>
                <a:cs typeface="Poppins"/>
                <a:sym typeface="Poppins"/>
              </a:rPr>
              <a:t>Applying the Framework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 txBox="1"/>
          <p:nvPr/>
        </p:nvSpPr>
        <p:spPr>
          <a:xfrm>
            <a:off x="1857375" y="2076450"/>
            <a:ext cx="9001125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Privacy &amp; Security:</a:t>
            </a: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Ensure we utilize institutionally-approved, walled-garden AI tools where student data is not ingested to train external models.</a:t>
            </a:r>
            <a:endParaRPr/>
          </a:p>
        </p:txBody>
      </p:sp>
      <p:sp>
        <p:nvSpPr>
          <p:cNvPr id="158" name="Google Shape;158;p19"/>
          <p:cNvSpPr txBox="1"/>
          <p:nvPr/>
        </p:nvSpPr>
        <p:spPr>
          <a:xfrm>
            <a:off x="1857375" y="2990850"/>
            <a:ext cx="9001125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The Cognitive Bypass:</a:t>
            </a: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Design AI interactions that require students to "show their work" rather than allowing the AI to do the thinking for them (ensuring productive struggle).</a:t>
            </a:r>
            <a:endParaRPr/>
          </a:p>
        </p:txBody>
      </p:sp>
      <p:sp>
        <p:nvSpPr>
          <p:cNvPr id="159" name="Google Shape;159;p19"/>
          <p:cNvSpPr txBox="1"/>
          <p:nvPr/>
        </p:nvSpPr>
        <p:spPr>
          <a:xfrm>
            <a:off x="1857375" y="3905250"/>
            <a:ext cx="9001125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Equity of Access:</a:t>
            </a: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Guarantee all students have equal, seamless access to the required tools, regardless of their personal hardware or financial means.</a:t>
            </a:r>
            <a:endParaRPr/>
          </a:p>
        </p:txBody>
      </p:sp>
      <p:sp>
        <p:nvSpPr>
          <p:cNvPr id="160" name="Google Shape;160;p19"/>
          <p:cNvSpPr txBox="1"/>
          <p:nvPr/>
        </p:nvSpPr>
        <p:spPr>
          <a:xfrm>
            <a:off x="1857375" y="4819650"/>
            <a:ext cx="9001125" cy="628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50" u="none" cap="none" strike="noStrike">
                <a:solidFill>
                  <a:srgbClr val="1E293B"/>
                </a:solidFill>
                <a:latin typeface="Lato"/>
                <a:ea typeface="Lato"/>
                <a:cs typeface="Lato"/>
                <a:sym typeface="Lato"/>
              </a:rPr>
              <a:t>Transparency:</a:t>
            </a:r>
            <a:r>
              <a:rPr b="0" i="0" lang="en-US" sz="16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Clearly communicate to students how, when, and why AI is being used, modeling responsible digital citizenship within the discipline.</a:t>
            </a:r>
            <a:endParaRPr/>
          </a:p>
        </p:txBody>
      </p:sp>
      <p:pic>
        <p:nvPicPr>
          <p:cNvPr descr="image.png" id="161" name="Google Shape;16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3500" y="2085975"/>
            <a:ext cx="3048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2" name="Google Shape;16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33500" y="3000375"/>
            <a:ext cx="3048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3" name="Google Shape;16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33500" y="3914775"/>
            <a:ext cx="3810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4" name="Google Shape;164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33500" y="4829175"/>
            <a:ext cx="30480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9"/>
          <p:cNvSpPr txBox="1"/>
          <p:nvPr/>
        </p:nvSpPr>
        <p:spPr>
          <a:xfrm>
            <a:off x="571500" y="571500"/>
            <a:ext cx="1160145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822433"/>
                </a:solidFill>
                <a:latin typeface="Poppins"/>
                <a:ea typeface="Poppins"/>
                <a:cs typeface="Poppins"/>
                <a:sym typeface="Poppins"/>
              </a:rPr>
              <a:t>Responsible AI Considerations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0"/>
          <p:cNvSpPr txBox="1"/>
          <p:nvPr/>
        </p:nvSpPr>
        <p:spPr>
          <a:xfrm>
            <a:off x="295275" y="2505075"/>
            <a:ext cx="116014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822433"/>
                </a:solidFill>
                <a:latin typeface="Poppins"/>
                <a:ea typeface="Poppins"/>
                <a:cs typeface="Poppins"/>
                <a:sym typeface="Poppins"/>
              </a:rPr>
              <a:t>Questions &amp; Discussion</a:t>
            </a:r>
            <a:endParaRPr/>
          </a:p>
        </p:txBody>
      </p:sp>
      <p:sp>
        <p:nvSpPr>
          <p:cNvPr id="171" name="Google Shape;171;p20"/>
          <p:cNvSpPr txBox="1"/>
          <p:nvPr/>
        </p:nvSpPr>
        <p:spPr>
          <a:xfrm>
            <a:off x="571500" y="3838575"/>
            <a:ext cx="11049000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50" u="none" cap="none" strike="noStrik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Thank you. I look forward to our collaborative dialogue.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