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8" roundtripDataSignature="AMtx7mheb/TmiO5E6+uJcYd1TkCMI+Ok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customschemas.google.com/relationships/presentationmetadata" Target="meta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3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3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3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3.jpeg"/><Relationship Id="rId5" Type="http://schemas.openxmlformats.org/officeDocument/2006/relationships/image" Target="../media/image14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jpe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idx="1" type="subTitle"/>
          </p:nvPr>
        </p:nvSpPr>
        <p:spPr>
          <a:xfrm>
            <a:off x="6858000" y="5202300"/>
            <a:ext cx="533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This AI Session is aimed at helping small business owners understand AI and its potential uses to help save time and boost their marketing. </a:t>
            </a:r>
            <a:br>
              <a:rPr lang="en-US">
                <a:latin typeface="Calibri"/>
                <a:ea typeface="Calibri"/>
                <a:cs typeface="Calibri"/>
                <a:sym typeface="Calibri"/>
              </a:rPr>
            </a:br>
            <a:br>
              <a:rPr lang="en-US">
                <a:latin typeface="Calibri"/>
                <a:ea typeface="Calibri"/>
                <a:cs typeface="Calibri"/>
                <a:sym typeface="Calibri"/>
              </a:rPr>
            </a:br>
            <a:r>
              <a:rPr lang="en-US">
                <a:latin typeface="Calibri"/>
                <a:ea typeface="Calibri"/>
                <a:cs typeface="Calibri"/>
                <a:sym typeface="Calibri"/>
              </a:rPr>
              <a:t>Join us to cut through the hype and lean how free, easy-to-use tools can streamline your daily operations and help you grow your business. </a:t>
            </a:r>
            <a:endParaRPr/>
          </a:p>
        </p:txBody>
      </p:sp>
      <p:pic>
        <p:nvPicPr>
          <p:cNvPr id="85" name="Google Shape;85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/>
          <p:nvPr>
            <p:ph type="title"/>
          </p:nvPr>
        </p:nvSpPr>
        <p:spPr>
          <a:xfrm>
            <a:off x="0" y="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What is Generative AI? </a:t>
            </a:r>
            <a:endParaRPr/>
          </a:p>
        </p:txBody>
      </p:sp>
      <p:sp>
        <p:nvSpPr>
          <p:cNvPr id="91" name="Google Shape;91;p2"/>
          <p:cNvSpPr txBox="1"/>
          <p:nvPr>
            <p:ph idx="1" type="body"/>
          </p:nvPr>
        </p:nvSpPr>
        <p:spPr>
          <a:xfrm>
            <a:off x="0" y="3009901"/>
            <a:ext cx="118365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"Apprentice" Analogy: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Imagine an apprentice who has read every book, studied every painting, and has heard/analyzed every song.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can ask this apprentice to create something </a:t>
            </a: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—a poem, a picture, or a song.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will use the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patterns, styles, and structures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it learned to create something entirely </a:t>
            </a: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original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It Is: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type of AI that can </a:t>
            </a: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new content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(conversations, stories, images, emails, reports, software code).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works based on a simple request, known as a </a:t>
            </a: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"prompt"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Business Impact: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 transforms from a tool that only </a:t>
            </a:r>
            <a:r>
              <a:rPr b="0" i="1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analyzes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data...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...into a partner that can </a:t>
            </a: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actively collaborate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your creative and operational tasks.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 b="12519" l="0" r="0" t="16908"/>
          <a:stretch/>
        </p:blipFill>
        <p:spPr>
          <a:xfrm>
            <a:off x="2258688" y="1864350"/>
            <a:ext cx="7319124" cy="3443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type="title"/>
          </p:nvPr>
        </p:nvSpPr>
        <p:spPr>
          <a:xfrm>
            <a:off x="330200" y="11643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Doing More with Less</a:t>
            </a:r>
            <a:endParaRPr/>
          </a:p>
        </p:txBody>
      </p:sp>
      <p:sp>
        <p:nvSpPr>
          <p:cNvPr id="98" name="Google Shape;98;p3"/>
          <p:cNvSpPr txBox="1"/>
          <p:nvPr>
            <p:ph idx="1" type="body"/>
          </p:nvPr>
        </p:nvSpPr>
        <p:spPr>
          <a:xfrm>
            <a:off x="330200" y="1923803"/>
            <a:ext cx="113919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Daily Realities (National Rural Surveys):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“I can't find good employees."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"My marketing just isn't working."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"I'm struggling to compete with Amazon and online giants."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b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Herkimer County Picture: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 Industries: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Health Care, Retail, and Manufacturing all face significant pressure.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Financial Strain: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/>
              <a:t>A large percent 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rural businesses reported economic hardship in 2023.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Workforce Crisis: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Hiring and retaining staff is the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#1 concern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rural businesses.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b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Squeeze: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Businesses face a convergence of severe financial strain and acute workforce shortages.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core challenge: You are being asked to achieve more with fewer people and less capital.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0" y="0"/>
            <a:ext cx="4572001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/>
          <p:nvPr>
            <p:ph type="title"/>
          </p:nvPr>
        </p:nvSpPr>
        <p:spPr>
          <a:xfrm>
            <a:off x="330200" y="1365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AI as Your</a:t>
            </a:r>
            <a:br>
              <a:rPr lang="en-US">
                <a:latin typeface="Calibri"/>
                <a:ea typeface="Calibri"/>
                <a:cs typeface="Calibri"/>
                <a:sym typeface="Calibri"/>
              </a:rPr>
            </a:br>
            <a:r>
              <a:rPr lang="en-US">
                <a:latin typeface="Calibri"/>
                <a:ea typeface="Calibri"/>
                <a:cs typeface="Calibri"/>
                <a:sym typeface="Calibri"/>
              </a:rPr>
              <a:t>"Force Multiplier"</a:t>
            </a:r>
            <a:endParaRPr/>
          </a:p>
        </p:txBody>
      </p:sp>
      <p:sp>
        <p:nvSpPr>
          <p:cNvPr id="105" name="Google Shape;105;p4"/>
          <p:cNvSpPr txBox="1"/>
          <p:nvPr>
            <p:ph idx="1" type="body"/>
          </p:nvPr>
        </p:nvSpPr>
        <p:spPr>
          <a:xfrm>
            <a:off x="330200" y="1588327"/>
            <a:ext cx="11391901" cy="48259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The Solution: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AI is not a futuristic novelty—it's a </a:t>
            </a: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pragmatic tool for survival and efficiency.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What It Does:</a:t>
            </a:r>
            <a:br>
              <a:rPr b="1" lang="en-US" sz="2000">
                <a:latin typeface="Calibri"/>
                <a:ea typeface="Calibri"/>
                <a:cs typeface="Calibri"/>
                <a:sym typeface="Calibri"/>
              </a:rPr>
            </a:br>
            <a:r>
              <a:rPr i="1" lang="en-US" sz="1800">
                <a:latin typeface="Calibri"/>
                <a:ea typeface="Calibri"/>
                <a:cs typeface="Calibri"/>
                <a:sym typeface="Calibri"/>
              </a:rPr>
              <a:t>It allows a small, overworked team to: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Automate repetitive tasks.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Generate professional marketing content.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Analyze business data.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br>
              <a:rPr b="1" lang="en-US" sz="2000">
                <a:latin typeface="Calibri"/>
                <a:ea typeface="Calibri"/>
                <a:cs typeface="Calibri"/>
                <a:sym typeface="Calibri"/>
              </a:rPr>
            </a:b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The Business Impact: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Expands your capacity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 without the significant cost of increasing headcount.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Enhances the productivity of your existing team.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Makes jobs more manageable and the business more resilient.</a:t>
            </a:r>
            <a:br>
              <a:rPr lang="en-US" sz="1800">
                <a:latin typeface="Calibri"/>
                <a:ea typeface="Calibri"/>
                <a:cs typeface="Calibri"/>
                <a:sym typeface="Calibri"/>
              </a:rPr>
            </a:b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The Bottom Line: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When new hires are scarce and every dollar counts, AI offers a way to enhance efficiency and stay competitive.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500" y="-3526225"/>
            <a:ext cx="1028699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>
            <p:ph type="title"/>
          </p:nvPr>
        </p:nvSpPr>
        <p:spPr>
          <a:xfrm>
            <a:off x="241301" y="23954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Local Retailer's Dilemma: </a:t>
            </a:r>
            <a:br>
              <a:rPr lang="en-US"/>
            </a:br>
            <a:r>
              <a:rPr lang="en-US"/>
              <a:t>Wearing All the Hats</a:t>
            </a:r>
            <a:endParaRPr/>
          </a:p>
        </p:txBody>
      </p:sp>
      <p:sp>
        <p:nvSpPr>
          <p:cNvPr id="112" name="Google Shape;112;p5"/>
          <p:cNvSpPr txBox="1"/>
          <p:nvPr>
            <p:ph idx="1" type="body"/>
          </p:nvPr>
        </p:nvSpPr>
        <p:spPr>
          <a:xfrm>
            <a:off x="241301" y="2046912"/>
            <a:ext cx="11468100" cy="3908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 Scenario: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Consider a unique boutique like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JP's Creative Designs and AI Solutions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Their Strength: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Distinct local character and unique, custom-designed products.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Their Challenge: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Competing with large online sellers.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Core Problem: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The owner is also the...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Chief Marketer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Salesperson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Inventory Manager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Result: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Little time for consistent, high-quality marketing.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Feeling overwhelmed by the demands of social media.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0" y="0"/>
            <a:ext cx="4572001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>
            <p:ph type="title"/>
          </p:nvPr>
        </p:nvSpPr>
        <p:spPr>
          <a:xfrm>
            <a:off x="241301" y="23954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Local Retailer's Dilemma: </a:t>
            </a:r>
            <a:br>
              <a:rPr lang="en-US"/>
            </a:br>
            <a:r>
              <a:rPr lang="en-US"/>
              <a:t>The solution</a:t>
            </a:r>
            <a:endParaRPr/>
          </a:p>
        </p:txBody>
      </p:sp>
      <p:sp>
        <p:nvSpPr>
          <p:cNvPr id="119" name="Google Shape;119;p6"/>
          <p:cNvSpPr txBox="1"/>
          <p:nvPr>
            <p:ph idx="1" type="body"/>
          </p:nvPr>
        </p:nvSpPr>
        <p:spPr>
          <a:xfrm>
            <a:off x="0" y="1565100"/>
            <a:ext cx="8119200" cy="542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The Solution: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A simple prompt with a generative AI tool.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Example Prompt: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US" sz="2000"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"Write three engaging Instagram posts about our new shipment of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handmade wooden mugs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. Mention our location and our unique,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locally-crafted designs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. Use a friendly, enthusiastic tone and include relevant hashtags for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shopping local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.“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The Results (In Seconds):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Generates professional, ready-to-use marketing copy.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Brainstorms promotional ideas for seasonal events.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Writes compelling product descriptions for e-commerce.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Drafts scripts for short promotional videos.</a:t>
            </a:r>
            <a:endParaRPr/>
          </a:p>
          <a:p>
            <a:pPr indent="-101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The Business Impact: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Directly addresses the "marketing isn't working" &amp; "online competition" challenges.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Provides a constant stream of high-quality content.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Maintains a vibrant online presence with a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minimal investment of time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6"/>
          <p:cNvPicPr preferRelativeResize="0"/>
          <p:nvPr/>
        </p:nvPicPr>
        <p:blipFill rotWithShape="1">
          <a:blip r:embed="rId3">
            <a:alphaModFix/>
          </a:blip>
          <a:srcRect b="0" l="41954" r="0" t="0"/>
          <a:stretch/>
        </p:blipFill>
        <p:spPr>
          <a:xfrm>
            <a:off x="8211200" y="0"/>
            <a:ext cx="39808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>
            <p:ph type="title"/>
          </p:nvPr>
        </p:nvSpPr>
        <p:spPr>
          <a:xfrm>
            <a:off x="304800" y="2127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Manufacturer's Challenge: </a:t>
            </a:r>
            <a:br>
              <a:rPr lang="en-US"/>
            </a:br>
            <a:r>
              <a:rPr lang="en-US"/>
              <a:t>Information Overload</a:t>
            </a:r>
            <a:endParaRPr/>
          </a:p>
        </p:txBody>
      </p:sp>
      <p:sp>
        <p:nvSpPr>
          <p:cNvPr id="126" name="Google Shape;126;p7"/>
          <p:cNvSpPr txBox="1"/>
          <p:nvPr>
            <p:ph idx="1" type="body"/>
          </p:nvPr>
        </p:nvSpPr>
        <p:spPr>
          <a:xfrm>
            <a:off x="304800" y="1750129"/>
            <a:ext cx="8394700" cy="3939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Scenario: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Consider a local manufacturer like </a:t>
            </a: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Park's Paper Co.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Their Priorities: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Efficiency, Safety, and Clear Communication are paramount.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b="1" i="0" lang="en-US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Core Problem: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Managers are often inundated with: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Dense technical documents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Complex supply chain reports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Evolving safety protocols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b="1" i="0" lang="en-US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Result: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Hours lost to administrative work.</a:t>
            </a:r>
            <a:endParaRPr/>
          </a:p>
          <a:p>
            <a:pPr indent="-1143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Managers are pulled away from critical, hands-on tasks on the factory floor.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6550" y="3567702"/>
            <a:ext cx="4935448" cy="3290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/>
          <p:nvPr>
            <p:ph type="title"/>
          </p:nvPr>
        </p:nvSpPr>
        <p:spPr>
          <a:xfrm>
            <a:off x="304800" y="2127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Manufacturer's Challenge: </a:t>
            </a:r>
            <a:br>
              <a:rPr lang="en-US"/>
            </a:br>
            <a:r>
              <a:rPr lang="en-US"/>
              <a:t>The solution</a:t>
            </a:r>
            <a:endParaRPr/>
          </a:p>
        </p:txBody>
      </p:sp>
      <p:sp>
        <p:nvSpPr>
          <p:cNvPr id="133" name="Google Shape;133;p8"/>
          <p:cNvSpPr txBox="1"/>
          <p:nvPr>
            <p:ph idx="1" type="body"/>
          </p:nvPr>
        </p:nvSpPr>
        <p:spPr>
          <a:xfrm>
            <a:off x="387350" y="1821903"/>
            <a:ext cx="11417300" cy="48233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/>
              <a:t>The Solution:</a:t>
            </a:r>
            <a:r>
              <a:rPr lang="en-US" sz="2000"/>
              <a:t> An AI assistant can dramatically streamline operational and information-based tasks.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br>
              <a:rPr b="1" lang="en-US" sz="2000"/>
            </a:br>
            <a:r>
              <a:rPr b="1" lang="en-US" sz="2000"/>
              <a:t>Example Prompt:</a:t>
            </a:r>
            <a:r>
              <a:rPr lang="en-US" sz="2000"/>
              <a:t> </a:t>
            </a:r>
            <a:br>
              <a:rPr lang="en-US" sz="2000"/>
            </a:br>
            <a:r>
              <a:rPr lang="en-US" sz="2000"/>
              <a:t>"Summarize the key findings of this </a:t>
            </a:r>
            <a:r>
              <a:rPr b="1" lang="en-US" sz="2000"/>
              <a:t>10-page supplier report</a:t>
            </a:r>
            <a:r>
              <a:rPr lang="en-US" sz="2000"/>
              <a:t> into five bullet points, focusing on </a:t>
            </a:r>
            <a:r>
              <a:rPr b="1" lang="en-US" sz="2000"/>
              <a:t>cost changes</a:t>
            </a:r>
            <a:r>
              <a:rPr lang="en-US" sz="2000"/>
              <a:t> and </a:t>
            </a:r>
            <a:r>
              <a:rPr b="1" lang="en-US" sz="2000"/>
              <a:t>delivery timelines</a:t>
            </a:r>
            <a:r>
              <a:rPr lang="en-US" sz="2000"/>
              <a:t>."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br>
              <a:rPr b="1" lang="en-US" sz="2000"/>
            </a:br>
            <a:r>
              <a:rPr b="1" lang="en-US" sz="2000"/>
              <a:t>More Practical or follow-up prompts:</a:t>
            </a:r>
            <a:endParaRPr sz="2000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/>
              <a:t>Drafting Internal Comms:</a:t>
            </a:r>
            <a:r>
              <a:rPr lang="en-US" sz="2000"/>
              <a:t> Create a clear safety memo about new equipment.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/>
              <a:t>Developing Training:</a:t>
            </a:r>
            <a:r>
              <a:rPr lang="en-US" sz="2000"/>
              <a:t> Outline a new employee training program for a specific process.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en-US" sz="2000"/>
              <a:t>The Business Impact:</a:t>
            </a:r>
            <a:endParaRPr sz="2000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Saves hours of reading and administrative work.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Frees up managers to focus on the factory floor.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Helps the existing team accomplish more, directly addressing </a:t>
            </a:r>
            <a:r>
              <a:rPr b="1" lang="en-US" sz="2000"/>
              <a:t>critical workforce challenges</a:t>
            </a:r>
            <a:r>
              <a:rPr lang="en-US" sz="2000"/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625" y="2207175"/>
            <a:ext cx="1028699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/>
          <p:nvPr>
            <p:ph type="title"/>
          </p:nvPr>
        </p:nvSpPr>
        <p:spPr>
          <a:xfrm>
            <a:off x="304800" y="2127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Service Provider's Challenge: </a:t>
            </a:r>
            <a:br>
              <a:rPr lang="en-US"/>
            </a:br>
            <a:r>
              <a:rPr lang="en-US"/>
              <a:t>Constant Communication</a:t>
            </a:r>
            <a:endParaRPr/>
          </a:p>
        </p:txBody>
      </p:sp>
      <p:sp>
        <p:nvSpPr>
          <p:cNvPr id="140" name="Google Shape;140;p9"/>
          <p:cNvSpPr txBox="1"/>
          <p:nvPr>
            <p:ph idx="1" type="body"/>
          </p:nvPr>
        </p:nvSpPr>
        <p:spPr>
          <a:xfrm>
            <a:off x="4416975" y="1682573"/>
            <a:ext cx="80202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Scenario: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service-based business like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JP Pools and Spas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Their Priority: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Customer communication is constant and crucial for success.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Core Problem: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Many inquiries are repetitive and time-consuming:</a:t>
            </a:r>
            <a:endParaRPr/>
          </a:p>
          <a:p>
            <a:pPr indent="-889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"When do you open for the season?"</a:t>
            </a:r>
            <a:endParaRPr/>
          </a:p>
          <a:p>
            <a:pPr indent="-889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"What are your hours?"</a:t>
            </a:r>
            <a:endParaRPr/>
          </a:p>
          <a:p>
            <a:pPr indent="-889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"How much does a new liner cost?"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Result: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889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Answering questions promptly is essential but consumes a significant amount of time.</a:t>
            </a:r>
            <a:endParaRPr/>
          </a:p>
          <a:p>
            <a:pPr indent="-88900" lvl="1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Pulls the team away from active, on-site jobs.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591" y="2824675"/>
            <a:ext cx="4572012" cy="685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7851" y="-2477288"/>
            <a:ext cx="10058450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500" y="0"/>
            <a:ext cx="10286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Service Provider's Challenge: </a:t>
            </a:r>
            <a:br>
              <a:rPr lang="en-US"/>
            </a:br>
            <a:r>
              <a:rPr lang="en-US"/>
              <a:t>The solution</a:t>
            </a:r>
            <a:endParaRPr/>
          </a:p>
        </p:txBody>
      </p:sp>
      <p:sp>
        <p:nvSpPr>
          <p:cNvPr id="149" name="Google Shape;149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 sz="2000"/>
              <a:t>The Solution:</a:t>
            </a:r>
            <a:r>
              <a:rPr lang="en-US" sz="2000"/>
              <a:t> Use an AI tool to create a comprehensive library of email templates and web content.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 sz="2000"/>
              <a:t>Example Prompt:</a:t>
            </a:r>
            <a:r>
              <a:rPr lang="en-US" sz="2000"/>
              <a:t> </a:t>
            </a:r>
            <a:br>
              <a:rPr lang="en-US" sz="2000"/>
            </a:br>
            <a:r>
              <a:rPr lang="en-US" sz="2000"/>
              <a:t>"Draft a polite, professional email for </a:t>
            </a:r>
            <a:r>
              <a:rPr b="1" lang="en-US" sz="2000"/>
              <a:t>JP Pools and Spas</a:t>
            </a:r>
            <a:r>
              <a:rPr lang="en-US" sz="2000"/>
              <a:t> responding to a customer inquiry about pool opening services. </a:t>
            </a:r>
            <a:br>
              <a:rPr lang="en-US" sz="2000"/>
            </a:br>
            <a:r>
              <a:rPr lang="en-US" sz="2000"/>
              <a:t>Explain our process, mention typical timelines, and include a clear call to action to book an appointment online."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 sz="2000"/>
              <a:t>More Practical Uses:</a:t>
            </a:r>
            <a:endParaRPr sz="2000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/>
              <a:t>Generate a complete website Frequently Asked Questions (FAQ) page.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/>
              <a:t>Draft the initial text for new service agreements.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 sz="2000"/>
              <a:t>The Strategic Impact:</a:t>
            </a:r>
            <a:endParaRPr sz="2000"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/>
              <a:t>This isn't just "free time"; it's </a:t>
            </a:r>
            <a:r>
              <a:rPr b="1" lang="en-US" sz="2000"/>
              <a:t>"strategic time"</a:t>
            </a:r>
            <a:r>
              <a:rPr lang="en-US" sz="2000"/>
              <a:t>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000"/>
              <a:t>AI offloads repetitive tasks, allowing owners to shift from working </a:t>
            </a:r>
            <a:r>
              <a:rPr b="1" i="1" lang="en-US" sz="2000"/>
              <a:t>in</a:t>
            </a:r>
            <a:r>
              <a:rPr lang="en-US" sz="2000"/>
              <a:t> their business to working </a:t>
            </a:r>
            <a:r>
              <a:rPr b="1" i="1" lang="en-US" sz="2000"/>
              <a:t>on</a:t>
            </a:r>
            <a:r>
              <a:rPr lang="en-US" sz="2000"/>
              <a:t> their business.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1800"/>
              <a:t>Reinvest that time into high-value activities: building local relationships, innovating new services, and planning for long-term growth.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Your First AI Toolkit: </a:t>
            </a:r>
            <a:br>
              <a:rPr lang="en-US"/>
            </a:br>
            <a:r>
              <a:rPr lang="en-US"/>
              <a:t>A Hands-On Guide to Free &amp; Low-Cost Tools</a:t>
            </a:r>
            <a:endParaRPr/>
          </a:p>
        </p:txBody>
      </p:sp>
      <p:sp>
        <p:nvSpPr>
          <p:cNvPr id="155" name="Google Shape;155;p11"/>
          <p:cNvSpPr txBox="1"/>
          <p:nvPr>
            <p:ph idx="1" type="body"/>
          </p:nvPr>
        </p:nvSpPr>
        <p:spPr>
          <a:xfrm>
            <a:off x="838200" y="710707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3703"/>
              <a:buNone/>
            </a:pPr>
            <a:r>
              <a:rPr lang="en-US" sz="2700"/>
              <a:t>Getting started with AI does </a:t>
            </a:r>
            <a:r>
              <a:rPr b="1" lang="en-US" sz="2700"/>
              <a:t>not</a:t>
            </a:r>
            <a:r>
              <a:rPr lang="en-US" sz="2700"/>
              <a:t> require a large budget or a dedicated IT department.</a:t>
            </a:r>
            <a:endParaRPr sz="2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3703"/>
              <a:buNone/>
            </a:pPr>
            <a:r>
              <a:rPr lang="en-US" sz="2700"/>
              <a:t>The most powerful tools are available for </a:t>
            </a:r>
            <a:r>
              <a:rPr b="1" lang="en-US" sz="2700"/>
              <a:t>free</a:t>
            </a:r>
            <a:r>
              <a:rPr lang="en-US" sz="2700"/>
              <a:t>, providing an excellent way to start exploring.</a:t>
            </a:r>
            <a:endParaRPr sz="27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3703"/>
              <a:buNone/>
            </a:pPr>
            <a:r>
              <a:rPr b="1" lang="en-US" sz="2700"/>
              <a:t>The Big Three Free Platforms: An Overview</a:t>
            </a:r>
            <a:endParaRPr sz="2700"/>
          </a:p>
          <a:p>
            <a:pPr indent="-19843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i="1" lang="en-US" sz="2700"/>
              <a:t>These platforms are leaders in their field, offer robust free versions, and are designed for users without technical backgrounds.</a:t>
            </a:r>
            <a:endParaRPr sz="2700"/>
          </a:p>
          <a:p>
            <a:pPr indent="-19843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b="1" lang="en-US" sz="2700"/>
              <a:t>ChatGPT</a:t>
            </a:r>
            <a:endParaRPr sz="2700"/>
          </a:p>
          <a:p>
            <a:pPr indent="-216217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700"/>
              <a:t>A powerful conversational AI.</a:t>
            </a:r>
            <a:endParaRPr sz="2700"/>
          </a:p>
          <a:p>
            <a:pPr indent="-216217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700"/>
              <a:t>Excels at brainstorming and generating a wide variety of written content (emails, posts, reports).</a:t>
            </a:r>
            <a:endParaRPr sz="2700"/>
          </a:p>
          <a:p>
            <a:pPr indent="-19843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b="1" lang="en-US" sz="2700"/>
              <a:t>Google Gemini</a:t>
            </a:r>
            <a:endParaRPr sz="2700"/>
          </a:p>
          <a:p>
            <a:pPr indent="-216217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700"/>
              <a:t>Integrated directly into the Google Workspace suite (Gmail, Docs, Sheets).</a:t>
            </a:r>
            <a:endParaRPr sz="2700"/>
          </a:p>
          <a:p>
            <a:pPr indent="-216217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700"/>
              <a:t>Acts as a seamless productivity booster within the tools you already use.</a:t>
            </a:r>
            <a:endParaRPr sz="27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700"/>
              <a:t>Perplexity's Comet Browser</a:t>
            </a:r>
            <a:endParaRPr b="1" sz="2700"/>
          </a:p>
          <a:p>
            <a:pPr indent="-322897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-US" sz="2700"/>
              <a:t>An AI-first web browser built for research and web-based tasks.</a:t>
            </a:r>
            <a:endParaRPr sz="2700"/>
          </a:p>
          <a:p>
            <a:pPr indent="-32289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alibri"/>
              <a:buChar char="●"/>
            </a:pPr>
            <a:r>
              <a:rPr lang="en-US" sz="2700"/>
              <a:t>Excels at understanding the context of the webpage you are on, allowing you to ask questions, get summaries, and automate tasks directly.</a:t>
            </a:r>
            <a:endParaRPr sz="2700"/>
          </a:p>
          <a:p>
            <a:pPr indent="0" lvl="0" marL="228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1041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156" name="Google Shape;156;p11"/>
          <p:cNvPicPr preferRelativeResize="0"/>
          <p:nvPr/>
        </p:nvPicPr>
        <p:blipFill rotWithShape="1">
          <a:blip r:embed="rId3">
            <a:alphaModFix/>
          </a:blip>
          <a:srcRect b="4525" l="20012" r="22726" t="3689"/>
          <a:stretch/>
        </p:blipFill>
        <p:spPr>
          <a:xfrm>
            <a:off x="403312" y="1952871"/>
            <a:ext cx="2618700" cy="186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5261" y="1869382"/>
            <a:ext cx="3657964" cy="203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1"/>
          <p:cNvPicPr preferRelativeResize="0"/>
          <p:nvPr/>
        </p:nvPicPr>
        <p:blipFill rotWithShape="1">
          <a:blip r:embed="rId5">
            <a:alphaModFix/>
          </a:blip>
          <a:srcRect b="24420" l="0" r="0" t="24861"/>
          <a:stretch/>
        </p:blipFill>
        <p:spPr>
          <a:xfrm>
            <a:off x="7892150" y="2320487"/>
            <a:ext cx="3962224" cy="113037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1"/>
          <p:cNvSpPr txBox="1"/>
          <p:nvPr/>
        </p:nvSpPr>
        <p:spPr>
          <a:xfrm>
            <a:off x="0" y="3442150"/>
            <a:ext cx="3836400" cy="19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Google Gemini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Integrated directly into the Google Workspace suite (Gmail, Docs, Sheets).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Acts as a seamless productivity booster within the tools you already use.</a:t>
            </a:r>
            <a:endParaRPr sz="500"/>
          </a:p>
        </p:txBody>
      </p:sp>
      <p:sp>
        <p:nvSpPr>
          <p:cNvPr id="160" name="Google Shape;160;p11"/>
          <p:cNvSpPr txBox="1"/>
          <p:nvPr/>
        </p:nvSpPr>
        <p:spPr>
          <a:xfrm>
            <a:off x="3836388" y="3431988"/>
            <a:ext cx="4231200" cy="19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ChatGPT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powerful conversational AI.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Excels at brainstorming and generating a wide variety of written content (emails, posts, reports).</a:t>
            </a:r>
            <a:endParaRPr sz="500"/>
          </a:p>
        </p:txBody>
      </p:sp>
      <p:sp>
        <p:nvSpPr>
          <p:cNvPr id="161" name="Google Shape;161;p11"/>
          <p:cNvSpPr txBox="1"/>
          <p:nvPr/>
        </p:nvSpPr>
        <p:spPr>
          <a:xfrm>
            <a:off x="8373263" y="3450838"/>
            <a:ext cx="3000000" cy="3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Perplexity's Comet Browser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 AI-first web browser built for research and web-based tasks.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Excels at understanding the context of the webpage you are on, allowing you to ask questions, get summaries, and automate tasks directly.</a:t>
            </a:r>
            <a:endParaRPr sz="5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"Answer Engine": </a:t>
            </a:r>
            <a:br>
              <a:rPr lang="en-US"/>
            </a:br>
            <a:r>
              <a:rPr lang="en-US"/>
              <a:t>Perplexity &amp; Comet Browser</a:t>
            </a:r>
            <a:endParaRPr/>
          </a:p>
        </p:txBody>
      </p:sp>
      <p:sp>
        <p:nvSpPr>
          <p:cNvPr id="167" name="Google Shape;16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What It Is: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An AI-powered </a:t>
            </a:r>
            <a:r>
              <a:rPr b="1" lang="en-US"/>
              <a:t>browser and search engine</a:t>
            </a:r>
            <a:r>
              <a:rPr lang="en-US"/>
              <a:t> designed for research.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Think of it as a research assistant, not just a creative writer.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The Core Benefit: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It provides fast, accurate answers to complex questions </a:t>
            </a:r>
            <a:r>
              <a:rPr b="1" lang="en-US"/>
              <a:t>with citations and sources</a:t>
            </a:r>
            <a:r>
              <a:rPr lang="en-US"/>
              <a:t>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It's built to find and synthesize </a:t>
            </a:r>
            <a:r>
              <a:rPr i="1" lang="en-US"/>
              <a:t>real-time information</a:t>
            </a:r>
            <a:r>
              <a:rPr lang="en-US"/>
              <a:t> from the web, so you know where the answer came from.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How It Works (The "Browser"):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It acts as your personal "thinking partner" to help you understand topics, manage tabs, and summarize web content.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Example Prompt:</a:t>
            </a:r>
            <a:r>
              <a:rPr lang="en-US"/>
              <a:t> "What are the latest 2025 safety regulations for public spa facilities in New York State? Summarize the key changes and cite your sources."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Practical Uses: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Conducting market research on competitors.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Finding up-to-date legal or regulatory information.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Understanding complex topics quickly without sifting through 10 Google links.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Summarizing your open tabs to find the key takeaways.</a:t>
            </a:r>
            <a:endParaRPr/>
          </a:p>
          <a:p>
            <a:pPr indent="-11747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"Productivity Partner": </a:t>
            </a:r>
            <a:br>
              <a:rPr lang="en-US"/>
            </a:br>
            <a:r>
              <a:rPr lang="en-US"/>
              <a:t>Google Gemini</a:t>
            </a:r>
            <a:endParaRPr/>
          </a:p>
        </p:txBody>
      </p:sp>
      <p:sp>
        <p:nvSpPr>
          <p:cNvPr id="173" name="Google Shape;173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What It Is: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An AI assistant built directly into the Google Workspace tools you already use (Gmail, Docs, Sheets).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The Core Benefit: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It's designed to handle and automate time-consuming information management tasks </a:t>
            </a:r>
            <a:r>
              <a:rPr i="1" lang="en-US"/>
              <a:t>inside the apps you already use</a:t>
            </a:r>
            <a:r>
              <a:rPr lang="en-US"/>
              <a:t>, seamlessly boosting your team's productivity.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How It Works (The "Prompt"):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You can give it commands directly within your workflow. For example, in Google Sheets: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Example Prompt:</a:t>
            </a:r>
            <a:r>
              <a:rPr lang="en-US"/>
              <a:t> "Create a project plan to launch our new website, with columns for task, owner, due date, and status."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Practical Uses: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In Gmail:</a:t>
            </a:r>
            <a:r>
              <a:rPr lang="en-US"/>
              <a:t> Summarize a long, complex email chain in seconds.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In Google Docs:</a:t>
            </a:r>
            <a:r>
              <a:rPr lang="en-US"/>
              <a:t> Instantly draft a business proposal, report, or email from a simple prompt.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Across Workspace:</a:t>
            </a:r>
            <a:r>
              <a:rPr lang="en-US"/>
              <a:t> Refine existing text, generate fully formatted tables, and organize information.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The Bottom Line: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This is your go-to tool for saving significant time on administrative tasks and improving your team's operational efficiency.</a:t>
            </a:r>
            <a:endParaRPr/>
          </a:p>
          <a:p>
            <a:pPr indent="-10414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"All-Rounder": </a:t>
            </a:r>
            <a:br>
              <a:rPr lang="en-US"/>
            </a:br>
            <a:r>
              <a:rPr lang="en-US"/>
              <a:t>ChatGPT</a:t>
            </a:r>
            <a:endParaRPr/>
          </a:p>
        </p:txBody>
      </p:sp>
      <p:sp>
        <p:nvSpPr>
          <p:cNvPr id="179" name="Google Shape;179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6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What It Is: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 powerful and highly versatile </a:t>
            </a:r>
            <a:r>
              <a:rPr b="1" lang="en-US"/>
              <a:t>conversational AI</a:t>
            </a:r>
            <a:r>
              <a:rPr lang="en-US"/>
              <a:t>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It's like having a universal assistant for brainstorming, writing, and refining ideas.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The Core Benefit: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It excels at creating a wide variety of </a:t>
            </a:r>
            <a:r>
              <a:rPr b="1" lang="en-US"/>
              <a:t>new written content from scratch</a:t>
            </a:r>
            <a:r>
              <a:rPr lang="en-US"/>
              <a:t>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It's perfect for when you have a blank page and need a first draft.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How It Works (The "Prompt"):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You give it a role and a task in plain English.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Example Prompt:</a:t>
            </a:r>
            <a:r>
              <a:rPr lang="en-US"/>
              <a:t> "Act as a small business marketing expert. Write a 3-paragraph blog post about the top 3 benefits of professional pool maintenance for spring. Use a friendly, helpful tone."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Practical Uses: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Drafting emails and customer replies.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Brainstorming marketing ideas and social media posts.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Writing blog posts, website copy, and product descriptions.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Summarizing long articles or documents.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n-US"/>
              <a:t>The Bottom Line: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The free version is incredibly powerful and is the </a:t>
            </a:r>
            <a:r>
              <a:rPr b="1" lang="en-US"/>
              <a:t>best place to start</a:t>
            </a:r>
            <a:r>
              <a:rPr lang="en-US"/>
              <a:t> for generating new content and ideas.</a:t>
            </a:r>
            <a:endParaRPr/>
          </a:p>
          <a:p>
            <a:pPr indent="-11747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Smart &amp; Safe Adoption: </a:t>
            </a:r>
            <a:br>
              <a:rPr lang="en-US"/>
            </a:br>
            <a:r>
              <a:rPr lang="en-US"/>
              <a:t>Navigating the Risks</a:t>
            </a:r>
            <a:endParaRPr/>
          </a:p>
        </p:txBody>
      </p:sp>
      <p:sp>
        <p:nvSpPr>
          <p:cNvPr id="185" name="Google Shape;185;p15"/>
          <p:cNvSpPr txBox="1"/>
          <p:nvPr>
            <p:ph idx="1" type="body"/>
          </p:nvPr>
        </p:nvSpPr>
        <p:spPr>
          <a:xfrm>
            <a:off x="838200" y="3401130"/>
            <a:ext cx="105156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Reality: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Adopting any new technology requires a clear understanding of both its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benefits and its potential risks.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Priority: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With AI, being a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smart and safe user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paramount.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Goal: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protect your business, your data, and your customers.</a:t>
            </a:r>
            <a:endParaRPr/>
          </a:p>
        </p:txBody>
      </p:sp>
      <p:pic>
        <p:nvPicPr>
          <p:cNvPr id="186" name="Google Shape;1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275" y="4013199"/>
            <a:ext cx="9359451" cy="6239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Most Important Rule: </a:t>
            </a:r>
            <a:br>
              <a:rPr lang="en-US"/>
            </a:br>
            <a:r>
              <a:rPr lang="en-US"/>
              <a:t>You Are the Expert</a:t>
            </a:r>
            <a:endParaRPr/>
          </a:p>
        </p:txBody>
      </p:sp>
      <p:sp>
        <p:nvSpPr>
          <p:cNvPr id="192" name="Google Shape;192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Principle: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 AI model is a powerful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assistant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but it is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business owner.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AI Lacks (and You Have):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Nuanced knowledge of the Herkimer County market.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Personal relationships with your customers.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Years of hands-on craft and industry knowledge.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Most Valuable Asset: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expertise.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AI should be used to </a:t>
            </a:r>
            <a:r>
              <a:rPr b="0" i="1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amplify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that expertise, not replace it.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Best Practice: "Human in the Loop"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Always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review, edit, fact-check, and ultimately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approve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any work the AI produces.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are in control, the AI is the tool.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500" y="3095300"/>
            <a:ext cx="1028699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Understanding the Pitfalls: </a:t>
            </a:r>
            <a:br>
              <a:rPr lang="en-US"/>
            </a:br>
            <a:r>
              <a:rPr lang="en-US"/>
              <a:t>A Quick Guide</a:t>
            </a:r>
            <a:endParaRPr/>
          </a:p>
        </p:txBody>
      </p:sp>
      <p:sp>
        <p:nvSpPr>
          <p:cNvPr id="199" name="Google Shape;199;p17"/>
          <p:cNvSpPr txBox="1"/>
          <p:nvPr>
            <p:ph idx="1" type="body"/>
          </p:nvPr>
        </p:nvSpPr>
        <p:spPr>
          <a:xfrm>
            <a:off x="838200" y="7317850"/>
            <a:ext cx="10515600" cy="19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The Reality:</a:t>
            </a:r>
            <a:r>
              <a:rPr lang="en-US"/>
              <a:t> While powerful, AI tools have inherent </a:t>
            </a:r>
            <a:r>
              <a:rPr b="1" lang="en-US"/>
              <a:t>limitations and risks</a:t>
            </a:r>
            <a:r>
              <a:rPr lang="en-US"/>
              <a:t> that every user must understand.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b="1" lang="en-US"/>
              <a:t>The Goal:</a:t>
            </a:r>
            <a:r>
              <a:rPr lang="en-US"/>
              <a:t> To avoid potential problems by being a </a:t>
            </a:r>
            <a:r>
              <a:rPr b="1" lang="en-US"/>
              <a:t>smart and safe user.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00" name="Google Shape;20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500" y="-412525"/>
            <a:ext cx="1028699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Pitfall #1: </a:t>
            </a:r>
            <a:br>
              <a:rPr lang="en-US"/>
            </a:br>
            <a:r>
              <a:rPr lang="en-US"/>
              <a:t>AI "Hallucinations" (Invented Information)</a:t>
            </a:r>
            <a:endParaRPr/>
          </a:p>
        </p:txBody>
      </p:sp>
      <p:sp>
        <p:nvSpPr>
          <p:cNvPr id="206" name="Google Shape;206;p18"/>
          <p:cNvSpPr txBox="1"/>
          <p:nvPr>
            <p:ph idx="1" type="body"/>
          </p:nvPr>
        </p:nvSpPr>
        <p:spPr>
          <a:xfrm>
            <a:off x="838200" y="2431634"/>
            <a:ext cx="10515600" cy="31393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It Is: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AI will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confidently and authoritatively invent information.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may state incorrect facts, create links to non-existent pages, or give nonsensical answers.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 It Happens: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AI is designed to sound </a:t>
            </a:r>
            <a:r>
              <a:rPr b="0" i="1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plausible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(predicting the next likely word),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be </a:t>
            </a:r>
            <a:r>
              <a:rPr b="0" i="1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truthful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Analogy: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Treat AI as a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"brilliant but sometimes unreliable intern"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whose work always needs checking.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RULE: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Always fact-check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any information generated by AI, especially statistics, names, historical facts, or legal information.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Pitfall #2: </a:t>
            </a:r>
            <a:br>
              <a:rPr lang="en-US"/>
            </a:br>
            <a:r>
              <a:rPr lang="en-US"/>
              <a:t>Data Privacy &amp; Security</a:t>
            </a:r>
            <a:endParaRPr/>
          </a:p>
        </p:txBody>
      </p:sp>
      <p:sp>
        <p:nvSpPr>
          <p:cNvPr id="212" name="Google Shape;212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Risk: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Free, public AI tools (like ChatGPT)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 from the data you input.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Your prompts could become part of the data pool used to train future models.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Cardinal Rule: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NEVER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enter sensitive or confidential information into a public AI tool.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Includes: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Customer names or contact details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Private employee records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Proprietary business plans or financial data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Analogy: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Treat any information you enter as if you were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writing it on a public postcard.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Pitfall #3: </a:t>
            </a:r>
            <a:br>
              <a:rPr lang="en-US"/>
            </a:br>
            <a:r>
              <a:rPr lang="en-US"/>
              <a:t>Copyright &amp; Originality</a:t>
            </a:r>
            <a:endParaRPr/>
          </a:p>
        </p:txBody>
      </p:sp>
      <p:sp>
        <p:nvSpPr>
          <p:cNvPr id="218" name="Google Shape;218;p20"/>
          <p:cNvSpPr txBox="1"/>
          <p:nvPr>
            <p:ph idx="1" type="body"/>
          </p:nvPr>
        </p:nvSpPr>
        <p:spPr>
          <a:xfrm>
            <a:off x="838200" y="2570133"/>
            <a:ext cx="1051560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Risk: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 learns from content scraped from the internet. It could generate text or images that are substantially similar to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existing copyrighted material.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Responsibility: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You, the user,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are legally responsible for the content you publish—not the AI tool.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Best Practice: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Always use AI-generated content as a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starting point or a first draft.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Heavily edit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infuse it with your business's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unique voice, style, and information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ensure it becomes an original work.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Why This Guidance is Critical in Herkimer County</a:t>
            </a:r>
            <a:endParaRPr/>
          </a:p>
        </p:txBody>
      </p:sp>
      <p:sp>
        <p:nvSpPr>
          <p:cNvPr id="224" name="Google Shape;224;p21"/>
          <p:cNvSpPr txBox="1"/>
          <p:nvPr>
            <p:ph idx="1" type="body"/>
          </p:nvPr>
        </p:nvSpPr>
        <p:spPr>
          <a:xfrm>
            <a:off x="838200" y="2154635"/>
            <a:ext cx="105156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Core Asset: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a close-knit community, your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reputation and trust are paramount.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Magnified Risk: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single, highly visible error (a "hallucinated" promotion, a privacy breach) can cause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disproportionately large damage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compared to an anonymous corporation.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Local Impact: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AI-driven mistake isn't an "anonymous corporate error."</a:t>
            </a:r>
            <a:endParaRPr/>
          </a:p>
          <a:p>
            <a:pPr indent="-114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It's an error from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"the bakery on Main Street."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impact is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personalized and magnified by community networks.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Bottom Line: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Being smart and safe with AI is not just a technical rule; it is a crucial strategy to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preserve your business's reputation.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/>
              <a:t>Conclusion</a:t>
            </a:r>
            <a:endParaRPr/>
          </a:p>
        </p:txBody>
      </p:sp>
      <p:sp>
        <p:nvSpPr>
          <p:cNvPr id="230" name="Google Shape;230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It is not a technology reserved for large corporations in distant tech hubs; it is an </a:t>
            </a:r>
            <a:r>
              <a:rPr b="1" lang="en-US"/>
              <a:t>accessible and powerful new partner</a:t>
            </a:r>
            <a:r>
              <a:rPr lang="en-US"/>
              <a:t> for any enterprise.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AI can help you enhance productivity, improve marketing, and compete more effectively in a challenging economic environment.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Key Takeaways</a:t>
            </a:r>
            <a:endParaRPr/>
          </a:p>
        </p:txBody>
      </p:sp>
      <p:sp>
        <p:nvSpPr>
          <p:cNvPr id="236" name="Google Shape;236;p24"/>
          <p:cNvSpPr txBox="1"/>
          <p:nvPr>
            <p:ph idx="1" type="body"/>
          </p:nvPr>
        </p:nvSpPr>
        <p:spPr>
          <a:xfrm>
            <a:off x="838200" y="2847132"/>
            <a:ext cx="1051560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 is an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accessible, practical tool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that can be implemented today by businesses in Herkimer County.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offers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tangible solutions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key local challenges, including workforce shortages, marketing effectiveness, and operational productivity.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Getting started is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free and low-risk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with powerful tools like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Google Gemini, ChatGPT, and Perplexity.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business owner's expertise is irreplaceable. The most effective approach is to always keep a </a:t>
            </a: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"human in the loop"</a:t>
            </a: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review, edit, and ensure the safe and ethical use of AI.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2025-11-03T15:51:02Z</dcterms:created>
  <dc:creator>Joshua Parkinson</dc:creator>
</cp:coreProperties>
</file>