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644419bab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644419bab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644419bab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644419bab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644419bab8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644419bab8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644419bab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644419bab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644419bab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644419bab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During your time conducting screening tools, human service professionals generally inquire about family history of alcohol and drug problems. The quantity and frequency of the individuals own drinking or drug use as well as questions to better understand the INDIVIDUAL’S alcohol and drug related problems.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644419bab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644419bab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positive response to one or more of the questions indicates the need to explore problems the patient or client may be experiencing. TWO or more positive responses generally indicate a positive test.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tool is generally reported to be effective in identifying adults with Alcohol problems since the tool only mentions Alcohol. It has been </a:t>
            </a:r>
            <a:r>
              <a:rPr b="1" lang="en"/>
              <a:t>A</a:t>
            </a:r>
            <a:r>
              <a:rPr lang="en"/>
              <a:t>dapted to </a:t>
            </a:r>
            <a:r>
              <a:rPr b="1" lang="en"/>
              <a:t>I</a:t>
            </a:r>
            <a:r>
              <a:rPr lang="en"/>
              <a:t>nclude </a:t>
            </a:r>
            <a:r>
              <a:rPr b="1" lang="en"/>
              <a:t>D</a:t>
            </a:r>
            <a:r>
              <a:rPr lang="en"/>
              <a:t>rugs CAGE-AID. When thinking about drug use, include illegal drug use and the use of prescription drugs other than as prescribed. A useful method in screening individuals who are taking pain medication and those who have been prescribed medications for psychiatric disorders and are using them inappropriately.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644419bab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644419bab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with most screening instruments, clarifying clients responses can be helpful. The reading clairifies this by giving an example.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Question 3 of the MAST is “Does your wife, husband, a parent, or other near relative ever worry or complain about your drinking?</a:t>
            </a:r>
            <a:endParaRPr/>
          </a:p>
          <a:p>
            <a:pPr indent="0" lvl="0" marL="0" rtl="0" algn="l">
              <a:spcBef>
                <a:spcPts val="0"/>
              </a:spcBef>
              <a:spcAft>
                <a:spcPts val="0"/>
              </a:spcAft>
              <a:buNone/>
            </a:pPr>
            <a:r>
              <a:rPr lang="en"/>
              <a:t>	Drinkers married to someone who has never consumed alcohol or substances will likely answer “Yes” to this question even if their use is miniscule.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Question 5 of the MAST is “Do you ever feel guilty about your drinking?</a:t>
            </a:r>
            <a:endParaRPr/>
          </a:p>
          <a:p>
            <a:pPr indent="457200" lvl="0" marL="0" rtl="0" algn="l">
              <a:spcBef>
                <a:spcPts val="0"/>
              </a:spcBef>
              <a:spcAft>
                <a:spcPts val="0"/>
              </a:spcAft>
              <a:buNone/>
            </a:pPr>
            <a:r>
              <a:rPr lang="en"/>
              <a:t>Drinkers who have ties to a religious group that prohibits drinking may respond “Yes” to question even if their use is not problematic.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644419bab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644419bab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out books and turn to page 90.</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AUDIT can also be administered as a self-report questionnaire. Primary Health Care Providers conduct a clinical screening procedure which consists of a physical exam and laboratory tests are useful to the professional as they help cut through the candid responses about the clients alcohol use. Also the clinical screening can be helpful in providing answers to questions that cannot be answered.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important to review the patients responses to individual questions dealing with dependency symptoms (Questions 4, 5 and 6) and alcohol-related problems (Questions 9 and 10). Provide the next highest level of intervention to patients who score 2 or more on questions 4, 5 and 6. As well as 4 on questions 9 or 10.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644419bab8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644419bab8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Page 92</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Psychometric: relating to or deriving from psychometry. A statistical analysis of the persons psychological behavior. A good source of information to be used in conjunction with other evaluations.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644419bab8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644419bab8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644419bab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644419bab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Face-valid = direct questions about substance and alcoholism</a:t>
            </a:r>
            <a:endParaRPr/>
          </a:p>
          <a:p>
            <a:pPr indent="0" lvl="0" marL="0" rtl="0" algn="l">
              <a:spcBef>
                <a:spcPts val="0"/>
              </a:spcBef>
              <a:spcAft>
                <a:spcPts val="0"/>
              </a:spcAft>
              <a:buNone/>
            </a:pPr>
            <a:r>
              <a:rPr lang="en"/>
              <a:t>Subtle = questions that do not inquire directly about alcohol and other drug use.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Usually the denial or defensiveness of a client hinders the ability of the professional to provide accurate information on the face-valid, self-report measures. This less obtrusive evaluation method works well for persons with substance use disorders.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even scales to help providers evaluate the respondent’s level of defensiveness, willingness to acknowledge problematic behavior, depressed affect, focus on others and relative likelihood of legal problems.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644419bab8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644419bab8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Face-valid = direct questions about substance and alcoholism</a:t>
            </a:r>
            <a:endParaRPr/>
          </a:p>
          <a:p>
            <a:pPr indent="0" lvl="0" marL="0" rtl="0" algn="l">
              <a:spcBef>
                <a:spcPts val="0"/>
              </a:spcBef>
              <a:spcAft>
                <a:spcPts val="0"/>
              </a:spcAft>
              <a:buNone/>
            </a:pPr>
            <a:r>
              <a:rPr lang="en"/>
              <a:t>Subtle = questions that do not inquire directly about alcohol and other drug use.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Usually the denial or defensiveness of a client hinders the ability of the professional to provide accurate information on the face-valid, self-report measures. This less obtrusive evaluation method works well for persons with substance use disorders.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even scales to help providers evaluate the respondent’s level of defensiveness, willingness to acknowledge problematic behavior, depressed affect, focus on others and relative likelihood of legal problems.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644419bab8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644419bab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644419bab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644419bab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DSM is mainly used in America. And over the years of its inception, substantial changes have been made in the DSM criteria for substance use disorders. One major change is that tolerance or withdrawal symptoms are not longer required for a diagnosis of dependence.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Another example look at figure 5.3  at the descriptions of cocaine abuse and dependence. The DSM also contains descriptions and </a:t>
            </a:r>
            <a:r>
              <a:rPr lang="en"/>
              <a:t>diagnostic</a:t>
            </a:r>
            <a:r>
              <a:rPr lang="en"/>
              <a:t> criteria for other types of substance use disorders (amphetamines, cannabis, opioids etc.) and for substance-induced disorders (e.g., intoxication, withdrawal, psychosis, sleep, modd, anxiety, sexual dysfunction, etc.).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because third party insurance payments for treating mental health problems require Professionals to use the DSM, it has become the standard for people in the field to refer to the DSM for any mental disorder diagnoses.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644419bab8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644419bab8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Finish with last quote from page 99. And continue with the reading on page 100</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644419bab8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644419bab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644419bab8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644419bab8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644419bab8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644419bab8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the “Seven life areas” observed by the Addiction Severity Index?</a:t>
            </a:r>
            <a:endParaRPr/>
          </a:p>
          <a:p>
            <a:pPr indent="-304800" lvl="0" marL="457200" rtl="0" algn="l">
              <a:spcBef>
                <a:spcPts val="0"/>
              </a:spcBef>
              <a:spcAft>
                <a:spcPts val="0"/>
              </a:spcAft>
              <a:buClr>
                <a:srgbClr val="000000"/>
              </a:buClr>
              <a:buSzPts val="1200"/>
              <a:buAutoNum type="arabicPeriod"/>
            </a:pPr>
            <a:r>
              <a:rPr lang="en" sz="1200"/>
              <a:t>Alcohol</a:t>
            </a:r>
            <a:endParaRPr sz="1200"/>
          </a:p>
          <a:p>
            <a:pPr indent="-304800" lvl="0" marL="457200" rtl="0" algn="l">
              <a:spcBef>
                <a:spcPts val="0"/>
              </a:spcBef>
              <a:spcAft>
                <a:spcPts val="0"/>
              </a:spcAft>
              <a:buClr>
                <a:srgbClr val="000000"/>
              </a:buClr>
              <a:buSzPts val="1200"/>
              <a:buAutoNum type="arabicPeriod"/>
            </a:pPr>
            <a:r>
              <a:rPr lang="en" sz="1200"/>
              <a:t>Drugs</a:t>
            </a:r>
            <a:endParaRPr sz="1200"/>
          </a:p>
          <a:p>
            <a:pPr indent="-304800" lvl="0" marL="457200" rtl="0" algn="l">
              <a:spcBef>
                <a:spcPts val="0"/>
              </a:spcBef>
              <a:spcAft>
                <a:spcPts val="0"/>
              </a:spcAft>
              <a:buClr>
                <a:srgbClr val="000000"/>
              </a:buClr>
              <a:buSzPts val="1200"/>
              <a:buAutoNum type="arabicPeriod"/>
            </a:pPr>
            <a:r>
              <a:rPr lang="en" sz="1200"/>
              <a:t>Vocational</a:t>
            </a:r>
            <a:endParaRPr sz="1200"/>
          </a:p>
          <a:p>
            <a:pPr indent="-304800" lvl="0" marL="457200" rtl="0" algn="l">
              <a:spcBef>
                <a:spcPts val="0"/>
              </a:spcBef>
              <a:spcAft>
                <a:spcPts val="0"/>
              </a:spcAft>
              <a:buClr>
                <a:srgbClr val="000000"/>
              </a:buClr>
              <a:buSzPts val="1200"/>
              <a:buAutoNum type="arabicPeriod"/>
            </a:pPr>
            <a:r>
              <a:rPr lang="en" sz="1200"/>
              <a:t>Family and Social Supports</a:t>
            </a:r>
            <a:endParaRPr sz="1200"/>
          </a:p>
          <a:p>
            <a:pPr indent="-304800" lvl="0" marL="457200" rtl="0" algn="l">
              <a:spcBef>
                <a:spcPts val="0"/>
              </a:spcBef>
              <a:spcAft>
                <a:spcPts val="0"/>
              </a:spcAft>
              <a:buClr>
                <a:srgbClr val="000000"/>
              </a:buClr>
              <a:buSzPts val="1200"/>
              <a:buAutoNum type="arabicPeriod"/>
            </a:pPr>
            <a:r>
              <a:rPr lang="en" sz="1200"/>
              <a:t>Medical</a:t>
            </a:r>
            <a:endParaRPr sz="1200"/>
          </a:p>
          <a:p>
            <a:pPr indent="-304800" lvl="0" marL="457200" rtl="0" algn="l">
              <a:spcBef>
                <a:spcPts val="0"/>
              </a:spcBef>
              <a:spcAft>
                <a:spcPts val="0"/>
              </a:spcAft>
              <a:buClr>
                <a:srgbClr val="000000"/>
              </a:buClr>
              <a:buSzPts val="1200"/>
              <a:buAutoNum type="arabicPeriod"/>
            </a:pPr>
            <a:r>
              <a:rPr lang="en" sz="1200"/>
              <a:t>Psychological or psychiatric </a:t>
            </a:r>
            <a:endParaRPr sz="1200"/>
          </a:p>
          <a:p>
            <a:pPr indent="-304800" lvl="0" marL="457200" rtl="0" algn="l">
              <a:spcBef>
                <a:spcPts val="0"/>
              </a:spcBef>
              <a:spcAft>
                <a:spcPts val="0"/>
              </a:spcAft>
              <a:buClr>
                <a:srgbClr val="000000"/>
              </a:buClr>
              <a:buSzPts val="1200"/>
              <a:buAutoNum type="arabicPeriod"/>
            </a:pPr>
            <a:r>
              <a:rPr lang="en" sz="1200"/>
              <a:t>Legal</a:t>
            </a:r>
            <a:endParaRPr sz="1200"/>
          </a:p>
          <a:p>
            <a:pPr indent="0" lvl="0" marL="0" rtl="0" algn="l">
              <a:spcBef>
                <a:spcPts val="300"/>
              </a:spcBef>
              <a:spcAft>
                <a:spcPts val="0"/>
              </a:spcAft>
              <a:buNone/>
            </a:pPr>
            <a:r>
              <a:t/>
            </a:r>
            <a:endParaRPr sz="1200"/>
          </a:p>
          <a:p>
            <a:pPr indent="0" lvl="0" marL="0" rtl="0" algn="l">
              <a:spcBef>
                <a:spcPts val="300"/>
              </a:spcBef>
              <a:spcAft>
                <a:spcPts val="0"/>
              </a:spcAft>
              <a:buNone/>
            </a:pPr>
            <a:r>
              <a:rPr lang="en" sz="1200"/>
              <a:t>What are the 10 domains of the Drug Use Screening Inventory </a:t>
            </a:r>
            <a:r>
              <a:rPr i="1" lang="en" sz="1200"/>
              <a:t>Revised</a:t>
            </a:r>
            <a:r>
              <a:rPr lang="en" sz="1200"/>
              <a:t>?</a:t>
            </a:r>
            <a:endParaRPr sz="1200"/>
          </a:p>
          <a:p>
            <a:pPr indent="-304800" lvl="0" marL="457200" rtl="0" algn="l">
              <a:spcBef>
                <a:spcPts val="300"/>
              </a:spcBef>
              <a:spcAft>
                <a:spcPts val="0"/>
              </a:spcAft>
              <a:buSzPts val="1200"/>
              <a:buAutoNum type="arabicPeriod"/>
            </a:pPr>
            <a:r>
              <a:rPr lang="en" sz="1200"/>
              <a:t>Frequency of and degree of involvement in drug and alcohol use. </a:t>
            </a:r>
            <a:endParaRPr sz="1200"/>
          </a:p>
          <a:p>
            <a:pPr indent="-304800" lvl="0" marL="457200" rtl="0" algn="l">
              <a:spcBef>
                <a:spcPts val="0"/>
              </a:spcBef>
              <a:spcAft>
                <a:spcPts val="0"/>
              </a:spcAft>
              <a:buSzPts val="1200"/>
              <a:buAutoNum type="arabicPeriod"/>
            </a:pPr>
            <a:r>
              <a:rPr lang="en" sz="1200"/>
              <a:t>Behavior patterns</a:t>
            </a:r>
            <a:endParaRPr sz="1200"/>
          </a:p>
          <a:p>
            <a:pPr indent="-304800" lvl="0" marL="457200" rtl="0" algn="l">
              <a:spcBef>
                <a:spcPts val="0"/>
              </a:spcBef>
              <a:spcAft>
                <a:spcPts val="0"/>
              </a:spcAft>
              <a:buSzPts val="1200"/>
              <a:buAutoNum type="arabicPeriod"/>
            </a:pPr>
            <a:r>
              <a:rPr lang="en" sz="1200"/>
              <a:t>Health status</a:t>
            </a:r>
            <a:endParaRPr sz="1200"/>
          </a:p>
          <a:p>
            <a:pPr indent="-304800" lvl="0" marL="457200" rtl="0" algn="l">
              <a:spcBef>
                <a:spcPts val="0"/>
              </a:spcBef>
              <a:spcAft>
                <a:spcPts val="0"/>
              </a:spcAft>
              <a:buSzPts val="1200"/>
              <a:buAutoNum type="arabicPeriod"/>
            </a:pPr>
            <a:r>
              <a:rPr lang="en" sz="1200"/>
              <a:t>Psychiatric disorder</a:t>
            </a:r>
            <a:endParaRPr sz="1200"/>
          </a:p>
          <a:p>
            <a:pPr indent="-304800" lvl="0" marL="457200" rtl="0" algn="l">
              <a:spcBef>
                <a:spcPts val="0"/>
              </a:spcBef>
              <a:spcAft>
                <a:spcPts val="0"/>
              </a:spcAft>
              <a:buSzPts val="1200"/>
              <a:buAutoNum type="arabicPeriod"/>
            </a:pPr>
            <a:r>
              <a:rPr lang="en" sz="1200"/>
              <a:t>Social competence</a:t>
            </a:r>
            <a:endParaRPr sz="1200"/>
          </a:p>
          <a:p>
            <a:pPr indent="-304800" lvl="0" marL="457200" rtl="0" algn="l">
              <a:spcBef>
                <a:spcPts val="0"/>
              </a:spcBef>
              <a:spcAft>
                <a:spcPts val="0"/>
              </a:spcAft>
              <a:buSzPts val="1200"/>
              <a:buAutoNum type="arabicPeriod"/>
            </a:pPr>
            <a:r>
              <a:rPr lang="en" sz="1200"/>
              <a:t>Family system</a:t>
            </a:r>
            <a:endParaRPr sz="1200"/>
          </a:p>
          <a:p>
            <a:pPr indent="-304800" lvl="0" marL="457200" rtl="0" algn="l">
              <a:spcBef>
                <a:spcPts val="0"/>
              </a:spcBef>
              <a:spcAft>
                <a:spcPts val="0"/>
              </a:spcAft>
              <a:buSzPts val="1200"/>
              <a:buAutoNum type="arabicPeriod"/>
            </a:pPr>
            <a:r>
              <a:rPr lang="en" sz="1200"/>
              <a:t>School performance/adjustment</a:t>
            </a:r>
            <a:endParaRPr sz="1200"/>
          </a:p>
          <a:p>
            <a:pPr indent="-304800" lvl="0" marL="457200" rtl="0" algn="l">
              <a:spcBef>
                <a:spcPts val="0"/>
              </a:spcBef>
              <a:spcAft>
                <a:spcPts val="0"/>
              </a:spcAft>
              <a:buSzPts val="1200"/>
              <a:buAutoNum type="arabicPeriod"/>
            </a:pPr>
            <a:r>
              <a:rPr lang="en" sz="1200"/>
              <a:t>Work adjustment</a:t>
            </a:r>
            <a:endParaRPr sz="1200"/>
          </a:p>
          <a:p>
            <a:pPr indent="-304800" lvl="0" marL="457200" rtl="0" algn="l">
              <a:spcBef>
                <a:spcPts val="0"/>
              </a:spcBef>
              <a:spcAft>
                <a:spcPts val="0"/>
              </a:spcAft>
              <a:buSzPts val="1200"/>
              <a:buAutoNum type="arabicPeriod"/>
            </a:pPr>
            <a:r>
              <a:rPr lang="en" sz="1200"/>
              <a:t>Peer relationships</a:t>
            </a:r>
            <a:endParaRPr sz="1200"/>
          </a:p>
          <a:p>
            <a:pPr indent="-304800" lvl="0" marL="457200" rtl="0" algn="l">
              <a:spcBef>
                <a:spcPts val="0"/>
              </a:spcBef>
              <a:spcAft>
                <a:spcPts val="0"/>
              </a:spcAft>
              <a:buSzPts val="1200"/>
              <a:buAutoNum type="arabicPeriod"/>
            </a:pPr>
            <a:r>
              <a:rPr lang="en" sz="1200"/>
              <a:t>Leisure/Recreation. </a:t>
            </a:r>
            <a:endParaRPr sz="1200"/>
          </a:p>
          <a:p>
            <a:pPr indent="0" lvl="0" marL="0" rtl="0" algn="l">
              <a:spcBef>
                <a:spcPts val="300"/>
              </a:spcBef>
              <a:spcAft>
                <a:spcPts val="0"/>
              </a:spcAft>
              <a:buNone/>
            </a:pPr>
            <a:r>
              <a:t/>
            </a:r>
            <a:endParaRPr sz="1200"/>
          </a:p>
          <a:p>
            <a:pPr indent="0" lvl="0" marL="0" rtl="0" algn="l">
              <a:spcBef>
                <a:spcPts val="300"/>
              </a:spcBef>
              <a:spcAft>
                <a:spcPts val="300"/>
              </a:spcAft>
              <a:buNone/>
            </a:pPr>
            <a:r>
              <a:t/>
            </a:r>
            <a:endParaRPr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644419bab8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644419bab8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a:t>This is because sometimes clients are candid with giving out information freely. As client/professional trust builds, the client is more likely to give more details on the information. </a:t>
            </a:r>
            <a:endParaRPr/>
          </a:p>
          <a:p>
            <a:pPr indent="0" lvl="0" marL="0" rtl="0" algn="l">
              <a:spcBef>
                <a:spcPts val="0"/>
              </a:spcBef>
              <a:spcAft>
                <a:spcPts val="0"/>
              </a:spcAft>
              <a:buNone/>
            </a:pPr>
            <a:r>
              <a:t/>
            </a:r>
            <a:endParaRPr/>
          </a:p>
          <a:p>
            <a:pPr indent="0" lvl="0" marL="0" rtl="0" algn="l">
              <a:lnSpc>
                <a:spcPct val="115000"/>
              </a:lnSpc>
              <a:spcBef>
                <a:spcPts val="0"/>
              </a:spcBef>
              <a:spcAft>
                <a:spcPts val="1600"/>
              </a:spcAft>
              <a:buClr>
                <a:schemeClr val="dk1"/>
              </a:buClr>
              <a:buSzPts val="1100"/>
              <a:buFont typeface="Arial"/>
              <a:buNone/>
            </a:pPr>
            <a:r>
              <a:rPr lang="en"/>
              <a:t>Treatment facilities usually conduct an assessment to clients for free as a way of encouraging potential clients to seek their services. A major reason why that treatment providers do this is so that they can also evaluate an individuals financial resources to pay for treatment. If your agency is too expensive for the client, the professional thing to do is to refer the client to other services that are affordable.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644419bab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644419bab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What are the 10 areas that are included in a Social History</a:t>
            </a:r>
            <a:endParaRPr>
              <a:solidFill>
                <a:schemeClr val="dk1"/>
              </a:solidFill>
            </a:endParaRPr>
          </a:p>
          <a:p>
            <a:pPr indent="0" lvl="0" marL="0" rtl="0" algn="l">
              <a:lnSpc>
                <a:spcPct val="115000"/>
              </a:lnSpc>
              <a:spcBef>
                <a:spcPts val="0"/>
              </a:spcBef>
              <a:spcAft>
                <a:spcPts val="0"/>
              </a:spcAft>
              <a:buNone/>
            </a:pPr>
            <a:r>
              <a:rPr lang="en" sz="1200">
                <a:solidFill>
                  <a:schemeClr val="dk2"/>
                </a:solidFill>
              </a:rPr>
              <a:t>Social History information includes: Education, Employment, Military, Medical, Substance Use, Psychological or Psychiatric, Legal, Family, relationships and Religion.</a:t>
            </a:r>
            <a:endParaRPr sz="1200">
              <a:solidFill>
                <a:schemeClr val="dk2"/>
              </a:solidFill>
            </a:endParaRPr>
          </a:p>
          <a:p>
            <a:pPr indent="0" lvl="0" marL="0" rtl="0" algn="l">
              <a:lnSpc>
                <a:spcPct val="115000"/>
              </a:lnSpc>
              <a:spcBef>
                <a:spcPts val="1600"/>
              </a:spcBef>
              <a:spcAft>
                <a:spcPts val="0"/>
              </a:spcAft>
              <a:buNone/>
            </a:pPr>
            <a:r>
              <a:t/>
            </a:r>
            <a:endParaRPr sz="1200">
              <a:solidFill>
                <a:schemeClr val="dk2"/>
              </a:solidFill>
            </a:endParaRPr>
          </a:p>
          <a:p>
            <a:pPr indent="0" lvl="0" marL="0" rtl="0" algn="l">
              <a:lnSpc>
                <a:spcPct val="115000"/>
              </a:lnSpc>
              <a:spcBef>
                <a:spcPts val="1600"/>
              </a:spcBef>
              <a:spcAft>
                <a:spcPts val="1600"/>
              </a:spcAft>
              <a:buClr>
                <a:schemeClr val="dk1"/>
              </a:buClr>
              <a:buSzPts val="1100"/>
              <a:buFont typeface="Arial"/>
              <a:buNone/>
            </a:pPr>
            <a:r>
              <a:rPr lang="en" sz="1200"/>
              <a:t>Finally...find out why the individual is seeking services. Many clients have abused psychoactive drugs for years and have never sought help. Is there some specific concern like losing their job, divorce, or legal consequences that has motivated the individual to seek help at this time? Perhaps the individual has just hit “Rock Bottom”. </a:t>
            </a:r>
            <a:endParaRPr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644419bab8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644419bab8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644419bab8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644419bab8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644419bab8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644419bab8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644419bab8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644419bab8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2"/>
                </a:solidFill>
              </a:rPr>
              <a:t>Denial is a unconscious process differing from lying or an outright attempt at deceit.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644419bab8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644419bab8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644419bab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644419ba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644419bab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644419bab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644419bab8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644419bab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drugabuse.gov/sites/default/files/files/AUDIT.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hyperlink" Target="http://www.youtube.com/watch?v=j5f-6N80bCo" TargetMode="Externa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Screening, Diagnosis, Assessment, and Referral</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 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0" y="391525"/>
            <a:ext cx="8520600" cy="98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Chapter Assignment</a:t>
            </a:r>
            <a:endParaRPr/>
          </a:p>
        </p:txBody>
      </p:sp>
      <p:sp>
        <p:nvSpPr>
          <p:cNvPr id="61" name="Google Shape;61;p14"/>
          <p:cNvSpPr txBox="1"/>
          <p:nvPr>
            <p:ph idx="1" type="subTitle"/>
          </p:nvPr>
        </p:nvSpPr>
        <p:spPr>
          <a:xfrm>
            <a:off x="311700" y="1371625"/>
            <a:ext cx="8520600" cy="98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Due</a:t>
            </a:r>
            <a:endParaRPr/>
          </a:p>
          <a:p>
            <a:pPr indent="0" lvl="0" marL="0" rtl="0" algn="ctr">
              <a:spcBef>
                <a:spcPts val="0"/>
              </a:spcBef>
              <a:spcAft>
                <a:spcPts val="0"/>
              </a:spcAft>
              <a:buNone/>
            </a:pPr>
            <a:r>
              <a:rPr lang="en"/>
              <a:t>November 07, 2019 </a:t>
            </a:r>
            <a:endParaRPr/>
          </a:p>
        </p:txBody>
      </p:sp>
      <p:sp>
        <p:nvSpPr>
          <p:cNvPr id="62" name="Google Shape;62;p14"/>
          <p:cNvSpPr txBox="1"/>
          <p:nvPr/>
        </p:nvSpPr>
        <p:spPr>
          <a:xfrm>
            <a:off x="873300" y="2456175"/>
            <a:ext cx="7397400" cy="24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The author states, “An instrument is reliable if it produces the same results with the same person at different times and under different circumstances. If an instrument does not consistently produce the same results, it is not reliable. An instrument can be reliable but not valid.”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quick look…		</a:t>
            </a:r>
            <a:endParaRPr/>
          </a:p>
        </p:txBody>
      </p:sp>
      <p:sp>
        <p:nvSpPr>
          <p:cNvPr id="68" name="Google Shape;68;p15"/>
          <p:cNvSpPr txBox="1"/>
          <p:nvPr>
            <p:ph idx="1" type="body"/>
          </p:nvPr>
        </p:nvSpPr>
        <p:spPr>
          <a:xfrm>
            <a:off x="311700" y="1152475"/>
            <a:ext cx="8520600" cy="86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chapter presents a systems or biopsychosocial approach to determining whether an </a:t>
            </a:r>
            <a:r>
              <a:rPr lang="en"/>
              <a:t>individual</a:t>
            </a:r>
            <a:r>
              <a:rPr lang="en"/>
              <a:t> has a chemical abuse or dependency problem.</a:t>
            </a:r>
            <a:endParaRPr/>
          </a:p>
          <a:p>
            <a:pPr indent="457200" lvl="0" marL="0" rtl="0" algn="l">
              <a:spcBef>
                <a:spcPts val="1600"/>
              </a:spcBef>
              <a:spcAft>
                <a:spcPts val="1600"/>
              </a:spcAft>
              <a:buNone/>
            </a:pPr>
            <a:r>
              <a:rPr lang="en"/>
              <a:t> </a:t>
            </a:r>
            <a:endParaRPr/>
          </a:p>
        </p:txBody>
      </p:sp>
      <p:sp>
        <p:nvSpPr>
          <p:cNvPr id="69" name="Google Shape;69;p15"/>
          <p:cNvSpPr txBox="1"/>
          <p:nvPr/>
        </p:nvSpPr>
        <p:spPr>
          <a:xfrm>
            <a:off x="693500" y="2282800"/>
            <a:ext cx="7021800" cy="23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Screening</a:t>
            </a:r>
            <a:endParaRPr sz="2400"/>
          </a:p>
          <a:p>
            <a:pPr indent="0" lvl="0" marL="0" rtl="0" algn="l">
              <a:spcBef>
                <a:spcPts val="0"/>
              </a:spcBef>
              <a:spcAft>
                <a:spcPts val="0"/>
              </a:spcAft>
              <a:buNone/>
            </a:pPr>
            <a:r>
              <a:rPr lang="en" sz="2400"/>
              <a:t>Diagnosis</a:t>
            </a:r>
            <a:endParaRPr sz="2400"/>
          </a:p>
          <a:p>
            <a:pPr indent="0" lvl="0" marL="0" rtl="0" algn="l">
              <a:spcBef>
                <a:spcPts val="0"/>
              </a:spcBef>
              <a:spcAft>
                <a:spcPts val="0"/>
              </a:spcAft>
              <a:buNone/>
            </a:pPr>
            <a:r>
              <a:rPr lang="en" sz="2400"/>
              <a:t>Assessment</a:t>
            </a:r>
            <a:endParaRPr sz="2400"/>
          </a:p>
          <a:p>
            <a:pPr indent="0" lvl="0" marL="0" rtl="0" algn="l">
              <a:spcBef>
                <a:spcPts val="0"/>
              </a:spcBef>
              <a:spcAft>
                <a:spcPts val="0"/>
              </a:spcAft>
              <a:buNone/>
            </a:pPr>
            <a:r>
              <a:rPr lang="en" sz="2400"/>
              <a:t>Referrals</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Screening</a:t>
            </a:r>
            <a:endParaRPr/>
          </a:p>
        </p:txBody>
      </p:sp>
      <p:sp>
        <p:nvSpPr>
          <p:cNvPr id="75" name="Google Shape;75;p16"/>
          <p:cNvSpPr txBox="1"/>
          <p:nvPr/>
        </p:nvSpPr>
        <p:spPr>
          <a:xfrm>
            <a:off x="2277725" y="2726700"/>
            <a:ext cx="4751400" cy="94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solidFill>
                  <a:schemeClr val="dk1"/>
                </a:solidFill>
              </a:rPr>
              <a:t>Turn to </a:t>
            </a:r>
            <a:r>
              <a:rPr i="1" lang="en" sz="2400">
                <a:solidFill>
                  <a:schemeClr val="dk1"/>
                </a:solidFill>
              </a:rPr>
              <a:t>page 90 - 92 for figure 5.2</a:t>
            </a:r>
            <a:endParaRPr i="1" sz="2400">
              <a:solidFill>
                <a:schemeClr val="dk1"/>
              </a:solidFill>
            </a:endParaRPr>
          </a:p>
          <a:p>
            <a:pPr indent="0" lvl="0" marL="0" rtl="0" algn="l">
              <a:spcBef>
                <a:spcPts val="0"/>
              </a:spcBef>
              <a:spcAft>
                <a:spcPts val="0"/>
              </a:spcAft>
              <a:buNone/>
            </a:pPr>
            <a:r>
              <a:t/>
            </a:r>
            <a:endParaRPr/>
          </a:p>
        </p:txBody>
      </p:sp>
      <p:sp>
        <p:nvSpPr>
          <p:cNvPr id="76" name="Google Shape;76;p16"/>
          <p:cNvSpPr txBox="1"/>
          <p:nvPr/>
        </p:nvSpPr>
        <p:spPr>
          <a:xfrm>
            <a:off x="2594100" y="3248100"/>
            <a:ext cx="3955800" cy="42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accent5"/>
                </a:solidFill>
                <a:hlinkClick r:id="rId3">
                  <a:extLst>
                    <a:ext uri="{A12FA001-AC4F-418D-AE19-62706E023703}">
                      <ahyp:hlinkClr val="tx"/>
                    </a:ext>
                  </a:extLst>
                </a:hlinkClick>
              </a:rPr>
              <a:t>https://www.drugabuse.gov/sites/default/files/files/AUDIT.pdf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Utility of Screening Instruments</a:t>
            </a:r>
            <a:endParaRPr/>
          </a:p>
        </p:txBody>
      </p:sp>
      <p:sp>
        <p:nvSpPr>
          <p:cNvPr id="82" name="Google Shape;82;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screening instruments are designed to be easily and quickly administered by a variety of Human Services providers to clients to evaluate a myriad of factors that may be </a:t>
            </a:r>
            <a:r>
              <a:rPr lang="en"/>
              <a:t>contributing</a:t>
            </a:r>
            <a:r>
              <a:rPr lang="en"/>
              <a:t> to the clients substance abuse disorder. </a:t>
            </a:r>
            <a:endParaRPr/>
          </a:p>
          <a:p>
            <a:pPr indent="0" lvl="0" marL="0" rtl="0" algn="l">
              <a:spcBef>
                <a:spcPts val="1600"/>
              </a:spcBef>
              <a:spcAft>
                <a:spcPts val="1600"/>
              </a:spcAft>
              <a:buNone/>
            </a:pPr>
            <a:r>
              <a:rPr lang="en"/>
              <a:t>In conducting screenings and assessments for alcohol and drug problems, treatment providers often use instruments to detect other problems the client may be experiencing, such as depression, suicidal ideation, or other psychiatric problems.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Screening</a:t>
            </a:r>
            <a:endParaRPr/>
          </a:p>
        </p:txBody>
      </p:sp>
      <p:sp>
        <p:nvSpPr>
          <p:cNvPr id="88" name="Google Shape;88;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is currently no biological testing procedure that will identify people with substance use disorders or those with the potential to develop such problems. </a:t>
            </a:r>
            <a:endParaRPr/>
          </a:p>
          <a:p>
            <a:pPr indent="0" lvl="0" marL="0" rtl="0" algn="l">
              <a:spcBef>
                <a:spcPts val="1600"/>
              </a:spcBef>
              <a:spcAft>
                <a:spcPts val="0"/>
              </a:spcAft>
              <a:buNone/>
            </a:pPr>
            <a:r>
              <a:rPr lang="en"/>
              <a:t>Examples of major screening tools: </a:t>
            </a:r>
            <a:endParaRPr/>
          </a:p>
          <a:p>
            <a:pPr indent="0" lvl="0" marL="0" rtl="0" algn="l">
              <a:lnSpc>
                <a:spcPct val="100000"/>
              </a:lnSpc>
              <a:spcBef>
                <a:spcPts val="1600"/>
              </a:spcBef>
              <a:spcAft>
                <a:spcPts val="0"/>
              </a:spcAft>
              <a:buNone/>
            </a:pPr>
            <a:r>
              <a:rPr b="1" lang="en"/>
              <a:t>CAGE 	</a:t>
            </a:r>
            <a:r>
              <a:rPr lang="en"/>
              <a:t>- (Short Screening Test)</a:t>
            </a:r>
            <a:endParaRPr/>
          </a:p>
          <a:p>
            <a:pPr indent="0" lvl="0" marL="0" rtl="0" algn="l">
              <a:lnSpc>
                <a:spcPct val="100000"/>
              </a:lnSpc>
              <a:spcBef>
                <a:spcPts val="300"/>
              </a:spcBef>
              <a:spcAft>
                <a:spcPts val="0"/>
              </a:spcAft>
              <a:buNone/>
            </a:pPr>
            <a:r>
              <a:rPr b="1" lang="en"/>
              <a:t>MAST 	</a:t>
            </a:r>
            <a:r>
              <a:rPr lang="en"/>
              <a:t>- </a:t>
            </a:r>
            <a:r>
              <a:rPr b="1" lang="en"/>
              <a:t>M</a:t>
            </a:r>
            <a:r>
              <a:rPr lang="en"/>
              <a:t>ichigan </a:t>
            </a:r>
            <a:r>
              <a:rPr b="1" lang="en"/>
              <a:t>A</a:t>
            </a:r>
            <a:r>
              <a:rPr lang="en"/>
              <a:t>lcoholism </a:t>
            </a:r>
            <a:r>
              <a:rPr b="1" lang="en"/>
              <a:t>S</a:t>
            </a:r>
            <a:r>
              <a:rPr lang="en"/>
              <a:t>creening </a:t>
            </a:r>
            <a:r>
              <a:rPr b="1" lang="en"/>
              <a:t>T</a:t>
            </a:r>
            <a:r>
              <a:rPr lang="en"/>
              <a:t>est</a:t>
            </a:r>
            <a:endParaRPr/>
          </a:p>
          <a:p>
            <a:pPr indent="0" lvl="0" marL="0" rtl="0" algn="l">
              <a:lnSpc>
                <a:spcPct val="100000"/>
              </a:lnSpc>
              <a:spcBef>
                <a:spcPts val="300"/>
              </a:spcBef>
              <a:spcAft>
                <a:spcPts val="0"/>
              </a:spcAft>
              <a:buNone/>
            </a:pPr>
            <a:r>
              <a:rPr b="1" lang="en"/>
              <a:t>AUDIT 	</a:t>
            </a:r>
            <a:r>
              <a:rPr lang="en"/>
              <a:t>- </a:t>
            </a:r>
            <a:r>
              <a:rPr b="1" lang="en"/>
              <a:t>A</a:t>
            </a:r>
            <a:r>
              <a:rPr lang="en"/>
              <a:t>lcohol </a:t>
            </a:r>
            <a:r>
              <a:rPr b="1" lang="en"/>
              <a:t>U</a:t>
            </a:r>
            <a:r>
              <a:rPr lang="en"/>
              <a:t>se </a:t>
            </a:r>
            <a:r>
              <a:rPr b="1" lang="en"/>
              <a:t>D</a:t>
            </a:r>
            <a:r>
              <a:rPr lang="en"/>
              <a:t>isorders</a:t>
            </a:r>
            <a:r>
              <a:rPr b="1" lang="en"/>
              <a:t> I</a:t>
            </a:r>
            <a:r>
              <a:rPr lang="en"/>
              <a:t>dentification </a:t>
            </a:r>
            <a:r>
              <a:rPr b="1" lang="en"/>
              <a:t>T</a:t>
            </a:r>
            <a:r>
              <a:rPr lang="en"/>
              <a:t>est</a:t>
            </a:r>
            <a:endParaRPr/>
          </a:p>
          <a:p>
            <a:pPr indent="0" lvl="0" marL="0" rtl="0" algn="l">
              <a:lnSpc>
                <a:spcPct val="100000"/>
              </a:lnSpc>
              <a:spcBef>
                <a:spcPts val="300"/>
              </a:spcBef>
              <a:spcAft>
                <a:spcPts val="0"/>
              </a:spcAft>
              <a:buNone/>
            </a:pPr>
            <a:r>
              <a:rPr b="1" lang="en"/>
              <a:t>DAST 	</a:t>
            </a:r>
            <a:r>
              <a:rPr lang="en"/>
              <a:t>- </a:t>
            </a:r>
            <a:r>
              <a:rPr b="1" lang="en"/>
              <a:t>D</a:t>
            </a:r>
            <a:r>
              <a:rPr lang="en"/>
              <a:t>rug </a:t>
            </a:r>
            <a:r>
              <a:rPr b="1" lang="en"/>
              <a:t>A</a:t>
            </a:r>
            <a:r>
              <a:rPr lang="en"/>
              <a:t>buse </a:t>
            </a:r>
            <a:r>
              <a:rPr b="1" lang="en"/>
              <a:t>S</a:t>
            </a:r>
            <a:r>
              <a:rPr lang="en"/>
              <a:t>creening </a:t>
            </a:r>
            <a:r>
              <a:rPr b="1" lang="en"/>
              <a:t>T</a:t>
            </a:r>
            <a:r>
              <a:rPr lang="en"/>
              <a:t>est</a:t>
            </a:r>
            <a:endParaRPr/>
          </a:p>
          <a:p>
            <a:pPr indent="0" lvl="0" marL="0" rtl="0" algn="l">
              <a:lnSpc>
                <a:spcPct val="100000"/>
              </a:lnSpc>
              <a:spcBef>
                <a:spcPts val="300"/>
              </a:spcBef>
              <a:spcAft>
                <a:spcPts val="0"/>
              </a:spcAft>
              <a:buNone/>
            </a:pPr>
            <a:r>
              <a:rPr b="1" lang="en"/>
              <a:t>POSIT 	</a:t>
            </a:r>
            <a:r>
              <a:rPr lang="en"/>
              <a:t>- </a:t>
            </a:r>
            <a:r>
              <a:rPr b="1" lang="en"/>
              <a:t>P</a:t>
            </a:r>
            <a:r>
              <a:rPr lang="en"/>
              <a:t>roblem </a:t>
            </a:r>
            <a:r>
              <a:rPr b="1" lang="en"/>
              <a:t>O</a:t>
            </a:r>
            <a:r>
              <a:rPr lang="en"/>
              <a:t>riented </a:t>
            </a:r>
            <a:r>
              <a:rPr b="1" lang="en"/>
              <a:t>S</a:t>
            </a:r>
            <a:r>
              <a:rPr lang="en"/>
              <a:t>creening </a:t>
            </a:r>
            <a:r>
              <a:rPr b="1" lang="en"/>
              <a:t>I</a:t>
            </a:r>
            <a:r>
              <a:rPr lang="en"/>
              <a:t>nstrument for </a:t>
            </a:r>
            <a:r>
              <a:rPr b="1" lang="en"/>
              <a:t>T</a:t>
            </a:r>
            <a:r>
              <a:rPr lang="en"/>
              <a:t>eenagers</a:t>
            </a:r>
            <a:endParaRPr/>
          </a:p>
          <a:p>
            <a:pPr indent="0" lvl="0" marL="0" rtl="0" algn="l">
              <a:spcBef>
                <a:spcPts val="300"/>
              </a:spcBef>
              <a:spcAft>
                <a:spcPts val="1600"/>
              </a:spcAft>
              <a:buNone/>
            </a:pPr>
            <a:r>
              <a:rPr b="1" lang="en"/>
              <a:t>SASSI 	</a:t>
            </a:r>
            <a:r>
              <a:rPr lang="en"/>
              <a:t>- </a:t>
            </a:r>
            <a:r>
              <a:rPr b="1" lang="en"/>
              <a:t>S</a:t>
            </a:r>
            <a:r>
              <a:rPr lang="en"/>
              <a:t>ubstance </a:t>
            </a:r>
            <a:r>
              <a:rPr b="1" lang="en"/>
              <a:t>A</a:t>
            </a:r>
            <a:r>
              <a:rPr lang="en"/>
              <a:t>buse </a:t>
            </a:r>
            <a:r>
              <a:rPr b="1" lang="en"/>
              <a:t>S</a:t>
            </a:r>
            <a:r>
              <a:rPr lang="en"/>
              <a:t>ubtle </a:t>
            </a:r>
            <a:r>
              <a:rPr b="1" lang="en"/>
              <a:t>S</a:t>
            </a:r>
            <a:r>
              <a:rPr lang="en"/>
              <a:t>creening </a:t>
            </a:r>
            <a:r>
              <a:rPr b="1" lang="en"/>
              <a:t>I</a:t>
            </a:r>
            <a:r>
              <a:rPr lang="en"/>
              <a:t>nventory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CAGE and CAGE-AID</a:t>
            </a:r>
            <a:endParaRPr/>
          </a:p>
        </p:txBody>
      </p:sp>
      <p:sp>
        <p:nvSpPr>
          <p:cNvPr id="94" name="Google Shape;94;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screening methods are designed to be comprehensive and lengthy, and some are designed to be quick evaluations of ‘at risk behavior’. The CAGE screening tool is a quick evaluation comprised of 4 questions that has been tested for use in busy medical practices. </a:t>
            </a:r>
            <a:endParaRPr/>
          </a:p>
          <a:p>
            <a:pPr indent="-342900" lvl="0" marL="457200" rtl="0" algn="l">
              <a:spcBef>
                <a:spcPts val="1600"/>
              </a:spcBef>
              <a:spcAft>
                <a:spcPts val="0"/>
              </a:spcAft>
              <a:buSzPts val="1800"/>
              <a:buAutoNum type="arabicPeriod"/>
            </a:pPr>
            <a:r>
              <a:rPr lang="en"/>
              <a:t>Have you ever felt you should </a:t>
            </a:r>
            <a:r>
              <a:rPr b="1" lang="en" u="sng"/>
              <a:t>C</a:t>
            </a:r>
            <a:r>
              <a:rPr lang="en"/>
              <a:t>ut down on your drinking?</a:t>
            </a:r>
            <a:endParaRPr/>
          </a:p>
          <a:p>
            <a:pPr indent="-342900" lvl="0" marL="457200" rtl="0" algn="l">
              <a:spcBef>
                <a:spcPts val="0"/>
              </a:spcBef>
              <a:spcAft>
                <a:spcPts val="0"/>
              </a:spcAft>
              <a:buSzPts val="1800"/>
              <a:buAutoNum type="arabicPeriod"/>
            </a:pPr>
            <a:r>
              <a:rPr lang="en"/>
              <a:t>Have people </a:t>
            </a:r>
            <a:r>
              <a:rPr b="1" lang="en" u="sng"/>
              <a:t>A</a:t>
            </a:r>
            <a:r>
              <a:rPr lang="en"/>
              <a:t>nnoyed you by criticizing your drinking?</a:t>
            </a:r>
            <a:endParaRPr/>
          </a:p>
          <a:p>
            <a:pPr indent="-342900" lvl="0" marL="457200" rtl="0" algn="l">
              <a:spcBef>
                <a:spcPts val="0"/>
              </a:spcBef>
              <a:spcAft>
                <a:spcPts val="0"/>
              </a:spcAft>
              <a:buSzPts val="1800"/>
              <a:buAutoNum type="arabicPeriod"/>
            </a:pPr>
            <a:r>
              <a:rPr lang="en"/>
              <a:t>Have you ever felt bad or </a:t>
            </a:r>
            <a:r>
              <a:rPr b="1" lang="en" u="sng"/>
              <a:t>G</a:t>
            </a:r>
            <a:r>
              <a:rPr lang="en"/>
              <a:t>uilty about your drinking?</a:t>
            </a:r>
            <a:endParaRPr/>
          </a:p>
          <a:p>
            <a:pPr indent="-342900" lvl="0" marL="457200" rtl="0" algn="l">
              <a:spcBef>
                <a:spcPts val="0"/>
              </a:spcBef>
              <a:spcAft>
                <a:spcPts val="0"/>
              </a:spcAft>
              <a:buSzPts val="1800"/>
              <a:buAutoNum type="arabicPeriod"/>
            </a:pPr>
            <a:r>
              <a:rPr lang="en"/>
              <a:t>Have you ever had a drink </a:t>
            </a:r>
            <a:r>
              <a:rPr lang="en"/>
              <a:t>first</a:t>
            </a:r>
            <a:r>
              <a:rPr lang="en"/>
              <a:t> thing in the morning to steady your nerves or get rid of a hangover (</a:t>
            </a:r>
            <a:r>
              <a:rPr b="1" lang="en" u="sng"/>
              <a:t>E</a:t>
            </a:r>
            <a:r>
              <a:rPr lang="en"/>
              <a:t>ye opener)?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Michigan Alcoholism Screening Test (MAST)</a:t>
            </a:r>
            <a:endParaRPr/>
          </a:p>
        </p:txBody>
      </p:sp>
      <p:sp>
        <p:nvSpPr>
          <p:cNvPr id="100" name="Google Shape;100;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original MAST consisted of 25 items and is usually self administered. Used in many settings especially in programs for those convicted of Driving Under the Influence.</a:t>
            </a:r>
            <a:endParaRPr/>
          </a:p>
          <a:p>
            <a:pPr indent="0" lvl="0" marL="0" rtl="0" algn="l">
              <a:spcBef>
                <a:spcPts val="1600"/>
              </a:spcBef>
              <a:spcAft>
                <a:spcPts val="0"/>
              </a:spcAft>
              <a:buNone/>
            </a:pPr>
            <a:r>
              <a:rPr lang="en"/>
              <a:t>Shorter versions of the MAST include: </a:t>
            </a:r>
            <a:endParaRPr/>
          </a:p>
          <a:p>
            <a:pPr indent="0" lvl="0" marL="0" rtl="0" algn="l">
              <a:spcBef>
                <a:spcPts val="1600"/>
              </a:spcBef>
              <a:spcAft>
                <a:spcPts val="0"/>
              </a:spcAft>
              <a:buNone/>
            </a:pPr>
            <a:r>
              <a:rPr b="1" lang="en"/>
              <a:t>S-MAST</a:t>
            </a:r>
            <a:r>
              <a:rPr lang="en"/>
              <a:t> - </a:t>
            </a:r>
            <a:r>
              <a:rPr b="1" lang="en"/>
              <a:t>S</a:t>
            </a:r>
            <a:r>
              <a:rPr lang="en"/>
              <a:t>hort </a:t>
            </a:r>
            <a:r>
              <a:rPr b="1" lang="en"/>
              <a:t>M</a:t>
            </a:r>
            <a:r>
              <a:rPr lang="en"/>
              <a:t>ichigan </a:t>
            </a:r>
            <a:r>
              <a:rPr b="1" lang="en"/>
              <a:t>A</a:t>
            </a:r>
            <a:r>
              <a:rPr lang="en"/>
              <a:t>lcoholism </a:t>
            </a:r>
            <a:r>
              <a:rPr b="1" lang="en"/>
              <a:t>S</a:t>
            </a:r>
            <a:r>
              <a:rPr lang="en"/>
              <a:t>creening </a:t>
            </a:r>
            <a:r>
              <a:rPr b="1" lang="en"/>
              <a:t>T</a:t>
            </a:r>
            <a:r>
              <a:rPr lang="en"/>
              <a:t>est | 13 Questions</a:t>
            </a:r>
            <a:endParaRPr/>
          </a:p>
          <a:p>
            <a:pPr indent="0" lvl="0" marL="0" rtl="0" algn="l">
              <a:spcBef>
                <a:spcPts val="1600"/>
              </a:spcBef>
              <a:spcAft>
                <a:spcPts val="0"/>
              </a:spcAft>
              <a:buNone/>
            </a:pPr>
            <a:r>
              <a:rPr b="1" lang="en"/>
              <a:t>B-MAST</a:t>
            </a:r>
            <a:r>
              <a:rPr lang="en"/>
              <a:t> - </a:t>
            </a:r>
            <a:r>
              <a:rPr b="1" lang="en"/>
              <a:t>B</a:t>
            </a:r>
            <a:r>
              <a:rPr lang="en"/>
              <a:t>rief </a:t>
            </a:r>
            <a:r>
              <a:rPr b="1" lang="en"/>
              <a:t>M</a:t>
            </a:r>
            <a:r>
              <a:rPr lang="en"/>
              <a:t>ichigan </a:t>
            </a:r>
            <a:r>
              <a:rPr b="1" lang="en"/>
              <a:t>A</a:t>
            </a:r>
            <a:r>
              <a:rPr lang="en"/>
              <a:t>lcoholism </a:t>
            </a:r>
            <a:r>
              <a:rPr b="1" lang="en"/>
              <a:t>S</a:t>
            </a:r>
            <a:r>
              <a:rPr lang="en"/>
              <a:t>creening </a:t>
            </a:r>
            <a:r>
              <a:rPr b="1" lang="en"/>
              <a:t>T</a:t>
            </a:r>
            <a:r>
              <a:rPr lang="en"/>
              <a:t>est</a:t>
            </a:r>
            <a:r>
              <a:rPr lang="en"/>
              <a:t> | 10 Questions</a:t>
            </a:r>
            <a:endParaRPr/>
          </a:p>
          <a:p>
            <a:pPr indent="0" lvl="0" marL="0" rtl="0" algn="l">
              <a:spcBef>
                <a:spcPts val="1600"/>
              </a:spcBef>
              <a:spcAft>
                <a:spcPts val="1600"/>
              </a:spcAft>
              <a:buNone/>
            </a:pPr>
            <a:r>
              <a:rPr lang="en"/>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Alcohol Use Disorders Identification Test (AUDIT)</a:t>
            </a:r>
            <a:endParaRPr/>
          </a:p>
        </p:txBody>
      </p:sp>
      <p:sp>
        <p:nvSpPr>
          <p:cNvPr id="106" name="Google Shape;106;p21"/>
          <p:cNvSpPr txBox="1"/>
          <p:nvPr>
            <p:ph idx="1" type="body"/>
          </p:nvPr>
        </p:nvSpPr>
        <p:spPr>
          <a:xfrm>
            <a:off x="311700" y="1152475"/>
            <a:ext cx="8520600" cy="113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screening instrument consisting of 10 items developed by the World Health Organization (WHO) to be used by Primary Health Care Providers as well as Social Service Providers. </a:t>
            </a:r>
            <a:endParaRPr/>
          </a:p>
          <a:p>
            <a:pPr indent="0" lvl="0" marL="0" rtl="0" algn="l">
              <a:lnSpc>
                <a:spcPct val="100000"/>
              </a:lnSpc>
              <a:spcBef>
                <a:spcPts val="1600"/>
              </a:spcBef>
              <a:spcAft>
                <a:spcPts val="100"/>
              </a:spcAft>
              <a:buNone/>
            </a:pPr>
            <a:r>
              <a:t/>
            </a:r>
            <a:endParaRPr/>
          </a:p>
        </p:txBody>
      </p:sp>
      <p:sp>
        <p:nvSpPr>
          <p:cNvPr id="107" name="Google Shape;107;p21"/>
          <p:cNvSpPr txBox="1"/>
          <p:nvPr/>
        </p:nvSpPr>
        <p:spPr>
          <a:xfrm>
            <a:off x="1059525" y="2249675"/>
            <a:ext cx="7069800" cy="10305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Clr>
                <a:schemeClr val="dk1"/>
              </a:buClr>
              <a:buSzPts val="1100"/>
              <a:buFont typeface="Arial"/>
              <a:buNone/>
            </a:pPr>
            <a:r>
              <a:rPr lang="en" sz="1800">
                <a:solidFill>
                  <a:schemeClr val="dk2"/>
                </a:solidFill>
              </a:rPr>
              <a:t>Items 1 - 3 concern hazardous drinking (frequency and quantity)</a:t>
            </a:r>
            <a:endParaRPr sz="1800">
              <a:solidFill>
                <a:schemeClr val="dk2"/>
              </a:solidFill>
            </a:endParaRPr>
          </a:p>
          <a:p>
            <a:pPr indent="0" lvl="0" marL="0" rtl="0" algn="l">
              <a:spcBef>
                <a:spcPts val="300"/>
              </a:spcBef>
              <a:spcAft>
                <a:spcPts val="0"/>
              </a:spcAft>
              <a:buClr>
                <a:schemeClr val="dk1"/>
              </a:buClr>
              <a:buSzPts val="1100"/>
              <a:buFont typeface="Arial"/>
              <a:buNone/>
            </a:pPr>
            <a:r>
              <a:rPr lang="en" sz="1800">
                <a:solidFill>
                  <a:schemeClr val="dk2"/>
                </a:solidFill>
              </a:rPr>
              <a:t>Items 4-6 concern alcohol dependence</a:t>
            </a:r>
            <a:endParaRPr sz="1800">
              <a:solidFill>
                <a:schemeClr val="dk2"/>
              </a:solidFill>
            </a:endParaRPr>
          </a:p>
          <a:p>
            <a:pPr indent="0" lvl="0" marL="0" rtl="0" algn="l">
              <a:spcBef>
                <a:spcPts val="300"/>
              </a:spcBef>
              <a:spcAft>
                <a:spcPts val="100"/>
              </a:spcAft>
              <a:buClr>
                <a:schemeClr val="dk1"/>
              </a:buClr>
              <a:buSzPts val="1100"/>
              <a:buFont typeface="Arial"/>
              <a:buNone/>
            </a:pPr>
            <a:r>
              <a:rPr lang="en" sz="1800">
                <a:solidFill>
                  <a:schemeClr val="dk2"/>
                </a:solidFill>
              </a:rPr>
              <a:t>Items 7-10 refer to harmful alcohol use (alcohol-related problems)</a:t>
            </a:r>
            <a:endParaRPr/>
          </a:p>
        </p:txBody>
      </p:sp>
      <p:sp>
        <p:nvSpPr>
          <p:cNvPr id="108" name="Google Shape;108;p21"/>
          <p:cNvSpPr txBox="1"/>
          <p:nvPr/>
        </p:nvSpPr>
        <p:spPr>
          <a:xfrm>
            <a:off x="385275" y="3559625"/>
            <a:ext cx="8148600" cy="142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Clinical indicators include blood vessels appearing in the face, hand and tongue tremor, changes in mucous membranes and mouth, and elevated liver enzymes observable via tests such as the CGT (Serum gamma-glutamyl transferase).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Because drinking preferences and customs vary among different cultures, those factors must be taken into account when administering the AUDIT.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Drug Abuse Screening Test (DAST)</a:t>
            </a:r>
            <a:endParaRPr/>
          </a:p>
        </p:txBody>
      </p:sp>
      <p:sp>
        <p:nvSpPr>
          <p:cNvPr id="114" name="Google Shape;114;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t>Modeled after the MAST, this screening instrument is similar to the CAGE, MAST and the ten-item AUDIT; the Drug Abuse Screening Test relies on the client responses to its questions. There are a 10-, 20-, and 28-item version of the DAST in which has been reported to have good psychometric properties.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Problem Oriented Screening Instrument for Teenagers (POSIT)</a:t>
            </a:r>
            <a:endParaRPr/>
          </a:p>
        </p:txBody>
      </p:sp>
      <p:sp>
        <p:nvSpPr>
          <p:cNvPr id="120" name="Google Shape;120;p23"/>
          <p:cNvSpPr txBox="1"/>
          <p:nvPr>
            <p:ph idx="1" type="body"/>
          </p:nvPr>
        </p:nvSpPr>
        <p:spPr>
          <a:xfrm>
            <a:off x="311700" y="1643725"/>
            <a:ext cx="8520600" cy="269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self administered screening tool used in evaluating substance use problems and social, behavioral, and learning problems for teenagers. </a:t>
            </a:r>
            <a:endParaRPr/>
          </a:p>
          <a:p>
            <a:pPr indent="0" lvl="0" marL="0" rtl="0" algn="l">
              <a:spcBef>
                <a:spcPts val="1600"/>
              </a:spcBef>
              <a:spcAft>
                <a:spcPts val="1600"/>
              </a:spcAft>
              <a:buNone/>
            </a:pPr>
            <a:r>
              <a:rPr lang="en"/>
              <a:t>139-item screening tool that takes 20-30 minutes to complete and requires a fifth-grade reading level.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Substance Abuse Subtle Screening Inventory (SASSI)</a:t>
            </a:r>
            <a:endParaRPr/>
          </a:p>
        </p:txBody>
      </p:sp>
      <p:sp>
        <p:nvSpPr>
          <p:cNvPr id="126" name="Google Shape;126;p24"/>
          <p:cNvSpPr txBox="1"/>
          <p:nvPr>
            <p:ph idx="1" type="body"/>
          </p:nvPr>
        </p:nvSpPr>
        <p:spPr>
          <a:xfrm>
            <a:off x="311700" y="15281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Screening tool has a version for both adults and adolescents and separate profiles to score results for men and women and that contains both face-valid items and subtle items that are empirically derived. Administered either paper and pencil or PC/Web based. </a:t>
            </a:r>
            <a:endParaRPr/>
          </a:p>
          <a:p>
            <a:pPr indent="0" lvl="0" marL="0" rtl="0" algn="l">
              <a:spcBef>
                <a:spcPts val="1600"/>
              </a:spcBef>
              <a:spcAft>
                <a:spcPts val="0"/>
              </a:spcAft>
              <a:buNone/>
            </a:pPr>
            <a:r>
              <a:rPr lang="en"/>
              <a:t>This instrument takes into consideration the denial or defensiveness common among many persons with chemical dependency problems.  </a:t>
            </a:r>
            <a:endParaRPr/>
          </a:p>
          <a:p>
            <a:pPr indent="0" lvl="0" marL="0" rtl="0" algn="l">
              <a:spcBef>
                <a:spcPts val="1600"/>
              </a:spcBef>
              <a:spcAft>
                <a:spcPts val="1600"/>
              </a:spcAft>
              <a:buNone/>
            </a:pPr>
            <a:r>
              <a:rPr lang="en"/>
              <a:t>The SASSI provides decision rules to determine if the respondent fits the profile of a chemically dependent individual as well as has guidelines that are helpful in identifying some substance abusers who are not dependent.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Diagnosis</a:t>
            </a:r>
            <a:endParaRPr/>
          </a:p>
        </p:txBody>
      </p:sp>
      <p:sp>
        <p:nvSpPr>
          <p:cNvPr id="132" name="Google Shape;132;p25"/>
          <p:cNvSpPr txBox="1"/>
          <p:nvPr/>
        </p:nvSpPr>
        <p:spPr>
          <a:xfrm>
            <a:off x="2203800" y="3167525"/>
            <a:ext cx="4736400" cy="6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2400"/>
              <a:t>Turn to page 97 refer to table 5.1</a:t>
            </a:r>
            <a:endParaRPr i="1" sz="2400"/>
          </a:p>
          <a:p>
            <a:pPr indent="0" lvl="0" marL="0" rtl="0" algn="l">
              <a:spcBef>
                <a:spcPts val="0"/>
              </a:spcBef>
              <a:spcAft>
                <a:spcPts val="0"/>
              </a:spcAft>
              <a:buNone/>
            </a:pPr>
            <a:r>
              <a:t/>
            </a:r>
            <a:endParaRPr i="1"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Getting to the root…	</a:t>
            </a:r>
            <a:endParaRPr/>
          </a:p>
        </p:txBody>
      </p:sp>
      <p:sp>
        <p:nvSpPr>
          <p:cNvPr id="138" name="Google Shape;138;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Today we recognize that a substantial number of people with mental disorders also have diagnoses of alcohol or drug disorders. Although their substance use may have been precipitated by the desire to relieve symptoms of mental disorders, many of them require treatment for substance use disorders as well as treatment for mental illness. </a:t>
            </a:r>
            <a:endParaRPr/>
          </a:p>
          <a:p>
            <a:pPr indent="0" lvl="0" marL="0" rtl="0" algn="l">
              <a:spcBef>
                <a:spcPts val="1600"/>
              </a:spcBef>
              <a:spcAft>
                <a:spcPts val="1600"/>
              </a:spcAft>
              <a:buNone/>
            </a:pPr>
            <a:r>
              <a:rPr lang="en"/>
              <a:t>Dual disorders and Co-occurring disorders are discussed later...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screen, then diagnose</a:t>
            </a:r>
            <a:endParaRPr/>
          </a:p>
        </p:txBody>
      </p:sp>
      <p:sp>
        <p:nvSpPr>
          <p:cNvPr id="144" name="Google Shape;144;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Accompanied by a multidimensional, biopsychosocial assessment that includes an in-depth understanding of clients’ alcohol- and drug-related problems, their strengths, support systems, and other factors that may help promote recovery.</a:t>
            </a:r>
            <a:endParaRPr/>
          </a:p>
          <a:p>
            <a:pPr indent="0" lvl="0" marL="0" rtl="0" algn="l">
              <a:spcBef>
                <a:spcPts val="1600"/>
              </a:spcBef>
              <a:spcAft>
                <a:spcPts val="0"/>
              </a:spcAft>
              <a:buNone/>
            </a:pPr>
            <a:r>
              <a:rPr lang="en"/>
              <a:t>The most widely used diagnostic tools in the field of chemical dependency are: </a:t>
            </a:r>
            <a:endParaRPr/>
          </a:p>
          <a:p>
            <a:pPr indent="0" lvl="0" marL="0" rtl="0" algn="l">
              <a:spcBef>
                <a:spcPts val="1600"/>
              </a:spcBef>
              <a:spcAft>
                <a:spcPts val="0"/>
              </a:spcAft>
              <a:buNone/>
            </a:pPr>
            <a:r>
              <a:rPr lang="en"/>
              <a:t>The </a:t>
            </a:r>
            <a:r>
              <a:rPr b="1" lang="en"/>
              <a:t>D</a:t>
            </a:r>
            <a:r>
              <a:rPr lang="en"/>
              <a:t>iagnostic and </a:t>
            </a:r>
            <a:r>
              <a:rPr b="1" lang="en"/>
              <a:t>S</a:t>
            </a:r>
            <a:r>
              <a:rPr lang="en"/>
              <a:t>tatistical </a:t>
            </a:r>
            <a:r>
              <a:rPr b="1" lang="en"/>
              <a:t>M</a:t>
            </a:r>
            <a:r>
              <a:rPr lang="en"/>
              <a:t>anual of Mental Disorders (</a:t>
            </a:r>
            <a:r>
              <a:rPr b="1" lang="en"/>
              <a:t>DSM-IV</a:t>
            </a:r>
            <a:r>
              <a:rPr lang="en"/>
              <a:t>, </a:t>
            </a:r>
            <a:r>
              <a:rPr b="1" lang="en"/>
              <a:t>V</a:t>
            </a:r>
            <a:r>
              <a:rPr lang="en"/>
              <a:t>) delineates the current APA criteria for diagnosing substance use disorders. </a:t>
            </a:r>
            <a:endParaRPr i="1"/>
          </a:p>
          <a:p>
            <a:pPr indent="0" lvl="0" marL="0" rtl="0" algn="l">
              <a:spcBef>
                <a:spcPts val="1600"/>
              </a:spcBef>
              <a:spcAft>
                <a:spcPts val="1600"/>
              </a:spcAft>
              <a:buNone/>
            </a:pPr>
            <a:r>
              <a:rPr lang="en"/>
              <a:t>The </a:t>
            </a:r>
            <a:r>
              <a:rPr b="1" lang="en"/>
              <a:t>I</a:t>
            </a:r>
            <a:r>
              <a:rPr lang="en"/>
              <a:t>nternational </a:t>
            </a:r>
            <a:r>
              <a:rPr b="1" lang="en"/>
              <a:t>C</a:t>
            </a:r>
            <a:r>
              <a:rPr lang="en"/>
              <a:t>lassification of </a:t>
            </a:r>
            <a:r>
              <a:rPr b="1" lang="en"/>
              <a:t>D</a:t>
            </a:r>
            <a:r>
              <a:rPr lang="en"/>
              <a:t>iseases (</a:t>
            </a:r>
            <a:r>
              <a:rPr b="1" lang="en"/>
              <a:t>ICD-10</a:t>
            </a:r>
            <a:r>
              <a:rPr lang="en"/>
              <a:t>) is the WHO’s tenth edition of current criteria for alcohol and drug disorders.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 ongoing debate...</a:t>
            </a:r>
            <a:endParaRPr/>
          </a:p>
        </p:txBody>
      </p:sp>
      <p:sp>
        <p:nvSpPr>
          <p:cNvPr id="150" name="Google Shape;150;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Identifying and treating the underlying causes of alcoholism should result in the remission of alcohol problems. This has not been proven for two reasons: </a:t>
            </a:r>
            <a:endParaRPr/>
          </a:p>
          <a:p>
            <a:pPr indent="0" lvl="0" marL="0" rtl="0" algn="l">
              <a:spcBef>
                <a:spcPts val="1600"/>
              </a:spcBef>
              <a:spcAft>
                <a:spcPts val="0"/>
              </a:spcAft>
              <a:buNone/>
            </a:pPr>
            <a:r>
              <a:rPr lang="en"/>
              <a:t>Scientists have yet to discover the exact etiologies of substance use disorders</a:t>
            </a:r>
            <a:endParaRPr/>
          </a:p>
          <a:p>
            <a:pPr indent="0" lvl="0" marL="0" rtl="0" algn="l">
              <a:spcBef>
                <a:spcPts val="1600"/>
              </a:spcBef>
              <a:spcAft>
                <a:spcPts val="0"/>
              </a:spcAft>
              <a:buNone/>
            </a:pPr>
            <a:r>
              <a:rPr lang="en"/>
              <a:t>Substance use disorders often become problems on their own, meaning even successful treatment for the underlying mental health issues; addiction takes on its own inherent issues. </a:t>
            </a:r>
            <a:endParaRPr/>
          </a:p>
          <a:p>
            <a:pPr indent="0" lvl="0" marL="0" rtl="0" algn="l">
              <a:spcBef>
                <a:spcPts val="1600"/>
              </a:spcBef>
              <a:spcAft>
                <a:spcPts val="1600"/>
              </a:spcAft>
              <a:buNone/>
            </a:pPr>
            <a:r>
              <a:rPr lang="en"/>
              <a:t>**Substance abuse or dependence when presented with other diagnoses, should be considered a major or primary problem presented by the client which would require specific treatment.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Assessment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Assessing the problem </a:t>
            </a:r>
            <a:endParaRPr/>
          </a:p>
        </p:txBody>
      </p:sp>
      <p:sp>
        <p:nvSpPr>
          <p:cNvPr id="161" name="Google Shape;161;p30"/>
          <p:cNvSpPr txBox="1"/>
          <p:nvPr>
            <p:ph idx="1" type="body"/>
          </p:nvPr>
        </p:nvSpPr>
        <p:spPr>
          <a:xfrm>
            <a:off x="311700" y="1242525"/>
            <a:ext cx="8520600" cy="198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establish whether an individual has a substance use disorder more information is necessary to make a solid treatment plan. </a:t>
            </a:r>
            <a:endParaRPr/>
          </a:p>
          <a:p>
            <a:pPr indent="0" lvl="0" marL="0" rtl="0" algn="l">
              <a:spcBef>
                <a:spcPts val="1600"/>
              </a:spcBef>
              <a:spcAft>
                <a:spcPts val="0"/>
              </a:spcAft>
              <a:buNone/>
            </a:pPr>
            <a:r>
              <a:rPr lang="en"/>
              <a:t>With an assessment, it is important to understand the individuals cognitive abilities, medical condition, psychosocial and environmental problems and overall level of functioning. </a:t>
            </a:r>
            <a:endParaRPr/>
          </a:p>
          <a:p>
            <a:pPr indent="0" lvl="0" marL="0" rtl="0" algn="l">
              <a:spcBef>
                <a:spcPts val="1600"/>
              </a:spcBef>
              <a:spcAft>
                <a:spcPts val="160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ASI and the DUSI-R</a:t>
            </a:r>
            <a:endParaRPr/>
          </a:p>
        </p:txBody>
      </p:sp>
      <p:sp>
        <p:nvSpPr>
          <p:cNvPr id="167" name="Google Shape;167;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u="sng">
                <a:solidFill>
                  <a:schemeClr val="dk1"/>
                </a:solidFill>
              </a:rPr>
              <a:t>Addiction Severity Index (ASI)</a:t>
            </a:r>
            <a:endParaRPr u="sng">
              <a:solidFill>
                <a:schemeClr val="dk1"/>
              </a:solidFill>
            </a:endParaRPr>
          </a:p>
          <a:p>
            <a:pPr indent="0" lvl="0" marL="0" rtl="0" algn="l">
              <a:lnSpc>
                <a:spcPct val="100000"/>
              </a:lnSpc>
              <a:spcBef>
                <a:spcPts val="0"/>
              </a:spcBef>
              <a:spcAft>
                <a:spcPts val="0"/>
              </a:spcAft>
              <a:buNone/>
            </a:pPr>
            <a:r>
              <a:rPr lang="en" sz="1400">
                <a:solidFill>
                  <a:schemeClr val="dk1"/>
                </a:solidFill>
              </a:rPr>
              <a:t>Structured interview accompanied by a numerical scoring system to indicate the severity of problem by observing 7 life areas. </a:t>
            </a:r>
            <a:endParaRPr sz="1400">
              <a:solidFill>
                <a:schemeClr val="dk1"/>
              </a:solidFill>
            </a:endParaRPr>
          </a:p>
          <a:p>
            <a:pPr indent="0" lvl="0" marL="0" rtl="0" algn="l">
              <a:lnSpc>
                <a:spcPct val="100000"/>
              </a:lnSpc>
              <a:spcBef>
                <a:spcPts val="0"/>
              </a:spcBef>
              <a:spcAft>
                <a:spcPts val="0"/>
              </a:spcAft>
              <a:buNone/>
            </a:pPr>
            <a:r>
              <a:t/>
            </a:r>
            <a:endParaRPr sz="1400">
              <a:solidFill>
                <a:schemeClr val="dk1"/>
              </a:solidFill>
            </a:endParaRPr>
          </a:p>
          <a:p>
            <a:pPr indent="0" lvl="0" marL="0" rtl="0" algn="l">
              <a:lnSpc>
                <a:spcPct val="100000"/>
              </a:lnSpc>
              <a:spcBef>
                <a:spcPts val="0"/>
              </a:spcBef>
              <a:spcAft>
                <a:spcPts val="0"/>
              </a:spcAft>
              <a:buNone/>
            </a:pPr>
            <a:r>
              <a:rPr lang="en" u="sng">
                <a:solidFill>
                  <a:schemeClr val="dk1"/>
                </a:solidFill>
              </a:rPr>
              <a:t>Drug Use Screening Inventory </a:t>
            </a:r>
            <a:r>
              <a:rPr i="1" lang="en" u="sng">
                <a:solidFill>
                  <a:schemeClr val="dk1"/>
                </a:solidFill>
              </a:rPr>
              <a:t>Revised</a:t>
            </a:r>
            <a:r>
              <a:rPr lang="en" u="sng">
                <a:solidFill>
                  <a:schemeClr val="dk1"/>
                </a:solidFill>
              </a:rPr>
              <a:t> DUSI-R</a:t>
            </a:r>
            <a:endParaRPr u="sng">
              <a:solidFill>
                <a:schemeClr val="dk1"/>
              </a:solidFill>
            </a:endParaRPr>
          </a:p>
          <a:p>
            <a:pPr indent="0" lvl="0" marL="0" rtl="0" algn="l">
              <a:lnSpc>
                <a:spcPct val="100000"/>
              </a:lnSpc>
              <a:spcBef>
                <a:spcPts val="0"/>
              </a:spcBef>
              <a:spcAft>
                <a:spcPts val="0"/>
              </a:spcAft>
              <a:buNone/>
            </a:pPr>
            <a:r>
              <a:rPr lang="en" sz="1400">
                <a:solidFill>
                  <a:schemeClr val="dk1"/>
                </a:solidFill>
              </a:rPr>
              <a:t>A 159 question tool to assess the severity of adults and adolescents’ problems on multiple dimensions with a ranking system. The DUSI-R observes 10 domains and is used in three phases. </a:t>
            </a:r>
            <a:endParaRPr sz="1400">
              <a:solidFill>
                <a:schemeClr val="dk1"/>
              </a:solidFill>
            </a:endParaRPr>
          </a:p>
          <a:p>
            <a:pPr indent="-317500" lvl="0" marL="457200" rtl="0" algn="l">
              <a:lnSpc>
                <a:spcPct val="100000"/>
              </a:lnSpc>
              <a:spcBef>
                <a:spcPts val="0"/>
              </a:spcBef>
              <a:spcAft>
                <a:spcPts val="0"/>
              </a:spcAft>
              <a:buClr>
                <a:schemeClr val="dk1"/>
              </a:buClr>
              <a:buSzPts val="1400"/>
              <a:buAutoNum type="arabicPeriod"/>
            </a:pPr>
            <a:r>
              <a:rPr lang="en" sz="1400">
                <a:solidFill>
                  <a:schemeClr val="dk1"/>
                </a:solidFill>
              </a:rPr>
              <a:t>Using the basic assessment instrument each domain is assessed. </a:t>
            </a:r>
            <a:endParaRPr sz="1400">
              <a:solidFill>
                <a:schemeClr val="dk1"/>
              </a:solidFill>
            </a:endParaRPr>
          </a:p>
          <a:p>
            <a:pPr indent="-317500" lvl="0" marL="457200" rtl="0" algn="l">
              <a:lnSpc>
                <a:spcPct val="100000"/>
              </a:lnSpc>
              <a:spcBef>
                <a:spcPts val="0"/>
              </a:spcBef>
              <a:spcAft>
                <a:spcPts val="0"/>
              </a:spcAft>
              <a:buClr>
                <a:schemeClr val="dk1"/>
              </a:buClr>
              <a:buSzPts val="1400"/>
              <a:buAutoNum type="arabicPeriod"/>
            </a:pPr>
            <a:r>
              <a:rPr lang="en" sz="1400">
                <a:solidFill>
                  <a:schemeClr val="dk1"/>
                </a:solidFill>
              </a:rPr>
              <a:t>Instruments are available to assess further those areas that appear to be problematic in order to provide a more comprehensive evaluation</a:t>
            </a:r>
            <a:endParaRPr sz="1400">
              <a:solidFill>
                <a:schemeClr val="dk1"/>
              </a:solidFill>
            </a:endParaRPr>
          </a:p>
          <a:p>
            <a:pPr indent="-317500" lvl="0" marL="457200" rtl="0" algn="l">
              <a:lnSpc>
                <a:spcPct val="100000"/>
              </a:lnSpc>
              <a:spcBef>
                <a:spcPts val="0"/>
              </a:spcBef>
              <a:spcAft>
                <a:spcPts val="0"/>
              </a:spcAft>
              <a:buClr>
                <a:schemeClr val="dk1"/>
              </a:buClr>
              <a:buSzPts val="1400"/>
              <a:buAutoNum type="arabicPeriod"/>
            </a:pPr>
            <a:r>
              <a:rPr lang="en" sz="1400">
                <a:solidFill>
                  <a:schemeClr val="dk1"/>
                </a:solidFill>
              </a:rPr>
              <a:t>The information from stages 1 and 2 is used to develop an individualized treatment plan for the client.</a:t>
            </a:r>
            <a:endParaRPr sz="1400">
              <a:solidFill>
                <a:schemeClr val="dk1"/>
              </a:solidFill>
            </a:endParaRPr>
          </a:p>
          <a:p>
            <a:pPr indent="0" lvl="0" marL="0" rtl="0" algn="l">
              <a:lnSpc>
                <a:spcPct val="100000"/>
              </a:lnSpc>
              <a:spcBef>
                <a:spcPts val="0"/>
              </a:spcBef>
              <a:spcAft>
                <a:spcPts val="0"/>
              </a:spcAft>
              <a:buNone/>
            </a:pPr>
            <a:r>
              <a:rPr lang="en" sz="1400">
                <a:solidFill>
                  <a:schemeClr val="dk1"/>
                </a:solidFill>
              </a:rPr>
              <a:t>**There are no scores that distinguish between types of treatment needed, this is left up to clinical judgment once the DUSI-R and other information is compiled to give a full picture of need** </a:t>
            </a:r>
            <a:endParaRPr sz="14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Take a Social History</a:t>
            </a:r>
            <a:endParaRPr/>
          </a:p>
        </p:txBody>
      </p:sp>
      <p:sp>
        <p:nvSpPr>
          <p:cNvPr id="173" name="Google Shape;173;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Sometimes a comprehensive intake or social history is done at the initial session. Other times, a social history intake is obtained over several sessions. </a:t>
            </a:r>
            <a:endParaRPr/>
          </a:p>
          <a:p>
            <a:pPr indent="0" lvl="0" marL="0" rtl="0" algn="l">
              <a:spcBef>
                <a:spcPts val="1600"/>
              </a:spcBef>
              <a:spcAft>
                <a:spcPts val="0"/>
              </a:spcAft>
              <a:buNone/>
            </a:pPr>
            <a:r>
              <a:rPr lang="en"/>
              <a:t>A client’s social history is important because it can help the interviewer capture information about problems in the clients life and about the assets the client brings to the recovery process. It is also an identifier as to why the client has approached services. </a:t>
            </a:r>
            <a:endParaRPr/>
          </a:p>
          <a:p>
            <a:pPr indent="0" lvl="0" marL="0" rtl="0" algn="l">
              <a:spcBef>
                <a:spcPts val="1600"/>
              </a:spcBef>
              <a:spcAft>
                <a:spcPts val="0"/>
              </a:spcAft>
              <a:buNone/>
            </a:pPr>
            <a:r>
              <a:rPr lang="en"/>
              <a:t>The Social History format is also flexible and can be adjusted to the client and treatment setting. </a:t>
            </a:r>
            <a:endParaRPr/>
          </a:p>
          <a:p>
            <a:pPr indent="0" lvl="0" marL="0" rtl="0" algn="l">
              <a:spcBef>
                <a:spcPts val="1600"/>
              </a:spcBef>
              <a:spcAft>
                <a:spcPts val="0"/>
              </a:spcAft>
              <a:buNone/>
            </a:pPr>
            <a:r>
              <a:rPr lang="en" sz="1200"/>
              <a:t>Social History information includes: Education, Employment, Military, Medical, Substance Use, Psychological or </a:t>
            </a:r>
            <a:r>
              <a:rPr lang="en" sz="1200"/>
              <a:t>Psychiatric</a:t>
            </a:r>
            <a:r>
              <a:rPr lang="en" sz="1200"/>
              <a:t>, Legal, Family, relationships and Religion.</a:t>
            </a:r>
            <a:endParaRPr sz="1200"/>
          </a:p>
          <a:p>
            <a:pPr indent="0" lvl="0" marL="0" rtl="0" algn="l">
              <a:spcBef>
                <a:spcPts val="1600"/>
              </a:spcBef>
              <a:spcAft>
                <a:spcPts val="16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Conducting the Social History interview</a:t>
            </a:r>
            <a:endParaRPr/>
          </a:p>
        </p:txBody>
      </p:sp>
      <p:sp>
        <p:nvSpPr>
          <p:cNvPr id="179" name="Google Shape;179;p33"/>
          <p:cNvSpPr txBox="1"/>
          <p:nvPr>
            <p:ph idx="1" type="body"/>
          </p:nvPr>
        </p:nvSpPr>
        <p:spPr>
          <a:xfrm>
            <a:off x="311700" y="1229525"/>
            <a:ext cx="1836300" cy="252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Education</a:t>
            </a:r>
            <a:endParaRPr/>
          </a:p>
          <a:p>
            <a:pPr indent="0" lvl="0" marL="0" rtl="0" algn="l">
              <a:spcBef>
                <a:spcPts val="1600"/>
              </a:spcBef>
              <a:spcAft>
                <a:spcPts val="0"/>
              </a:spcAft>
              <a:buNone/>
            </a:pPr>
            <a:r>
              <a:rPr lang="en"/>
              <a:t>Employment</a:t>
            </a:r>
            <a:endParaRPr/>
          </a:p>
          <a:p>
            <a:pPr indent="0" lvl="0" marL="0" rtl="0" algn="l">
              <a:spcBef>
                <a:spcPts val="1600"/>
              </a:spcBef>
              <a:spcAft>
                <a:spcPts val="0"/>
              </a:spcAft>
              <a:buNone/>
            </a:pPr>
            <a:r>
              <a:rPr lang="en"/>
              <a:t>Military</a:t>
            </a:r>
            <a:endParaRPr/>
          </a:p>
          <a:p>
            <a:pPr indent="0" lvl="0" marL="0" rtl="0" algn="l">
              <a:spcBef>
                <a:spcPts val="1600"/>
              </a:spcBef>
              <a:spcAft>
                <a:spcPts val="0"/>
              </a:spcAft>
              <a:buNone/>
            </a:pPr>
            <a:r>
              <a:rPr lang="en"/>
              <a:t>Medical</a:t>
            </a:r>
            <a:endParaRPr/>
          </a:p>
          <a:p>
            <a:pPr indent="0" lvl="0" marL="0" rtl="0" algn="l">
              <a:spcBef>
                <a:spcPts val="1600"/>
              </a:spcBef>
              <a:spcAft>
                <a:spcPts val="0"/>
              </a:spcAft>
              <a:buNone/>
            </a:pPr>
            <a:r>
              <a:rPr lang="en"/>
              <a:t>Substance Use</a:t>
            </a:r>
            <a:endParaRPr/>
          </a:p>
          <a:p>
            <a:pPr indent="0" lvl="0" marL="0" rtl="0" algn="l">
              <a:spcBef>
                <a:spcPts val="1600"/>
              </a:spcBef>
              <a:spcAft>
                <a:spcPts val="1600"/>
              </a:spcAft>
              <a:buNone/>
            </a:pPr>
            <a:r>
              <a:t/>
            </a:r>
            <a:endParaRPr/>
          </a:p>
        </p:txBody>
      </p:sp>
      <p:sp>
        <p:nvSpPr>
          <p:cNvPr id="180" name="Google Shape;180;p33"/>
          <p:cNvSpPr txBox="1"/>
          <p:nvPr/>
        </p:nvSpPr>
        <p:spPr>
          <a:xfrm>
            <a:off x="5037525" y="1229525"/>
            <a:ext cx="3467700" cy="300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solidFill>
                  <a:schemeClr val="dk2"/>
                </a:solidFill>
              </a:rPr>
              <a:t>Psychological or Psychiatric</a:t>
            </a:r>
            <a:endParaRPr sz="1800">
              <a:solidFill>
                <a:schemeClr val="dk2"/>
              </a:solidFill>
            </a:endParaRPr>
          </a:p>
          <a:p>
            <a:pPr indent="0" lvl="0" marL="0" rtl="0" algn="l">
              <a:lnSpc>
                <a:spcPct val="115000"/>
              </a:lnSpc>
              <a:spcBef>
                <a:spcPts val="1600"/>
              </a:spcBef>
              <a:spcAft>
                <a:spcPts val="0"/>
              </a:spcAft>
              <a:buNone/>
            </a:pPr>
            <a:r>
              <a:rPr lang="en" sz="1800">
                <a:solidFill>
                  <a:schemeClr val="dk2"/>
                </a:solidFill>
              </a:rPr>
              <a:t>Legal</a:t>
            </a:r>
            <a:endParaRPr sz="1800">
              <a:solidFill>
                <a:schemeClr val="dk2"/>
              </a:solidFill>
            </a:endParaRPr>
          </a:p>
          <a:p>
            <a:pPr indent="0" lvl="0" marL="0" rtl="0" algn="l">
              <a:lnSpc>
                <a:spcPct val="115000"/>
              </a:lnSpc>
              <a:spcBef>
                <a:spcPts val="1600"/>
              </a:spcBef>
              <a:spcAft>
                <a:spcPts val="0"/>
              </a:spcAft>
              <a:buNone/>
            </a:pPr>
            <a:r>
              <a:rPr lang="en" sz="1800">
                <a:solidFill>
                  <a:schemeClr val="dk2"/>
                </a:solidFill>
              </a:rPr>
              <a:t>Family</a:t>
            </a:r>
            <a:endParaRPr sz="1800">
              <a:solidFill>
                <a:schemeClr val="dk2"/>
              </a:solidFill>
            </a:endParaRPr>
          </a:p>
          <a:p>
            <a:pPr indent="0" lvl="0" marL="0" rtl="0" algn="l">
              <a:lnSpc>
                <a:spcPct val="115000"/>
              </a:lnSpc>
              <a:spcBef>
                <a:spcPts val="1600"/>
              </a:spcBef>
              <a:spcAft>
                <a:spcPts val="0"/>
              </a:spcAft>
              <a:buNone/>
            </a:pPr>
            <a:r>
              <a:rPr lang="en" sz="1800">
                <a:solidFill>
                  <a:schemeClr val="dk2"/>
                </a:solidFill>
              </a:rPr>
              <a:t>Family relationships</a:t>
            </a:r>
            <a:endParaRPr sz="1800">
              <a:solidFill>
                <a:schemeClr val="dk2"/>
              </a:solidFill>
            </a:endParaRPr>
          </a:p>
          <a:p>
            <a:pPr indent="0" lvl="0" marL="0" rtl="0" algn="l">
              <a:lnSpc>
                <a:spcPct val="115000"/>
              </a:lnSpc>
              <a:spcBef>
                <a:spcPts val="1600"/>
              </a:spcBef>
              <a:spcAft>
                <a:spcPts val="1600"/>
              </a:spcAft>
              <a:buNone/>
            </a:pPr>
            <a:r>
              <a:rPr lang="en" sz="1800">
                <a:solidFill>
                  <a:schemeClr val="dk2"/>
                </a:solidFill>
              </a:rPr>
              <a:t>Religion</a:t>
            </a:r>
            <a:endParaRPr sz="1800">
              <a:solidFill>
                <a:schemeClr val="dk2"/>
              </a:solidFill>
            </a:endParaRPr>
          </a:p>
        </p:txBody>
      </p:sp>
      <p:sp>
        <p:nvSpPr>
          <p:cNvPr id="181" name="Google Shape;181;p33"/>
          <p:cNvSpPr txBox="1"/>
          <p:nvPr/>
        </p:nvSpPr>
        <p:spPr>
          <a:xfrm>
            <a:off x="760925" y="1045675"/>
            <a:ext cx="4662000" cy="1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Ethics of Chemical Dependency Treatment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descr="Hear from Addiction Professional Lena Schefeild, LMHC, CAP, MAC, CEDS about legal and ethical standards for addiction counseling, confidentiality, self care and more.&#10;&#10;For more information about becoming a counselor visit http://sobercollege.com/addiction-studies" id="191" name="Google Shape;191;p35" title="Legal and Ethical Standards for Addiction Counseling | Confidentiality | Self Care">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Denial, Resistance, and Motivation for Recovery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Denial</a:t>
            </a:r>
            <a:endParaRPr/>
          </a:p>
        </p:txBody>
      </p:sp>
      <p:sp>
        <p:nvSpPr>
          <p:cNvPr id="202" name="Google Shape;202;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Everyone employs defense mechanisms to cope with life’s stresses and strains. It is necessary to utilize a level of defense to maintain a healthy psychological function. </a:t>
            </a:r>
            <a:endParaRPr/>
          </a:p>
          <a:p>
            <a:pPr indent="0" lvl="0" marL="0" rtl="0" algn="l">
              <a:spcBef>
                <a:spcPts val="1600"/>
              </a:spcBef>
              <a:spcAft>
                <a:spcPts val="0"/>
              </a:spcAft>
              <a:buNone/>
            </a:pPr>
            <a:r>
              <a:rPr lang="en"/>
              <a:t>Denial serves as a protective function until the person begins to accept the event and moves towards the next stages of grief. </a:t>
            </a:r>
            <a:endParaRPr/>
          </a:p>
          <a:p>
            <a:pPr indent="0" lvl="0" marL="0" rtl="0" algn="l">
              <a:spcBef>
                <a:spcPts val="1600"/>
              </a:spcBef>
              <a:spcAft>
                <a:spcPts val="1600"/>
              </a:spcAft>
              <a:buNone/>
            </a:pPr>
            <a:r>
              <a:rPr lang="en"/>
              <a:t>The inability to deal with or process the event through the denial stage will ultimately affect overall well-being. Which is frequently the case with a dependence problem.</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Reasons for change are their own</a:t>
            </a:r>
            <a:endParaRPr/>
          </a:p>
        </p:txBody>
      </p:sp>
      <p:sp>
        <p:nvSpPr>
          <p:cNvPr id="208" name="Google Shape;208;p3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as clients vary in their expression of denial and other defenses they also vary in the extent to which they enter treatment. </a:t>
            </a:r>
            <a:endParaRPr/>
          </a:p>
          <a:p>
            <a:pPr indent="0" lvl="0" marL="0" rtl="0" algn="l">
              <a:spcBef>
                <a:spcPts val="1600"/>
              </a:spcBef>
              <a:spcAft>
                <a:spcPts val="0"/>
              </a:spcAft>
              <a:buNone/>
            </a:pPr>
            <a:r>
              <a:rPr lang="en"/>
              <a:t>If the client resists treatment, suggest other options such as help groups, individual counseling, or attend an educational program. ALWAYS KEEP THE OPTION FOR HELP OPEN. Be understanding.</a:t>
            </a:r>
            <a:endParaRPr/>
          </a:p>
          <a:p>
            <a:pPr indent="0" lvl="0" marL="0" rtl="0" algn="l">
              <a:spcBef>
                <a:spcPts val="1600"/>
              </a:spcBef>
              <a:spcAft>
                <a:spcPts val="1600"/>
              </a:spcAft>
              <a:buNone/>
            </a:pPr>
            <a:r>
              <a:rPr lang="en"/>
              <a:t>Labeling a client unmotivated or resistant to treatment may be unwarranted. Because it may take any individual their entire lives to combat addiction/dependency.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Treatment: The System of Care</a:t>
            </a:r>
            <a:endParaRPr/>
          </a:p>
        </p:txBody>
      </p:sp>
      <p:sp>
        <p:nvSpPr>
          <p:cNvPr id="214" name="Google Shape;214;p3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 6</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4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Preventing Alcohol and Drug Problems</a:t>
            </a:r>
            <a:endParaRPr/>
          </a:p>
        </p:txBody>
      </p:sp>
      <p:sp>
        <p:nvSpPr>
          <p:cNvPr id="220" name="Google Shape;220;p4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 7</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Regulating Drugs and Their Consequences</a:t>
            </a:r>
            <a:endParaRPr/>
          </a:p>
        </p:txBody>
      </p:sp>
      <p:sp>
        <p:nvSpPr>
          <p:cNvPr id="226" name="Google Shape;226;p4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Chapter 8</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