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5143500" cx="9144000"/>
  <p:notesSz cx="6858000" cy="9144000"/>
  <p:embeddedFontLst>
    <p:embeddedFont>
      <p:font typeface="Architects Daughter"/>
      <p:regular r:id="rId21"/>
    </p:embeddedFont>
    <p:embeddedFont>
      <p:font typeface="Amatic SC"/>
      <p:regular r:id="rId22"/>
      <p:bold r:id="rId23"/>
    </p:embeddedFont>
    <p:embeddedFont>
      <p:font typeface="Source Code Pro"/>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font" Target="fonts/ArchitectsDaughter-regular.fntdata"/><Relationship Id="rId22" Type="http://schemas.openxmlformats.org/officeDocument/2006/relationships/font" Target="fonts/AmaticSC-regular.fntdata"/><Relationship Id="rId23" Type="http://schemas.openxmlformats.org/officeDocument/2006/relationships/font" Target="fonts/AmaticSC-bold.fntdata"/><Relationship Id="rId24" Type="http://schemas.openxmlformats.org/officeDocument/2006/relationships/font" Target="fonts/SourceCodePro-regular.fntdata"/><Relationship Id="rId25" Type="http://schemas.openxmlformats.org/officeDocument/2006/relationships/font" Target="fonts/SourceCodePro-bold.fntdata"/><Relationship Id="rId26" Type="http://schemas.openxmlformats.org/officeDocument/2006/relationships/font" Target="fonts/SourceCodePro-italic.fntdata"/><Relationship Id="rId27" Type="http://schemas.openxmlformats.org/officeDocument/2006/relationships/font" Target="fonts/SourceCodePr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1322c0f3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1322c0f3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Architects Daughter"/>
                <a:ea typeface="Architects Daughter"/>
                <a:cs typeface="Architects Daughter"/>
                <a:sym typeface="Architects Daughter"/>
              </a:rPr>
              <a:t>*You need to bring to each class: </a:t>
            </a:r>
            <a:endParaRPr b="1" sz="1800">
              <a:latin typeface="Architects Daughter"/>
              <a:ea typeface="Architects Daughter"/>
              <a:cs typeface="Architects Daughter"/>
              <a:sym typeface="Architects Daughter"/>
            </a:endParaRPr>
          </a:p>
          <a:p>
            <a:pPr indent="0" lvl="0" marL="0" rtl="0" algn="l">
              <a:spcBef>
                <a:spcPts val="0"/>
              </a:spcBef>
              <a:spcAft>
                <a:spcPts val="0"/>
              </a:spcAft>
              <a:buNone/>
            </a:pPr>
            <a:r>
              <a:rPr b="1" lang="en" sz="1800">
                <a:latin typeface="Architects Daughter"/>
                <a:ea typeface="Architects Daughter"/>
                <a:cs typeface="Architects Daughter"/>
                <a:sym typeface="Architects Daughter"/>
              </a:rPr>
              <a:t>	Notebook</a:t>
            </a:r>
            <a:endParaRPr b="1" sz="1800">
              <a:latin typeface="Architects Daughter"/>
              <a:ea typeface="Architects Daughter"/>
              <a:cs typeface="Architects Daughter"/>
              <a:sym typeface="Architects Daughter"/>
            </a:endParaRPr>
          </a:p>
          <a:p>
            <a:pPr indent="0" lvl="0" marL="0" rtl="0" algn="l">
              <a:spcBef>
                <a:spcPts val="0"/>
              </a:spcBef>
              <a:spcAft>
                <a:spcPts val="0"/>
              </a:spcAft>
              <a:buNone/>
            </a:pPr>
            <a:r>
              <a:rPr b="1" lang="en" sz="1800">
                <a:latin typeface="Architects Daughter"/>
                <a:ea typeface="Architects Daughter"/>
                <a:cs typeface="Architects Daughter"/>
                <a:sym typeface="Architects Daughter"/>
              </a:rPr>
              <a:t>	Pen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312d521a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312d521a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1312d521a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1312d521a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321d7bfed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321d7bfe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312d521a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312d521a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312d521a3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312d521a3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312d521a3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312d521a3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312d521a3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312d521a3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312d521a3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312d521a3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312d521a3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312d521a3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312d521a3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312d521a3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321d7bfe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321d7bfe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321d7bfed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321d7bfe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325e5308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325e5308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325e5308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325e5308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1136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Announcements:</a:t>
            </a:r>
            <a:endParaRPr/>
          </a:p>
        </p:txBody>
      </p:sp>
      <p:sp>
        <p:nvSpPr>
          <p:cNvPr id="57" name="Google Shape;57;p13"/>
          <p:cNvSpPr txBox="1"/>
          <p:nvPr>
            <p:ph idx="1" type="subTitle"/>
          </p:nvPr>
        </p:nvSpPr>
        <p:spPr>
          <a:xfrm>
            <a:off x="1027775" y="2506275"/>
            <a:ext cx="2936700" cy="1711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September 1, 2016…... </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September 5, 2016…</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September 6, 2016…..</a:t>
            </a:r>
            <a:endParaRPr>
              <a:latin typeface="Architects Daughter"/>
              <a:ea typeface="Architects Daughter"/>
              <a:cs typeface="Architects Daughter"/>
              <a:sym typeface="Architects Daughter"/>
            </a:endParaRPr>
          </a:p>
        </p:txBody>
      </p:sp>
      <p:sp>
        <p:nvSpPr>
          <p:cNvPr id="58" name="Google Shape;58;p13"/>
          <p:cNvSpPr txBox="1"/>
          <p:nvPr>
            <p:ph idx="1" type="subTitle"/>
          </p:nvPr>
        </p:nvSpPr>
        <p:spPr>
          <a:xfrm>
            <a:off x="4016875" y="2506275"/>
            <a:ext cx="4445100" cy="1711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Last day to add a Full Term Class</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Labor Day </a:t>
            </a:r>
            <a:r>
              <a:rPr lang="en">
                <a:solidFill>
                  <a:srgbClr val="980000"/>
                </a:solidFill>
                <a:latin typeface="Architects Daughter"/>
                <a:ea typeface="Architects Daughter"/>
                <a:cs typeface="Architects Daughter"/>
                <a:sym typeface="Architects Daughter"/>
              </a:rPr>
              <a:t>COLLEGE CLOSED</a:t>
            </a:r>
            <a:endParaRPr>
              <a:solidFill>
                <a:srgbClr val="980000"/>
              </a:solidFill>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Tuesday is a Monday. </a:t>
            </a:r>
            <a:endParaRPr>
              <a:latin typeface="Architects Daughter"/>
              <a:ea typeface="Architects Daughter"/>
              <a:cs typeface="Architects Daughter"/>
              <a:sym typeface="Architects Daughter"/>
            </a:endParaRPr>
          </a:p>
        </p:txBody>
      </p:sp>
      <p:sp>
        <p:nvSpPr>
          <p:cNvPr id="59" name="Google Shape;59;p13"/>
          <p:cNvSpPr txBox="1"/>
          <p:nvPr/>
        </p:nvSpPr>
        <p:spPr>
          <a:xfrm>
            <a:off x="4104750" y="1475800"/>
            <a:ext cx="934500" cy="49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Architects Daughter"/>
                <a:ea typeface="Architects Daughter"/>
                <a:cs typeface="Architects Daughter"/>
                <a:sym typeface="Architects Daughter"/>
              </a:rPr>
              <a:t>Week 1</a:t>
            </a:r>
            <a:endParaRPr sz="1800">
              <a:latin typeface="Architects Daughter"/>
              <a:ea typeface="Architects Daughter"/>
              <a:cs typeface="Architects Daughter"/>
              <a:sym typeface="Architects Daughter"/>
            </a:endParaRPr>
          </a:p>
        </p:txBody>
      </p:sp>
      <p:sp>
        <p:nvSpPr>
          <p:cNvPr id="60" name="Google Shape;60;p13"/>
          <p:cNvSpPr/>
          <p:nvPr/>
        </p:nvSpPr>
        <p:spPr>
          <a:xfrm>
            <a:off x="477550" y="303463"/>
            <a:ext cx="1074000" cy="899400"/>
          </a:xfrm>
          <a:prstGeom prst="bracketPair">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txBox="1"/>
          <p:nvPr/>
        </p:nvSpPr>
        <p:spPr>
          <a:xfrm>
            <a:off x="311700" y="203038"/>
            <a:ext cx="1371000" cy="75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 sz="1800">
                <a:latin typeface="Architects Daughter"/>
                <a:ea typeface="Architects Daughter"/>
                <a:cs typeface="Architects Daughter"/>
                <a:sym typeface="Architects Daughter"/>
              </a:rPr>
              <a:t>Write these down</a:t>
            </a:r>
            <a:endParaRPr b="1" i="1" sz="1800">
              <a:latin typeface="Architects Daughter"/>
              <a:ea typeface="Architects Daughter"/>
              <a:cs typeface="Architects Daughter"/>
              <a:sym typeface="Architects Daugh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ctrTitle"/>
          </p:nvPr>
        </p:nvSpPr>
        <p:spPr>
          <a:xfrm>
            <a:off x="311700" y="392150"/>
            <a:ext cx="8520600" cy="249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First Year Seminar</a:t>
            </a:r>
            <a:endParaRPr/>
          </a:p>
        </p:txBody>
      </p:sp>
      <p:sp>
        <p:nvSpPr>
          <p:cNvPr id="67" name="Google Shape;67;p14"/>
          <p:cNvSpPr txBox="1"/>
          <p:nvPr>
            <p:ph idx="1" type="subTitle"/>
          </p:nvPr>
        </p:nvSpPr>
        <p:spPr>
          <a:xfrm>
            <a:off x="106325" y="3540250"/>
            <a:ext cx="8520600" cy="1535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000000"/>
                </a:solidFill>
                <a:latin typeface="Architects Daughter"/>
                <a:ea typeface="Architects Daughter"/>
                <a:cs typeface="Architects Daughter"/>
                <a:sym typeface="Architects Daughter"/>
              </a:rPr>
              <a:t>Instructor: 	Joshua Parkinson</a:t>
            </a:r>
            <a:endParaRPr sz="2400">
              <a:solidFill>
                <a:srgbClr val="000000"/>
              </a:solidFill>
              <a:latin typeface="Architects Daughter"/>
              <a:ea typeface="Architects Daughter"/>
              <a:cs typeface="Architects Daughter"/>
              <a:sym typeface="Architects Daughter"/>
            </a:endParaRPr>
          </a:p>
          <a:p>
            <a:pPr indent="0" lvl="0" marL="0" rtl="0" algn="l">
              <a:spcBef>
                <a:spcPts val="0"/>
              </a:spcBef>
              <a:spcAft>
                <a:spcPts val="0"/>
              </a:spcAft>
              <a:buNone/>
            </a:pPr>
            <a:r>
              <a:rPr lang="en" sz="2400">
                <a:solidFill>
                  <a:srgbClr val="000000"/>
                </a:solidFill>
                <a:latin typeface="Architects Daughter"/>
                <a:ea typeface="Architects Daughter"/>
                <a:cs typeface="Architects Daughter"/>
                <a:sym typeface="Architects Daughter"/>
              </a:rPr>
              <a:t>Office: 		</a:t>
            </a:r>
            <a:r>
              <a:rPr i="1" lang="en" sz="2400">
                <a:solidFill>
                  <a:srgbClr val="000000"/>
                </a:solidFill>
                <a:latin typeface="Architects Daughter"/>
                <a:ea typeface="Architects Daughter"/>
                <a:cs typeface="Architects Daughter"/>
                <a:sym typeface="Architects Daughter"/>
              </a:rPr>
              <a:t>Advisement Center</a:t>
            </a:r>
            <a:endParaRPr i="1" sz="2400">
              <a:solidFill>
                <a:srgbClr val="000000"/>
              </a:solidFill>
              <a:latin typeface="Architects Daughter"/>
              <a:ea typeface="Architects Daughter"/>
              <a:cs typeface="Architects Daughter"/>
              <a:sym typeface="Architects Daughter"/>
            </a:endParaRPr>
          </a:p>
          <a:p>
            <a:pPr indent="0" lvl="0" marL="0" rtl="0" algn="l">
              <a:spcBef>
                <a:spcPts val="0"/>
              </a:spcBef>
              <a:spcAft>
                <a:spcPts val="0"/>
              </a:spcAft>
              <a:buNone/>
            </a:pPr>
            <a:r>
              <a:rPr lang="en" sz="2400">
                <a:solidFill>
                  <a:srgbClr val="000000"/>
                </a:solidFill>
                <a:latin typeface="Architects Daughter"/>
                <a:ea typeface="Architects Daughter"/>
                <a:cs typeface="Architects Daughter"/>
                <a:sym typeface="Architects Daughter"/>
              </a:rPr>
              <a:t>Phone: 		315.866.0300 ext. 8426</a:t>
            </a:r>
            <a:endParaRPr sz="2400">
              <a:solidFill>
                <a:srgbClr val="000000"/>
              </a:solidFill>
              <a:latin typeface="Architects Daughter"/>
              <a:ea typeface="Architects Daughter"/>
              <a:cs typeface="Architects Daughter"/>
              <a:sym typeface="Architects Daughter"/>
            </a:endParaRPr>
          </a:p>
          <a:p>
            <a:pPr indent="0" lvl="0" marL="0" rtl="0" algn="l">
              <a:spcBef>
                <a:spcPts val="0"/>
              </a:spcBef>
              <a:spcAft>
                <a:spcPts val="0"/>
              </a:spcAft>
              <a:buNone/>
            </a:pPr>
            <a:r>
              <a:rPr lang="en" sz="2400">
                <a:solidFill>
                  <a:srgbClr val="000000"/>
                </a:solidFill>
                <a:latin typeface="Architects Daughter"/>
                <a:ea typeface="Architects Daughter"/>
                <a:cs typeface="Architects Daughter"/>
                <a:sym typeface="Architects Daughter"/>
              </a:rPr>
              <a:t>Email: 			parkinsjm@herkimer.edu</a:t>
            </a:r>
            <a:endParaRPr sz="2400">
              <a:latin typeface="Architects Daughter"/>
              <a:ea typeface="Architects Daughter"/>
              <a:cs typeface="Architects Daughter"/>
              <a:sym typeface="Architects Daughter"/>
            </a:endParaRPr>
          </a:p>
        </p:txBody>
      </p:sp>
      <p:sp>
        <p:nvSpPr>
          <p:cNvPr id="68" name="Google Shape;68;p14"/>
          <p:cNvSpPr txBox="1"/>
          <p:nvPr/>
        </p:nvSpPr>
        <p:spPr>
          <a:xfrm>
            <a:off x="823600" y="2378250"/>
            <a:ext cx="4180800" cy="8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latin typeface="Architects Daughter"/>
              <a:ea typeface="Architects Daughter"/>
              <a:cs typeface="Architects Daughter"/>
              <a:sym typeface="Architects Daughter"/>
            </a:endParaRPr>
          </a:p>
        </p:txBody>
      </p:sp>
      <p:sp>
        <p:nvSpPr>
          <p:cNvPr id="69" name="Google Shape;69;p14"/>
          <p:cNvSpPr txBox="1"/>
          <p:nvPr/>
        </p:nvSpPr>
        <p:spPr>
          <a:xfrm>
            <a:off x="3571650" y="2066850"/>
            <a:ext cx="2000700" cy="38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u="sng">
                <a:latin typeface="Architects Daughter"/>
                <a:ea typeface="Architects Daughter"/>
                <a:cs typeface="Architects Daughter"/>
                <a:sym typeface="Architects Daughter"/>
              </a:rPr>
              <a:t>All about the Syllabus</a:t>
            </a:r>
            <a:endParaRPr b="1" u="sng">
              <a:latin typeface="Architects Daughter"/>
              <a:ea typeface="Architects Daughter"/>
              <a:cs typeface="Architects Daughter"/>
              <a:sym typeface="Architects Daugh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p:nvPr/>
        </p:nvSpPr>
        <p:spPr>
          <a:xfrm>
            <a:off x="302000" y="339750"/>
            <a:ext cx="8841900" cy="801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First Year SEminar?</a:t>
            </a:r>
            <a:endParaRPr/>
          </a:p>
        </p:txBody>
      </p:sp>
      <p:sp>
        <p:nvSpPr>
          <p:cNvPr id="76" name="Google Shape;76;p15"/>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Architects Daughter"/>
                <a:ea typeface="Architects Daughter"/>
                <a:cs typeface="Architects Daughter"/>
                <a:sym typeface="Architects Daughter"/>
              </a:rPr>
              <a:t>This seminar is required for all new, full-time students. It is designed to help students be successful in their classes and adjust to the many challenges of college life. </a:t>
            </a:r>
            <a:endParaRPr sz="3000">
              <a:solidFill>
                <a:srgbClr val="000000"/>
              </a:solidFill>
              <a:latin typeface="Architects Daughter"/>
              <a:ea typeface="Architects Daughter"/>
              <a:cs typeface="Architects Daughter"/>
              <a:sym typeface="Architects Daughter"/>
            </a:endParaRPr>
          </a:p>
          <a:p>
            <a:pPr indent="0" lvl="0" marL="0" rtl="0" algn="l">
              <a:spcBef>
                <a:spcPts val="1600"/>
              </a:spcBef>
              <a:spcAft>
                <a:spcPts val="0"/>
              </a:spcAft>
              <a:buNone/>
            </a:pPr>
            <a:r>
              <a:t/>
            </a:r>
            <a:endParaRPr>
              <a:solidFill>
                <a:srgbClr val="000000"/>
              </a:solidFill>
              <a:latin typeface="Architects Daughter"/>
              <a:ea typeface="Architects Daughter"/>
              <a:cs typeface="Architects Daughter"/>
              <a:sym typeface="Architects Daughter"/>
            </a:endParaRPr>
          </a:p>
          <a:p>
            <a:pPr indent="457200" lvl="0" marL="2743200" rtl="0" algn="l">
              <a:spcBef>
                <a:spcPts val="1600"/>
              </a:spcBef>
              <a:spcAft>
                <a:spcPts val="1600"/>
              </a:spcAft>
              <a:buNone/>
            </a:pPr>
            <a:r>
              <a:rPr lang="en">
                <a:solidFill>
                  <a:srgbClr val="000000"/>
                </a:solidFill>
                <a:latin typeface="Architects Daughter"/>
                <a:ea typeface="Architects Daughter"/>
                <a:cs typeface="Architects Daughter"/>
                <a:sym typeface="Architects Daughter"/>
              </a:rPr>
              <a:t>*Course should be taken in the first semester.</a:t>
            </a:r>
            <a:r>
              <a:rPr lang="en">
                <a:latin typeface="Architects Daughter"/>
                <a:ea typeface="Architects Daughter"/>
                <a:cs typeface="Architects Daughter"/>
                <a:sym typeface="Architects Daughter"/>
              </a:rPr>
              <a:t> </a:t>
            </a:r>
            <a:endParaRPr>
              <a:latin typeface="Architects Daughter"/>
              <a:ea typeface="Architects Daughter"/>
              <a:cs typeface="Architects Daughter"/>
              <a:sym typeface="Architects Daught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p:nvPr/>
        </p:nvSpPr>
        <p:spPr>
          <a:xfrm>
            <a:off x="302000" y="339750"/>
            <a:ext cx="8841900" cy="801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txBox="1"/>
          <p:nvPr>
            <p:ph type="title"/>
          </p:nvPr>
        </p:nvSpPr>
        <p:spPr>
          <a:xfrm>
            <a:off x="311700" y="292850"/>
            <a:ext cx="2727300" cy="8010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Course Objectives</a:t>
            </a:r>
            <a:endParaRPr/>
          </a:p>
        </p:txBody>
      </p:sp>
      <p:sp>
        <p:nvSpPr>
          <p:cNvPr id="83" name="Google Shape;83;p16"/>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000000"/>
                </a:solidFill>
                <a:latin typeface="Architects Daughter"/>
                <a:ea typeface="Architects Daughter"/>
                <a:cs typeface="Architects Daughter"/>
                <a:sym typeface="Architects Daughter"/>
              </a:rPr>
              <a:t>This course is designed to: </a:t>
            </a:r>
            <a:endParaRPr b="1" sz="2400">
              <a:solidFill>
                <a:srgbClr val="000000"/>
              </a:solidFill>
              <a:latin typeface="Architects Daughter"/>
              <a:ea typeface="Architects Daughter"/>
              <a:cs typeface="Architects Daughter"/>
              <a:sym typeface="Architects Daughter"/>
            </a:endParaRPr>
          </a:p>
          <a:p>
            <a:pPr indent="-381000" lvl="0" marL="457200" rtl="0" algn="l">
              <a:spcBef>
                <a:spcPts val="1600"/>
              </a:spcBef>
              <a:spcAft>
                <a:spcPts val="0"/>
              </a:spcAft>
              <a:buClr>
                <a:srgbClr val="000000"/>
              </a:buClr>
              <a:buSzPts val="2400"/>
              <a:buFont typeface="Architects Daughter"/>
              <a:buAutoNum type="arabicPeriod"/>
            </a:pPr>
            <a:r>
              <a:rPr lang="en" sz="2400">
                <a:solidFill>
                  <a:srgbClr val="000000"/>
                </a:solidFill>
                <a:latin typeface="Architects Daughter"/>
                <a:ea typeface="Architects Daughter"/>
                <a:cs typeface="Architects Daughter"/>
                <a:sym typeface="Architects Daughter"/>
              </a:rPr>
              <a:t>Identify and promote students’ ability to utilize college resources and to familiarize students with institutional policies via student handbook. </a:t>
            </a:r>
            <a:endParaRPr sz="2400">
              <a:solidFill>
                <a:srgbClr val="000000"/>
              </a:solidFill>
              <a:latin typeface="Architects Daughter"/>
              <a:ea typeface="Architects Daughter"/>
              <a:cs typeface="Architects Daughter"/>
              <a:sym typeface="Architects Daughter"/>
            </a:endParaRPr>
          </a:p>
          <a:p>
            <a:pPr indent="-381000" lvl="0" marL="457200" rtl="0" algn="l">
              <a:spcBef>
                <a:spcPts val="0"/>
              </a:spcBef>
              <a:spcAft>
                <a:spcPts val="0"/>
              </a:spcAft>
              <a:buClr>
                <a:srgbClr val="000000"/>
              </a:buClr>
              <a:buSzPts val="2400"/>
              <a:buFont typeface="Architects Daughter"/>
              <a:buAutoNum type="arabicPeriod"/>
            </a:pPr>
            <a:r>
              <a:rPr lang="en" sz="2400">
                <a:solidFill>
                  <a:srgbClr val="000000"/>
                </a:solidFill>
                <a:latin typeface="Architects Daughter"/>
                <a:ea typeface="Architects Daughter"/>
                <a:cs typeface="Architects Daughter"/>
                <a:sym typeface="Architects Daughter"/>
              </a:rPr>
              <a:t>Identify effective time management and study skills. </a:t>
            </a:r>
            <a:endParaRPr sz="2400">
              <a:solidFill>
                <a:srgbClr val="000000"/>
              </a:solidFill>
              <a:latin typeface="Architects Daughter"/>
              <a:ea typeface="Architects Daughter"/>
              <a:cs typeface="Architects Daughter"/>
              <a:sym typeface="Architects Daughter"/>
            </a:endParaRPr>
          </a:p>
          <a:p>
            <a:pPr indent="-381000" lvl="0" marL="457200" rtl="0" algn="l">
              <a:spcBef>
                <a:spcPts val="0"/>
              </a:spcBef>
              <a:spcAft>
                <a:spcPts val="0"/>
              </a:spcAft>
              <a:buClr>
                <a:srgbClr val="000000"/>
              </a:buClr>
              <a:buSzPts val="2400"/>
              <a:buFont typeface="Architects Daughter"/>
              <a:buAutoNum type="arabicPeriod"/>
            </a:pPr>
            <a:r>
              <a:rPr lang="en" sz="2400">
                <a:solidFill>
                  <a:srgbClr val="000000"/>
                </a:solidFill>
                <a:latin typeface="Architects Daughter"/>
                <a:ea typeface="Architects Daughter"/>
                <a:cs typeface="Architects Daughter"/>
                <a:sym typeface="Architects Daughter"/>
              </a:rPr>
              <a:t>Demonstrate use of Herkimer College technology. </a:t>
            </a:r>
            <a:endParaRPr sz="2400">
              <a:solidFill>
                <a:srgbClr val="000000"/>
              </a:solidFill>
              <a:latin typeface="Architects Daughter"/>
              <a:ea typeface="Architects Daughter"/>
              <a:cs typeface="Architects Daughter"/>
              <a:sym typeface="Architects Daughter"/>
            </a:endParaRPr>
          </a:p>
          <a:p>
            <a:pPr indent="-381000" lvl="0" marL="457200" rtl="0" algn="l">
              <a:spcBef>
                <a:spcPts val="0"/>
              </a:spcBef>
              <a:spcAft>
                <a:spcPts val="0"/>
              </a:spcAft>
              <a:buClr>
                <a:srgbClr val="000000"/>
              </a:buClr>
              <a:buSzPts val="2400"/>
              <a:buFont typeface="Architects Daughter"/>
              <a:buAutoNum type="arabicPeriod"/>
            </a:pPr>
            <a:r>
              <a:rPr lang="en" sz="2400">
                <a:solidFill>
                  <a:srgbClr val="000000"/>
                </a:solidFill>
                <a:latin typeface="Architects Daughter"/>
                <a:ea typeface="Architects Daughter"/>
                <a:cs typeface="Architects Daughter"/>
                <a:sym typeface="Architects Daughter"/>
              </a:rPr>
              <a:t>Encourage student involvement</a:t>
            </a:r>
            <a:endParaRPr sz="2400">
              <a:solidFill>
                <a:srgbClr val="000000"/>
              </a:solidFill>
              <a:latin typeface="Architects Daughter"/>
              <a:ea typeface="Architects Daughter"/>
              <a:cs typeface="Architects Daughter"/>
              <a:sym typeface="Architects Daugh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Grade Conversion Scale</a:t>
            </a:r>
            <a:endParaRPr/>
          </a:p>
        </p:txBody>
      </p:sp>
      <p:sp>
        <p:nvSpPr>
          <p:cNvPr id="89" name="Google Shape;89;p17"/>
          <p:cNvSpPr txBox="1"/>
          <p:nvPr>
            <p:ph idx="1" type="body"/>
          </p:nvPr>
        </p:nvSpPr>
        <p:spPr>
          <a:xfrm>
            <a:off x="119300" y="1945500"/>
            <a:ext cx="2199000" cy="1252500"/>
          </a:xfrm>
          <a:prstGeom prst="rect">
            <a:avLst/>
          </a:prstGeom>
          <a:solidFill>
            <a:srgbClr val="93C47D"/>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000000"/>
                </a:solidFill>
                <a:latin typeface="Architects Daughter"/>
                <a:ea typeface="Architects Daughter"/>
                <a:cs typeface="Architects Daughter"/>
                <a:sym typeface="Architects Daughter"/>
              </a:rPr>
              <a:t>A+ = 97 - 100</a:t>
            </a:r>
            <a:endParaRPr sz="2400">
              <a:solidFill>
                <a:srgbClr val="000000"/>
              </a:solidFill>
              <a:latin typeface="Architects Daughter"/>
              <a:ea typeface="Architects Daughter"/>
              <a:cs typeface="Architects Daughter"/>
              <a:sym typeface="Architects Daughter"/>
            </a:endParaRPr>
          </a:p>
          <a:p>
            <a:pPr indent="0" lvl="0" marL="0" rtl="0" algn="l">
              <a:lnSpc>
                <a:spcPct val="100000"/>
              </a:lnSpc>
              <a:spcBef>
                <a:spcPts val="300"/>
              </a:spcBef>
              <a:spcAft>
                <a:spcPts val="0"/>
              </a:spcAft>
              <a:buNone/>
            </a:pPr>
            <a:r>
              <a:rPr lang="en" sz="2400">
                <a:solidFill>
                  <a:srgbClr val="000000"/>
                </a:solidFill>
                <a:latin typeface="Architects Daughter"/>
                <a:ea typeface="Architects Daughter"/>
                <a:cs typeface="Architects Daughter"/>
                <a:sym typeface="Architects Daughter"/>
              </a:rPr>
              <a:t>A  = 93 - 96</a:t>
            </a:r>
            <a:endParaRPr sz="2400">
              <a:solidFill>
                <a:srgbClr val="000000"/>
              </a:solidFill>
              <a:latin typeface="Architects Daughter"/>
              <a:ea typeface="Architects Daughter"/>
              <a:cs typeface="Architects Daughter"/>
              <a:sym typeface="Architects Daughter"/>
            </a:endParaRPr>
          </a:p>
          <a:p>
            <a:pPr indent="0" lvl="0" marL="0" rtl="0" algn="l">
              <a:lnSpc>
                <a:spcPct val="100000"/>
              </a:lnSpc>
              <a:spcBef>
                <a:spcPts val="300"/>
              </a:spcBef>
              <a:spcAft>
                <a:spcPts val="0"/>
              </a:spcAft>
              <a:buNone/>
            </a:pPr>
            <a:r>
              <a:rPr lang="en" sz="2400">
                <a:solidFill>
                  <a:srgbClr val="000000"/>
                </a:solidFill>
                <a:latin typeface="Architects Daughter"/>
                <a:ea typeface="Architects Daughter"/>
                <a:cs typeface="Architects Daughter"/>
                <a:sym typeface="Architects Daughter"/>
              </a:rPr>
              <a:t>A- = 90 - 92</a:t>
            </a:r>
            <a:endParaRPr sz="2400">
              <a:solidFill>
                <a:srgbClr val="000000"/>
              </a:solidFill>
              <a:latin typeface="Architects Daughter"/>
              <a:ea typeface="Architects Daughter"/>
              <a:cs typeface="Architects Daughter"/>
              <a:sym typeface="Architects Daughter"/>
            </a:endParaRPr>
          </a:p>
          <a:p>
            <a:pPr indent="0" lvl="0" marL="0" rtl="0" algn="l">
              <a:spcBef>
                <a:spcPts val="300"/>
              </a:spcBef>
              <a:spcAft>
                <a:spcPts val="1600"/>
              </a:spcAft>
              <a:buNone/>
            </a:pPr>
            <a:r>
              <a:t/>
            </a:r>
            <a:endParaRPr>
              <a:latin typeface="Architects Daughter"/>
              <a:ea typeface="Architects Daughter"/>
              <a:cs typeface="Architects Daughter"/>
              <a:sym typeface="Architects Daughter"/>
            </a:endParaRPr>
          </a:p>
        </p:txBody>
      </p:sp>
      <p:sp>
        <p:nvSpPr>
          <p:cNvPr id="90" name="Google Shape;90;p17"/>
          <p:cNvSpPr txBox="1"/>
          <p:nvPr>
            <p:ph idx="1" type="body"/>
          </p:nvPr>
        </p:nvSpPr>
        <p:spPr>
          <a:xfrm>
            <a:off x="2318300" y="1945500"/>
            <a:ext cx="2199000" cy="1252500"/>
          </a:xfrm>
          <a:prstGeom prst="rect">
            <a:avLst/>
          </a:prstGeom>
          <a:solidFill>
            <a:srgbClr val="B6D7A8"/>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000000"/>
                </a:solidFill>
                <a:latin typeface="Architects Daughter"/>
                <a:ea typeface="Architects Daughter"/>
                <a:cs typeface="Architects Daughter"/>
                <a:sym typeface="Architects Daughter"/>
              </a:rPr>
              <a:t>B+ = 87 - 89</a:t>
            </a:r>
            <a:endParaRPr sz="2400">
              <a:solidFill>
                <a:srgbClr val="000000"/>
              </a:solidFill>
              <a:latin typeface="Architects Daughter"/>
              <a:ea typeface="Architects Daughter"/>
              <a:cs typeface="Architects Daughter"/>
              <a:sym typeface="Architects Daughter"/>
            </a:endParaRPr>
          </a:p>
          <a:p>
            <a:pPr indent="0" lvl="0" marL="0" rtl="0" algn="l">
              <a:lnSpc>
                <a:spcPct val="100000"/>
              </a:lnSpc>
              <a:spcBef>
                <a:spcPts val="300"/>
              </a:spcBef>
              <a:spcAft>
                <a:spcPts val="0"/>
              </a:spcAft>
              <a:buNone/>
            </a:pPr>
            <a:r>
              <a:rPr lang="en" sz="2400">
                <a:solidFill>
                  <a:srgbClr val="000000"/>
                </a:solidFill>
                <a:latin typeface="Architects Daughter"/>
                <a:ea typeface="Architects Daughter"/>
                <a:cs typeface="Architects Daughter"/>
                <a:sym typeface="Architects Daughter"/>
              </a:rPr>
              <a:t>B  = 83 - 86</a:t>
            </a:r>
            <a:endParaRPr sz="2400">
              <a:solidFill>
                <a:srgbClr val="000000"/>
              </a:solidFill>
              <a:latin typeface="Architects Daughter"/>
              <a:ea typeface="Architects Daughter"/>
              <a:cs typeface="Architects Daughter"/>
              <a:sym typeface="Architects Daughter"/>
            </a:endParaRPr>
          </a:p>
          <a:p>
            <a:pPr indent="0" lvl="0" marL="0" rtl="0" algn="l">
              <a:lnSpc>
                <a:spcPct val="100000"/>
              </a:lnSpc>
              <a:spcBef>
                <a:spcPts val="300"/>
              </a:spcBef>
              <a:spcAft>
                <a:spcPts val="300"/>
              </a:spcAft>
              <a:buNone/>
            </a:pPr>
            <a:r>
              <a:rPr lang="en" sz="2400">
                <a:solidFill>
                  <a:srgbClr val="000000"/>
                </a:solidFill>
                <a:latin typeface="Architects Daughter"/>
                <a:ea typeface="Architects Daughter"/>
                <a:cs typeface="Architects Daughter"/>
                <a:sym typeface="Architects Daughter"/>
              </a:rPr>
              <a:t>B- = 80 - 82</a:t>
            </a:r>
            <a:endParaRPr sz="2400">
              <a:solidFill>
                <a:srgbClr val="000000"/>
              </a:solidFill>
              <a:latin typeface="Architects Daughter"/>
              <a:ea typeface="Architects Daughter"/>
              <a:cs typeface="Architects Daughter"/>
              <a:sym typeface="Architects Daughter"/>
            </a:endParaRPr>
          </a:p>
        </p:txBody>
      </p:sp>
      <p:sp>
        <p:nvSpPr>
          <p:cNvPr id="91" name="Google Shape;91;p17"/>
          <p:cNvSpPr txBox="1"/>
          <p:nvPr>
            <p:ph idx="1" type="body"/>
          </p:nvPr>
        </p:nvSpPr>
        <p:spPr>
          <a:xfrm>
            <a:off x="4517300" y="1945500"/>
            <a:ext cx="2199000" cy="1252500"/>
          </a:xfrm>
          <a:prstGeom prst="rect">
            <a:avLst/>
          </a:prstGeom>
          <a:solidFill>
            <a:srgbClr val="FFE599"/>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000000"/>
                </a:solidFill>
                <a:latin typeface="Architects Daughter"/>
                <a:ea typeface="Architects Daughter"/>
                <a:cs typeface="Architects Daughter"/>
                <a:sym typeface="Architects Daughter"/>
              </a:rPr>
              <a:t>C+ = 77 - 79</a:t>
            </a:r>
            <a:endParaRPr sz="2400">
              <a:solidFill>
                <a:srgbClr val="000000"/>
              </a:solidFill>
              <a:latin typeface="Architects Daughter"/>
              <a:ea typeface="Architects Daughter"/>
              <a:cs typeface="Architects Daughter"/>
              <a:sym typeface="Architects Daughter"/>
            </a:endParaRPr>
          </a:p>
          <a:p>
            <a:pPr indent="0" lvl="0" marL="0" rtl="0" algn="l">
              <a:lnSpc>
                <a:spcPct val="100000"/>
              </a:lnSpc>
              <a:spcBef>
                <a:spcPts val="300"/>
              </a:spcBef>
              <a:spcAft>
                <a:spcPts val="0"/>
              </a:spcAft>
              <a:buNone/>
            </a:pPr>
            <a:r>
              <a:rPr lang="en" sz="2400">
                <a:solidFill>
                  <a:srgbClr val="000000"/>
                </a:solidFill>
                <a:latin typeface="Architects Daughter"/>
                <a:ea typeface="Architects Daughter"/>
                <a:cs typeface="Architects Daughter"/>
                <a:sym typeface="Architects Daughter"/>
              </a:rPr>
              <a:t>C  = 73 - 76</a:t>
            </a:r>
            <a:endParaRPr sz="2400">
              <a:solidFill>
                <a:srgbClr val="000000"/>
              </a:solidFill>
              <a:latin typeface="Architects Daughter"/>
              <a:ea typeface="Architects Daughter"/>
              <a:cs typeface="Architects Daughter"/>
              <a:sym typeface="Architects Daughter"/>
            </a:endParaRPr>
          </a:p>
          <a:p>
            <a:pPr indent="0" lvl="0" marL="0" rtl="0" algn="l">
              <a:lnSpc>
                <a:spcPct val="100000"/>
              </a:lnSpc>
              <a:spcBef>
                <a:spcPts val="300"/>
              </a:spcBef>
              <a:spcAft>
                <a:spcPts val="0"/>
              </a:spcAft>
              <a:buNone/>
            </a:pPr>
            <a:r>
              <a:rPr lang="en" sz="2400">
                <a:solidFill>
                  <a:srgbClr val="000000"/>
                </a:solidFill>
                <a:latin typeface="Architects Daughter"/>
                <a:ea typeface="Architects Daughter"/>
                <a:cs typeface="Architects Daughter"/>
                <a:sym typeface="Architects Daughter"/>
              </a:rPr>
              <a:t>C- = 70 - 72</a:t>
            </a:r>
            <a:endParaRPr sz="2400">
              <a:solidFill>
                <a:srgbClr val="000000"/>
              </a:solidFill>
              <a:latin typeface="Architects Daughter"/>
              <a:ea typeface="Architects Daughter"/>
              <a:cs typeface="Architects Daughter"/>
              <a:sym typeface="Architects Daughter"/>
            </a:endParaRPr>
          </a:p>
          <a:p>
            <a:pPr indent="0" lvl="0" marL="0" rtl="0" algn="l">
              <a:spcBef>
                <a:spcPts val="300"/>
              </a:spcBef>
              <a:spcAft>
                <a:spcPts val="1600"/>
              </a:spcAft>
              <a:buNone/>
            </a:pPr>
            <a:r>
              <a:t/>
            </a:r>
            <a:endParaRPr>
              <a:latin typeface="Architects Daughter"/>
              <a:ea typeface="Architects Daughter"/>
              <a:cs typeface="Architects Daughter"/>
              <a:sym typeface="Architects Daughter"/>
            </a:endParaRPr>
          </a:p>
        </p:txBody>
      </p:sp>
      <p:sp>
        <p:nvSpPr>
          <p:cNvPr id="92" name="Google Shape;92;p17"/>
          <p:cNvSpPr txBox="1"/>
          <p:nvPr>
            <p:ph idx="1" type="body"/>
          </p:nvPr>
        </p:nvSpPr>
        <p:spPr>
          <a:xfrm>
            <a:off x="6716300" y="1945500"/>
            <a:ext cx="2199000" cy="1252500"/>
          </a:xfrm>
          <a:prstGeom prst="rect">
            <a:avLst/>
          </a:prstGeom>
          <a:solidFill>
            <a:srgbClr val="EA9999"/>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rgbClr val="000000"/>
                </a:solidFill>
                <a:latin typeface="Architects Daughter"/>
                <a:ea typeface="Architects Daughter"/>
                <a:cs typeface="Architects Daughter"/>
                <a:sym typeface="Architects Daughter"/>
              </a:rPr>
              <a:t>D+ = 67 - 69</a:t>
            </a:r>
            <a:endParaRPr sz="2400">
              <a:solidFill>
                <a:srgbClr val="000000"/>
              </a:solidFill>
              <a:latin typeface="Architects Daughter"/>
              <a:ea typeface="Architects Daughter"/>
              <a:cs typeface="Architects Daughter"/>
              <a:sym typeface="Architects Daughter"/>
            </a:endParaRPr>
          </a:p>
          <a:p>
            <a:pPr indent="0" lvl="0" marL="0" rtl="0" algn="l">
              <a:lnSpc>
                <a:spcPct val="100000"/>
              </a:lnSpc>
              <a:spcBef>
                <a:spcPts val="300"/>
              </a:spcBef>
              <a:spcAft>
                <a:spcPts val="0"/>
              </a:spcAft>
              <a:buNone/>
            </a:pPr>
            <a:r>
              <a:rPr lang="en" sz="2400">
                <a:solidFill>
                  <a:srgbClr val="000000"/>
                </a:solidFill>
                <a:latin typeface="Architects Daughter"/>
                <a:ea typeface="Architects Daughter"/>
                <a:cs typeface="Architects Daughter"/>
                <a:sym typeface="Architects Daughter"/>
              </a:rPr>
              <a:t>D  = 63 - 66</a:t>
            </a:r>
            <a:endParaRPr sz="2400">
              <a:solidFill>
                <a:srgbClr val="000000"/>
              </a:solidFill>
              <a:latin typeface="Architects Daughter"/>
              <a:ea typeface="Architects Daughter"/>
              <a:cs typeface="Architects Daughter"/>
              <a:sym typeface="Architects Daughter"/>
            </a:endParaRPr>
          </a:p>
          <a:p>
            <a:pPr indent="0" lvl="0" marL="0" rtl="0" algn="l">
              <a:lnSpc>
                <a:spcPct val="100000"/>
              </a:lnSpc>
              <a:spcBef>
                <a:spcPts val="300"/>
              </a:spcBef>
              <a:spcAft>
                <a:spcPts val="0"/>
              </a:spcAft>
              <a:buNone/>
            </a:pPr>
            <a:r>
              <a:rPr lang="en" sz="2400">
                <a:solidFill>
                  <a:srgbClr val="000000"/>
                </a:solidFill>
                <a:latin typeface="Architects Daughter"/>
                <a:ea typeface="Architects Daughter"/>
                <a:cs typeface="Architects Daughter"/>
                <a:sym typeface="Architects Daughter"/>
              </a:rPr>
              <a:t>D- = 60 - 62</a:t>
            </a:r>
            <a:endParaRPr sz="2400">
              <a:solidFill>
                <a:srgbClr val="000000"/>
              </a:solidFill>
              <a:latin typeface="Architects Daughter"/>
              <a:ea typeface="Architects Daughter"/>
              <a:cs typeface="Architects Daughter"/>
              <a:sym typeface="Architects Daughter"/>
            </a:endParaRPr>
          </a:p>
          <a:p>
            <a:pPr indent="0" lvl="0" marL="0" rtl="0" algn="l">
              <a:spcBef>
                <a:spcPts val="300"/>
              </a:spcBef>
              <a:spcAft>
                <a:spcPts val="1600"/>
              </a:spcAft>
              <a:buNone/>
            </a:pPr>
            <a:r>
              <a:t/>
            </a:r>
            <a:endParaRPr>
              <a:latin typeface="Architects Daughter"/>
              <a:ea typeface="Architects Daughter"/>
              <a:cs typeface="Architects Daughter"/>
              <a:sym typeface="Architects Daughter"/>
            </a:endParaRPr>
          </a:p>
        </p:txBody>
      </p:sp>
      <p:sp>
        <p:nvSpPr>
          <p:cNvPr id="93" name="Google Shape;93;p17"/>
          <p:cNvSpPr txBox="1"/>
          <p:nvPr>
            <p:ph idx="1" type="body"/>
          </p:nvPr>
        </p:nvSpPr>
        <p:spPr>
          <a:xfrm>
            <a:off x="6716300" y="3198000"/>
            <a:ext cx="2199000" cy="6429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300"/>
              </a:spcAft>
              <a:buNone/>
            </a:pPr>
            <a:r>
              <a:rPr lang="en" sz="2400">
                <a:solidFill>
                  <a:srgbClr val="000000"/>
                </a:solidFill>
                <a:latin typeface="Architects Daughter"/>
                <a:ea typeface="Architects Daughter"/>
                <a:cs typeface="Architects Daughter"/>
                <a:sym typeface="Architects Daughter"/>
              </a:rPr>
              <a:t>F  = 0 - 59</a:t>
            </a:r>
            <a:endParaRPr sz="2400">
              <a:solidFill>
                <a:srgbClr val="000000"/>
              </a:solidFill>
              <a:latin typeface="Architects Daughter"/>
              <a:ea typeface="Architects Daughter"/>
              <a:cs typeface="Architects Daughter"/>
              <a:sym typeface="Architects Daughter"/>
            </a:endParaRPr>
          </a:p>
        </p:txBody>
      </p:sp>
      <p:sp>
        <p:nvSpPr>
          <p:cNvPr id="94" name="Google Shape;94;p17"/>
          <p:cNvSpPr txBox="1"/>
          <p:nvPr/>
        </p:nvSpPr>
        <p:spPr>
          <a:xfrm>
            <a:off x="1817250" y="1560600"/>
            <a:ext cx="5509500" cy="38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Architects Daughter"/>
                <a:ea typeface="Architects Daughter"/>
                <a:cs typeface="Architects Daughter"/>
                <a:sym typeface="Architects Daughter"/>
              </a:rPr>
              <a:t>This is how letter grades translates to number grades. </a:t>
            </a:r>
            <a:endParaRPr>
              <a:latin typeface="Architects Daughter"/>
              <a:ea typeface="Architects Daughter"/>
              <a:cs typeface="Architects Daughter"/>
              <a:sym typeface="Architects Daughter"/>
            </a:endParaRPr>
          </a:p>
        </p:txBody>
      </p:sp>
      <p:sp>
        <p:nvSpPr>
          <p:cNvPr id="95" name="Google Shape;95;p17"/>
          <p:cNvSpPr/>
          <p:nvPr/>
        </p:nvSpPr>
        <p:spPr>
          <a:xfrm>
            <a:off x="0" y="3838850"/>
            <a:ext cx="9144000" cy="1304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p:nvPr/>
        </p:nvSpPr>
        <p:spPr>
          <a:xfrm>
            <a:off x="302000" y="339750"/>
            <a:ext cx="8841900" cy="801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Grade Determinants:</a:t>
            </a:r>
            <a:endParaRPr/>
          </a:p>
        </p:txBody>
      </p:sp>
      <p:sp>
        <p:nvSpPr>
          <p:cNvPr id="102" name="Google Shape;102;p18"/>
          <p:cNvSpPr txBox="1"/>
          <p:nvPr/>
        </p:nvSpPr>
        <p:spPr>
          <a:xfrm>
            <a:off x="1432650" y="1358688"/>
            <a:ext cx="6278700" cy="52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latin typeface="Architects Daughter"/>
                <a:ea typeface="Architects Daughter"/>
                <a:cs typeface="Architects Daughter"/>
                <a:sym typeface="Architects Daughter"/>
              </a:rPr>
              <a:t>Your final grade will be calculated based on the following:</a:t>
            </a:r>
            <a:endParaRPr b="1" sz="1800" u="sng">
              <a:latin typeface="Architects Daughter"/>
              <a:ea typeface="Architects Daughter"/>
              <a:cs typeface="Architects Daughter"/>
              <a:sym typeface="Architects Daughter"/>
            </a:endParaRPr>
          </a:p>
        </p:txBody>
      </p:sp>
      <p:grpSp>
        <p:nvGrpSpPr>
          <p:cNvPr id="103" name="Google Shape;103;p18"/>
          <p:cNvGrpSpPr/>
          <p:nvPr/>
        </p:nvGrpSpPr>
        <p:grpSpPr>
          <a:xfrm>
            <a:off x="171075" y="2214463"/>
            <a:ext cx="8973000" cy="650700"/>
            <a:chOff x="171075" y="2341800"/>
            <a:chExt cx="8973000" cy="650700"/>
          </a:xfrm>
        </p:grpSpPr>
        <p:sp>
          <p:nvSpPr>
            <p:cNvPr id="104" name="Google Shape;104;p18"/>
            <p:cNvSpPr/>
            <p:nvPr/>
          </p:nvSpPr>
          <p:spPr>
            <a:xfrm>
              <a:off x="171075" y="2434500"/>
              <a:ext cx="8973000" cy="528000"/>
            </a:xfrm>
            <a:prstGeom prst="rect">
              <a:avLst/>
            </a:prstGeom>
            <a:solidFill>
              <a:srgbClr val="FFD1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8"/>
            <p:cNvSpPr txBox="1"/>
            <p:nvPr/>
          </p:nvSpPr>
          <p:spPr>
            <a:xfrm>
              <a:off x="171075" y="2341800"/>
              <a:ext cx="7427700" cy="65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Architects Daughter"/>
                  <a:ea typeface="Architects Daughter"/>
                  <a:cs typeface="Architects Daughter"/>
                  <a:sym typeface="Architects Daughter"/>
                </a:rPr>
                <a:t>Attendance/In-Class Participation…….30%</a:t>
              </a:r>
              <a:endParaRPr b="1" sz="3000">
                <a:latin typeface="Architects Daughter"/>
                <a:ea typeface="Architects Daughter"/>
                <a:cs typeface="Architects Daughter"/>
                <a:sym typeface="Architects Daughter"/>
              </a:endParaRPr>
            </a:p>
            <a:p>
              <a:pPr indent="0" lvl="0" marL="0" rtl="0" algn="l">
                <a:spcBef>
                  <a:spcPts val="0"/>
                </a:spcBef>
                <a:spcAft>
                  <a:spcPts val="0"/>
                </a:spcAft>
                <a:buNone/>
              </a:pPr>
              <a:r>
                <a:t/>
              </a:r>
              <a:endParaRPr b="1" sz="3000">
                <a:latin typeface="Architects Daughter"/>
                <a:ea typeface="Architects Daughter"/>
                <a:cs typeface="Architects Daughter"/>
                <a:sym typeface="Architects Daughter"/>
              </a:endParaRPr>
            </a:p>
            <a:p>
              <a:pPr indent="0" lvl="0" marL="0" rtl="0" algn="l">
                <a:spcBef>
                  <a:spcPts val="0"/>
                </a:spcBef>
                <a:spcAft>
                  <a:spcPts val="0"/>
                </a:spcAft>
                <a:buNone/>
              </a:pPr>
              <a:r>
                <a:t/>
              </a:r>
              <a:endParaRPr b="1" sz="3000">
                <a:latin typeface="Architects Daughter"/>
                <a:ea typeface="Architects Daughter"/>
                <a:cs typeface="Architects Daughter"/>
                <a:sym typeface="Architects Daughter"/>
              </a:endParaRPr>
            </a:p>
          </p:txBody>
        </p:sp>
      </p:grpSp>
      <p:grpSp>
        <p:nvGrpSpPr>
          <p:cNvPr id="106" name="Google Shape;106;p18"/>
          <p:cNvGrpSpPr/>
          <p:nvPr/>
        </p:nvGrpSpPr>
        <p:grpSpPr>
          <a:xfrm>
            <a:off x="171075" y="4303150"/>
            <a:ext cx="8973000" cy="606300"/>
            <a:chOff x="171075" y="4303150"/>
            <a:chExt cx="8973000" cy="606300"/>
          </a:xfrm>
        </p:grpSpPr>
        <p:sp>
          <p:nvSpPr>
            <p:cNvPr id="107" name="Google Shape;107;p18"/>
            <p:cNvSpPr/>
            <p:nvPr/>
          </p:nvSpPr>
          <p:spPr>
            <a:xfrm>
              <a:off x="171075" y="4381450"/>
              <a:ext cx="8973000" cy="528000"/>
            </a:xfrm>
            <a:prstGeom prst="rect">
              <a:avLst/>
            </a:prstGeom>
            <a:solidFill>
              <a:srgbClr val="02CA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8"/>
            <p:cNvSpPr txBox="1"/>
            <p:nvPr/>
          </p:nvSpPr>
          <p:spPr>
            <a:xfrm>
              <a:off x="171075" y="4303150"/>
              <a:ext cx="7540200" cy="6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Architects Daughter"/>
                  <a:ea typeface="Architects Daughter"/>
                  <a:cs typeface="Architects Daughter"/>
                  <a:sym typeface="Architects Daughter"/>
                </a:rPr>
                <a:t>Campus Involvement Assignments……..30%</a:t>
              </a:r>
              <a:endParaRPr/>
            </a:p>
          </p:txBody>
        </p:sp>
      </p:grpSp>
      <p:grpSp>
        <p:nvGrpSpPr>
          <p:cNvPr id="109" name="Google Shape;109;p18"/>
          <p:cNvGrpSpPr/>
          <p:nvPr/>
        </p:nvGrpSpPr>
        <p:grpSpPr>
          <a:xfrm>
            <a:off x="171075" y="3647825"/>
            <a:ext cx="8973000" cy="606300"/>
            <a:chOff x="171075" y="3647825"/>
            <a:chExt cx="8973000" cy="606300"/>
          </a:xfrm>
        </p:grpSpPr>
        <p:sp>
          <p:nvSpPr>
            <p:cNvPr id="110" name="Google Shape;110;p18"/>
            <p:cNvSpPr/>
            <p:nvPr/>
          </p:nvSpPr>
          <p:spPr>
            <a:xfrm>
              <a:off x="171075" y="3726125"/>
              <a:ext cx="8973000" cy="5280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txBox="1"/>
            <p:nvPr/>
          </p:nvSpPr>
          <p:spPr>
            <a:xfrm>
              <a:off x="171075" y="3647825"/>
              <a:ext cx="7691700" cy="6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Architects Daughter"/>
                  <a:ea typeface="Architects Daughter"/>
                  <a:cs typeface="Architects Daughter"/>
                  <a:sym typeface="Architects Daughter"/>
                </a:rPr>
                <a:t>Group Work/Written Assignments…....20%</a:t>
              </a:r>
              <a:endParaRPr/>
            </a:p>
          </p:txBody>
        </p:sp>
      </p:grpSp>
      <p:grpSp>
        <p:nvGrpSpPr>
          <p:cNvPr id="112" name="Google Shape;112;p18"/>
          <p:cNvGrpSpPr/>
          <p:nvPr/>
        </p:nvGrpSpPr>
        <p:grpSpPr>
          <a:xfrm>
            <a:off x="171075" y="2953350"/>
            <a:ext cx="8973000" cy="606300"/>
            <a:chOff x="171075" y="2992500"/>
            <a:chExt cx="8973000" cy="606300"/>
          </a:xfrm>
        </p:grpSpPr>
        <p:sp>
          <p:nvSpPr>
            <p:cNvPr id="113" name="Google Shape;113;p18"/>
            <p:cNvSpPr/>
            <p:nvPr/>
          </p:nvSpPr>
          <p:spPr>
            <a:xfrm>
              <a:off x="171075" y="3056175"/>
              <a:ext cx="8973000" cy="528000"/>
            </a:xfrm>
            <a:prstGeom prst="rect">
              <a:avLst/>
            </a:prstGeom>
            <a:solidFill>
              <a:srgbClr val="9CFF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txBox="1"/>
            <p:nvPr/>
          </p:nvSpPr>
          <p:spPr>
            <a:xfrm>
              <a:off x="171075" y="2992500"/>
              <a:ext cx="7540200" cy="6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Architects Daughter"/>
                  <a:ea typeface="Architects Daughter"/>
                  <a:cs typeface="Architects Daughter"/>
                  <a:sym typeface="Architects Daughter"/>
                </a:rPr>
                <a:t>Quizzes/Tests/Take Home Tests……..20%</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p:nvPr/>
        </p:nvSpPr>
        <p:spPr>
          <a:xfrm>
            <a:off x="171000" y="429338"/>
            <a:ext cx="8973000" cy="528000"/>
          </a:xfrm>
          <a:prstGeom prst="rect">
            <a:avLst/>
          </a:prstGeom>
          <a:solidFill>
            <a:srgbClr val="FFD1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Attendance/In-Class Participation……..30%</a:t>
            </a:r>
            <a:endParaRPr/>
          </a:p>
        </p:txBody>
      </p:sp>
      <p:sp>
        <p:nvSpPr>
          <p:cNvPr id="121" name="Google Shape;121;p19"/>
          <p:cNvSpPr txBox="1"/>
          <p:nvPr>
            <p:ph idx="1" type="body"/>
          </p:nvPr>
        </p:nvSpPr>
        <p:spPr>
          <a:xfrm>
            <a:off x="311700" y="1438938"/>
            <a:ext cx="8520600" cy="193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u="sng">
                <a:solidFill>
                  <a:srgbClr val="000000"/>
                </a:solidFill>
                <a:latin typeface="Architects Daughter"/>
                <a:ea typeface="Architects Daughter"/>
                <a:cs typeface="Architects Daughter"/>
                <a:sym typeface="Architects Daughter"/>
              </a:rPr>
              <a:t>Attendance Policy:</a:t>
            </a:r>
            <a:r>
              <a:rPr lang="en" sz="2400">
                <a:solidFill>
                  <a:srgbClr val="000000"/>
                </a:solidFill>
                <a:latin typeface="Architects Daughter"/>
                <a:ea typeface="Architects Daughter"/>
                <a:cs typeface="Architects Daughter"/>
                <a:sym typeface="Architects Daughter"/>
              </a:rPr>
              <a:t> Attendance is mandatory.  The Attendance Withdrawal Policy</a:t>
            </a:r>
            <a:r>
              <a:rPr b="1" lang="en" sz="2400">
                <a:solidFill>
                  <a:srgbClr val="000000"/>
                </a:solidFill>
                <a:latin typeface="Architects Daughter"/>
                <a:ea typeface="Architects Daughter"/>
                <a:cs typeface="Architects Daughter"/>
                <a:sym typeface="Architects Daughter"/>
              </a:rPr>
              <a:t> </a:t>
            </a:r>
            <a:r>
              <a:rPr lang="en" sz="2400">
                <a:solidFill>
                  <a:srgbClr val="000000"/>
                </a:solidFill>
                <a:latin typeface="Architects Daughter"/>
                <a:ea typeface="Architects Daughter"/>
                <a:cs typeface="Architects Daughter"/>
                <a:sym typeface="Architects Daughter"/>
              </a:rPr>
              <a:t>is a college wide policy allowing faculty members to withdraw a student who has missed </a:t>
            </a:r>
            <a:r>
              <a:rPr b="1" lang="en" sz="3600">
                <a:solidFill>
                  <a:srgbClr val="000000"/>
                </a:solidFill>
                <a:latin typeface="Architects Daughter"/>
                <a:ea typeface="Architects Daughter"/>
                <a:cs typeface="Architects Daughter"/>
                <a:sym typeface="Architects Daughter"/>
              </a:rPr>
              <a:t>20%</a:t>
            </a:r>
            <a:r>
              <a:rPr lang="en" sz="2400">
                <a:solidFill>
                  <a:srgbClr val="000000"/>
                </a:solidFill>
                <a:latin typeface="Architects Daughter"/>
                <a:ea typeface="Architects Daughter"/>
                <a:cs typeface="Architects Daughter"/>
                <a:sym typeface="Architects Daughter"/>
              </a:rPr>
              <a:t> of the class meetings in a course.</a:t>
            </a:r>
            <a:r>
              <a:rPr b="1" lang="en" sz="2400">
                <a:solidFill>
                  <a:srgbClr val="000000"/>
                </a:solidFill>
                <a:latin typeface="Architects Daughter"/>
                <a:ea typeface="Architects Daughter"/>
                <a:cs typeface="Architects Daughter"/>
                <a:sym typeface="Architects Daughter"/>
              </a:rPr>
              <a:t>   </a:t>
            </a:r>
            <a:endParaRPr b="1" sz="2400">
              <a:solidFill>
                <a:srgbClr val="000000"/>
              </a:solidFill>
              <a:latin typeface="Architects Daughter"/>
              <a:ea typeface="Architects Daughter"/>
              <a:cs typeface="Architects Daughter"/>
              <a:sym typeface="Architects Daughter"/>
            </a:endParaRPr>
          </a:p>
          <a:p>
            <a:pPr indent="0" lvl="0" marL="0" rtl="0" algn="l">
              <a:spcBef>
                <a:spcPts val="1600"/>
              </a:spcBef>
              <a:spcAft>
                <a:spcPts val="0"/>
              </a:spcAft>
              <a:buNone/>
            </a:pPr>
            <a:r>
              <a:t/>
            </a:r>
            <a:endParaRPr sz="2400">
              <a:solidFill>
                <a:srgbClr val="000000"/>
              </a:solidFill>
              <a:latin typeface="Architects Daughter"/>
              <a:ea typeface="Architects Daughter"/>
              <a:cs typeface="Architects Daughter"/>
              <a:sym typeface="Architects Daughter"/>
            </a:endParaRPr>
          </a:p>
          <a:p>
            <a:pPr indent="0" lvl="0" marL="0" rtl="0" algn="l">
              <a:spcBef>
                <a:spcPts val="1600"/>
              </a:spcBef>
              <a:spcAft>
                <a:spcPts val="0"/>
              </a:spcAft>
              <a:buNone/>
            </a:pPr>
            <a:r>
              <a:t/>
            </a:r>
            <a:endParaRPr sz="1400">
              <a:solidFill>
                <a:srgbClr val="000000"/>
              </a:solidFill>
              <a:latin typeface="Architects Daughter"/>
              <a:ea typeface="Architects Daughter"/>
              <a:cs typeface="Architects Daughter"/>
              <a:sym typeface="Architects Daughter"/>
            </a:endParaRPr>
          </a:p>
          <a:p>
            <a:pPr indent="0" lvl="0" marL="0" rtl="0" algn="l">
              <a:spcBef>
                <a:spcPts val="160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sp>
        <p:nvSpPr>
          <p:cNvPr id="122" name="Google Shape;122;p19"/>
          <p:cNvSpPr txBox="1"/>
          <p:nvPr/>
        </p:nvSpPr>
        <p:spPr>
          <a:xfrm>
            <a:off x="2153850" y="4046725"/>
            <a:ext cx="4836300" cy="49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i="1" lang="en" sz="2400" u="sng">
                <a:latin typeface="Architects Daughter"/>
                <a:ea typeface="Architects Daughter"/>
                <a:cs typeface="Architects Daughter"/>
                <a:sym typeface="Architects Daughter"/>
              </a:rPr>
              <a:t>I do not participate in this policy</a:t>
            </a:r>
            <a:r>
              <a:rPr b="1" lang="en" sz="2400" u="sng">
                <a:latin typeface="Architects Daughter"/>
                <a:ea typeface="Architects Daughter"/>
                <a:cs typeface="Architects Daughter"/>
                <a:sym typeface="Architects Daughter"/>
              </a:rPr>
              <a:t>.</a:t>
            </a:r>
            <a:r>
              <a:rPr lang="en" sz="2400">
                <a:latin typeface="Architects Daughter"/>
                <a:ea typeface="Architects Daughter"/>
                <a:cs typeface="Architects Daughter"/>
                <a:sym typeface="Architects Daughter"/>
              </a:rPr>
              <a:t>  </a:t>
            </a:r>
            <a:endParaRPr>
              <a:latin typeface="Architects Daughter"/>
              <a:ea typeface="Architects Daughter"/>
              <a:cs typeface="Architects Daughter"/>
              <a:sym typeface="Architects Daughter"/>
            </a:endParaRPr>
          </a:p>
          <a:p>
            <a:pPr indent="0" lvl="0" marL="0" rtl="0" algn="l">
              <a:lnSpc>
                <a:spcPct val="115000"/>
              </a:lnSpc>
              <a:spcBef>
                <a:spcPts val="1600"/>
              </a:spcBef>
              <a:spcAft>
                <a:spcPts val="1600"/>
              </a:spcAft>
              <a:buNone/>
            </a:pPr>
            <a:r>
              <a:t/>
            </a:r>
            <a:endParaRPr/>
          </a:p>
        </p:txBody>
      </p:sp>
      <p:sp>
        <p:nvSpPr>
          <p:cNvPr id="123" name="Google Shape;123;p19"/>
          <p:cNvSpPr txBox="1"/>
          <p:nvPr/>
        </p:nvSpPr>
        <p:spPr>
          <a:xfrm>
            <a:off x="1647900" y="4545625"/>
            <a:ext cx="5848200" cy="44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latin typeface="Architects Daughter"/>
                <a:ea typeface="Architects Daughter"/>
                <a:cs typeface="Architects Daughter"/>
                <a:sym typeface="Architects Daughter"/>
              </a:rPr>
              <a:t>(</a:t>
            </a:r>
            <a:r>
              <a:rPr i="1" lang="en">
                <a:latin typeface="Architects Daughter"/>
                <a:ea typeface="Architects Daughter"/>
                <a:cs typeface="Architects Daughter"/>
                <a:sym typeface="Architects Daughter"/>
              </a:rPr>
              <a:t>More information can be found in the Student Handbook, page 122</a:t>
            </a:r>
            <a:r>
              <a:rPr lang="en">
                <a:latin typeface="Architects Daughter"/>
                <a:ea typeface="Architects Daughter"/>
                <a:cs typeface="Architects Daughter"/>
                <a:sym typeface="Architects Daughter"/>
              </a:rPr>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p:nvPr/>
        </p:nvSpPr>
        <p:spPr>
          <a:xfrm>
            <a:off x="311700" y="1095325"/>
            <a:ext cx="8842200" cy="881400"/>
          </a:xfrm>
          <a:prstGeom prst="rect">
            <a:avLst/>
          </a:prstGeom>
          <a:solidFill>
            <a:srgbClr val="FFD1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0"/>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Attendance/In-Class Participation……..30%</a:t>
            </a:r>
            <a:endParaRPr/>
          </a:p>
        </p:txBody>
      </p:sp>
      <p:sp>
        <p:nvSpPr>
          <p:cNvPr id="130" name="Google Shape;130;p20"/>
          <p:cNvSpPr txBox="1"/>
          <p:nvPr>
            <p:ph idx="1" type="body"/>
          </p:nvPr>
        </p:nvSpPr>
        <p:spPr>
          <a:xfrm>
            <a:off x="234150" y="1976825"/>
            <a:ext cx="8675700" cy="271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0000"/>
                </a:solidFill>
                <a:latin typeface="Architects Daughter"/>
                <a:ea typeface="Architects Daughter"/>
                <a:cs typeface="Architects Daughter"/>
                <a:sym typeface="Architects Daughter"/>
              </a:rPr>
              <a:t>Arriving </a:t>
            </a:r>
            <a:r>
              <a:rPr b="1" lang="en" sz="2400">
                <a:solidFill>
                  <a:srgbClr val="000000"/>
                </a:solidFill>
                <a:latin typeface="Architects Daughter"/>
                <a:ea typeface="Architects Daughter"/>
                <a:cs typeface="Architects Daughter"/>
                <a:sym typeface="Architects Daughter"/>
              </a:rPr>
              <a:t>“late”</a:t>
            </a:r>
            <a:r>
              <a:rPr lang="en" sz="2400">
                <a:solidFill>
                  <a:srgbClr val="000000"/>
                </a:solidFill>
                <a:latin typeface="Architects Daughter"/>
                <a:ea typeface="Architects Daughter"/>
                <a:cs typeface="Architects Daughter"/>
                <a:sym typeface="Architects Daughter"/>
              </a:rPr>
              <a:t> to class is defined as after attendance has been taken. </a:t>
            </a:r>
            <a:r>
              <a:rPr b="1" lang="en" sz="2400" u="sng">
                <a:solidFill>
                  <a:srgbClr val="000000"/>
                </a:solidFill>
                <a:latin typeface="Architects Daughter"/>
                <a:ea typeface="Architects Daughter"/>
                <a:cs typeface="Architects Daughter"/>
                <a:sym typeface="Architects Daughter"/>
              </a:rPr>
              <a:t>One</a:t>
            </a:r>
            <a:r>
              <a:rPr lang="en" sz="2400">
                <a:solidFill>
                  <a:srgbClr val="000000"/>
                </a:solidFill>
                <a:latin typeface="Architects Daughter"/>
                <a:ea typeface="Architects Daughter"/>
                <a:cs typeface="Architects Daughter"/>
                <a:sym typeface="Architects Daughter"/>
              </a:rPr>
              <a:t> instance will be graded at </a:t>
            </a:r>
            <a:r>
              <a:rPr b="1" lang="en" sz="2400">
                <a:solidFill>
                  <a:srgbClr val="000000"/>
                </a:solidFill>
                <a:latin typeface="Architects Daughter"/>
                <a:ea typeface="Architects Daughter"/>
                <a:cs typeface="Architects Daughter"/>
                <a:sym typeface="Architects Daughter"/>
              </a:rPr>
              <a:t>50%</a:t>
            </a:r>
            <a:r>
              <a:rPr lang="en" sz="2400">
                <a:solidFill>
                  <a:srgbClr val="000000"/>
                </a:solidFill>
                <a:latin typeface="Architects Daughter"/>
                <a:ea typeface="Architects Daughter"/>
                <a:cs typeface="Architects Daughter"/>
                <a:sym typeface="Architects Daughter"/>
              </a:rPr>
              <a:t>. </a:t>
            </a:r>
            <a:r>
              <a:rPr b="1" lang="en" sz="2400" u="sng">
                <a:solidFill>
                  <a:srgbClr val="000000"/>
                </a:solidFill>
                <a:latin typeface="Architects Daughter"/>
                <a:ea typeface="Architects Daughter"/>
                <a:cs typeface="Architects Daughter"/>
                <a:sym typeface="Architects Daughter"/>
              </a:rPr>
              <a:t>Two</a:t>
            </a:r>
            <a:r>
              <a:rPr lang="en" sz="2400">
                <a:solidFill>
                  <a:srgbClr val="000000"/>
                </a:solidFill>
                <a:latin typeface="Architects Daughter"/>
                <a:ea typeface="Architects Daughter"/>
                <a:cs typeface="Architects Daughter"/>
                <a:sym typeface="Architects Daughter"/>
              </a:rPr>
              <a:t> instances of tardiness will equal one absence, and will be deducted from your overall attendance grade.  If you are absent, you will not receive credit towards the attendance/in-class participation portion of your grade.</a:t>
            </a:r>
            <a:endParaRPr sz="2400">
              <a:solidFill>
                <a:srgbClr val="000000"/>
              </a:solidFill>
              <a:latin typeface="Architects Daughter"/>
              <a:ea typeface="Architects Daughter"/>
              <a:cs typeface="Architects Daughter"/>
              <a:sym typeface="Architects Daughter"/>
            </a:endParaRPr>
          </a:p>
          <a:p>
            <a:pPr indent="0" lvl="0" marL="0" rtl="0" algn="l">
              <a:spcBef>
                <a:spcPts val="1600"/>
              </a:spcBef>
              <a:spcAft>
                <a:spcPts val="0"/>
              </a:spcAft>
              <a:buNone/>
            </a:pPr>
            <a:r>
              <a:t/>
            </a:r>
            <a:endParaRPr sz="1400">
              <a:solidFill>
                <a:srgbClr val="000000"/>
              </a:solidFill>
              <a:latin typeface="Architects Daughter"/>
              <a:ea typeface="Architects Daughter"/>
              <a:cs typeface="Architects Daughter"/>
              <a:sym typeface="Architects Daughter"/>
            </a:endParaRPr>
          </a:p>
          <a:p>
            <a:pPr indent="0" lvl="0" marL="0" rtl="0" algn="l">
              <a:spcBef>
                <a:spcPts val="160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sp>
        <p:nvSpPr>
          <p:cNvPr id="131" name="Google Shape;131;p20"/>
          <p:cNvSpPr txBox="1"/>
          <p:nvPr/>
        </p:nvSpPr>
        <p:spPr>
          <a:xfrm>
            <a:off x="1469425" y="1095325"/>
            <a:ext cx="6224700" cy="8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Architects Daughter"/>
                <a:ea typeface="Architects Daughter"/>
                <a:cs typeface="Architects Daughter"/>
                <a:sym typeface="Architects Daughter"/>
              </a:rPr>
              <a:t>Are you Usually late?!</a:t>
            </a:r>
            <a:endParaRPr sz="4800">
              <a:latin typeface="Architects Daughter"/>
              <a:ea typeface="Architects Daughter"/>
              <a:cs typeface="Architects Daughter"/>
              <a:sym typeface="Architects Daugh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p:nvPr/>
        </p:nvSpPr>
        <p:spPr>
          <a:xfrm>
            <a:off x="311700" y="1095325"/>
            <a:ext cx="8842200" cy="881400"/>
          </a:xfrm>
          <a:prstGeom prst="rect">
            <a:avLst/>
          </a:prstGeom>
          <a:solidFill>
            <a:srgbClr val="FFD1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1"/>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Attendance/In-Class Participation……..30%</a:t>
            </a:r>
            <a:endParaRPr/>
          </a:p>
        </p:txBody>
      </p:sp>
      <p:sp>
        <p:nvSpPr>
          <p:cNvPr id="138" name="Google Shape;138;p21"/>
          <p:cNvSpPr txBox="1"/>
          <p:nvPr>
            <p:ph idx="1" type="body"/>
          </p:nvPr>
        </p:nvSpPr>
        <p:spPr>
          <a:xfrm>
            <a:off x="311700" y="2123550"/>
            <a:ext cx="8675700" cy="110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Architects Daughter"/>
                <a:ea typeface="Architects Daughter"/>
                <a:cs typeface="Architects Daughter"/>
                <a:sym typeface="Architects Daughter"/>
              </a:rPr>
              <a:t>Students are expected to actively participate in a respectful manner in this seminar.  This classroom should be considered a welcoming environment in which all students feel free to share their experiences.  </a:t>
            </a:r>
            <a:endParaRPr>
              <a:solidFill>
                <a:srgbClr val="000000"/>
              </a:solidFill>
              <a:latin typeface="Architects Daughter"/>
              <a:ea typeface="Architects Daughter"/>
              <a:cs typeface="Architects Daughter"/>
              <a:sym typeface="Architects Daughter"/>
            </a:endParaRPr>
          </a:p>
          <a:p>
            <a:pPr indent="0" lvl="0" marL="0" rtl="0" algn="l">
              <a:spcBef>
                <a:spcPts val="1600"/>
              </a:spcBef>
              <a:spcAft>
                <a:spcPts val="0"/>
              </a:spcAft>
              <a:buNone/>
            </a:pPr>
            <a:r>
              <a:t/>
            </a:r>
            <a:endParaRPr sz="1400">
              <a:solidFill>
                <a:srgbClr val="000000"/>
              </a:solidFill>
              <a:latin typeface="Architects Daughter"/>
              <a:ea typeface="Architects Daughter"/>
              <a:cs typeface="Architects Daughter"/>
              <a:sym typeface="Architects Daughter"/>
            </a:endParaRPr>
          </a:p>
          <a:p>
            <a:pPr indent="0" lvl="0" marL="0" rtl="0" algn="l">
              <a:spcBef>
                <a:spcPts val="160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sp>
        <p:nvSpPr>
          <p:cNvPr id="139" name="Google Shape;139;p21"/>
          <p:cNvSpPr txBox="1"/>
          <p:nvPr/>
        </p:nvSpPr>
        <p:spPr>
          <a:xfrm>
            <a:off x="1469425" y="1095325"/>
            <a:ext cx="6224700" cy="8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Architects Daughter"/>
                <a:ea typeface="Architects Daughter"/>
                <a:cs typeface="Architects Daughter"/>
                <a:sym typeface="Architects Daughter"/>
              </a:rPr>
              <a:t>Classroom Behavior</a:t>
            </a:r>
            <a:endParaRPr sz="4800">
              <a:latin typeface="Architects Daughter"/>
              <a:ea typeface="Architects Daughter"/>
              <a:cs typeface="Architects Daughter"/>
              <a:sym typeface="Architects Daughter"/>
            </a:endParaRPr>
          </a:p>
        </p:txBody>
      </p:sp>
      <p:grpSp>
        <p:nvGrpSpPr>
          <p:cNvPr id="140" name="Google Shape;140;p21"/>
          <p:cNvGrpSpPr/>
          <p:nvPr/>
        </p:nvGrpSpPr>
        <p:grpSpPr>
          <a:xfrm>
            <a:off x="264100" y="3305475"/>
            <a:ext cx="8434850" cy="1543075"/>
            <a:chOff x="264100" y="3454475"/>
            <a:chExt cx="8434850" cy="1543075"/>
          </a:xfrm>
        </p:grpSpPr>
        <p:sp>
          <p:nvSpPr>
            <p:cNvPr id="141" name="Google Shape;141;p21"/>
            <p:cNvSpPr txBox="1"/>
            <p:nvPr/>
          </p:nvSpPr>
          <p:spPr>
            <a:xfrm>
              <a:off x="445050" y="3804450"/>
              <a:ext cx="8253900" cy="11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abusive/inappropriate language, listening to headphones, text messaging, etc. Please place your cell phone on </a:t>
              </a:r>
              <a:r>
                <a:rPr b="1" lang="en" u="sng">
                  <a:latin typeface="Architects Daughter"/>
                  <a:ea typeface="Architects Daughter"/>
                  <a:cs typeface="Architects Daughter"/>
                  <a:sym typeface="Architects Daughter"/>
                </a:rPr>
                <a:t>vibrate only</a:t>
              </a:r>
              <a:r>
                <a:rPr lang="en">
                  <a:latin typeface="Architects Daughter"/>
                  <a:ea typeface="Architects Daughter"/>
                  <a:cs typeface="Architects Daughter"/>
                  <a:sym typeface="Architects Daughter"/>
                </a:rPr>
                <a:t>.  If a student is in violation of unacceptable behavior, a warning will be issued.  Should the student be asked to leave at any time during a class due to behaviors that are not appropriate for the classroom, it will be treated in the same manner as an absence.  Appropriate campus personnel will be notified of behavioral issues when necessary.</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p>
          </p:txBody>
        </p:sp>
        <p:sp>
          <p:nvSpPr>
            <p:cNvPr id="142" name="Google Shape;142;p21"/>
            <p:cNvSpPr txBox="1"/>
            <p:nvPr/>
          </p:nvSpPr>
          <p:spPr>
            <a:xfrm>
              <a:off x="264100" y="3454475"/>
              <a:ext cx="5447100" cy="35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Architects Daughter"/>
                  <a:ea typeface="Architects Daughter"/>
                  <a:cs typeface="Architects Daughter"/>
                  <a:sym typeface="Architects Daughter"/>
                </a:rPr>
                <a:t>The following behaviors will </a:t>
              </a:r>
              <a:r>
                <a:rPr b="1" lang="en" sz="1800" u="sng">
                  <a:latin typeface="Architects Daughter"/>
                  <a:ea typeface="Architects Daughter"/>
                  <a:cs typeface="Architects Daughter"/>
                  <a:sym typeface="Architects Daughter"/>
                </a:rPr>
                <a:t>not</a:t>
              </a:r>
              <a:r>
                <a:rPr b="1" lang="en" sz="1800">
                  <a:latin typeface="Architects Daughter"/>
                  <a:ea typeface="Architects Daughter"/>
                  <a:cs typeface="Architects Daughter"/>
                  <a:sym typeface="Architects Daughter"/>
                </a:rPr>
                <a:t> be accepted: </a:t>
              </a:r>
              <a:endParaRPr b="1" sz="1800"/>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2"/>
          <p:cNvSpPr/>
          <p:nvPr/>
        </p:nvSpPr>
        <p:spPr>
          <a:xfrm>
            <a:off x="311700" y="1095325"/>
            <a:ext cx="8842200" cy="881400"/>
          </a:xfrm>
          <a:prstGeom prst="rect">
            <a:avLst/>
          </a:prstGeom>
          <a:solidFill>
            <a:srgbClr val="9CFF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2"/>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Quizzes/Tests/Take Home Tests……..20%</a:t>
            </a:r>
            <a:endParaRPr/>
          </a:p>
        </p:txBody>
      </p:sp>
      <p:sp>
        <p:nvSpPr>
          <p:cNvPr id="149" name="Google Shape;149;p22"/>
          <p:cNvSpPr txBox="1"/>
          <p:nvPr/>
        </p:nvSpPr>
        <p:spPr>
          <a:xfrm>
            <a:off x="2147850" y="1135525"/>
            <a:ext cx="4848300" cy="8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Architects Daughter"/>
                <a:ea typeface="Architects Daughter"/>
                <a:cs typeface="Architects Daughter"/>
                <a:sym typeface="Architects Daughter"/>
              </a:rPr>
              <a:t>Tests &amp; Quizzes</a:t>
            </a:r>
            <a:endParaRPr sz="4800">
              <a:latin typeface="Architects Daughter"/>
              <a:ea typeface="Architects Daughter"/>
              <a:cs typeface="Architects Daughter"/>
              <a:sym typeface="Architects Daughter"/>
            </a:endParaRPr>
          </a:p>
        </p:txBody>
      </p:sp>
      <p:sp>
        <p:nvSpPr>
          <p:cNvPr id="150" name="Google Shape;150;p22"/>
          <p:cNvSpPr txBox="1"/>
          <p:nvPr/>
        </p:nvSpPr>
        <p:spPr>
          <a:xfrm>
            <a:off x="445050" y="4156275"/>
            <a:ext cx="8253900" cy="35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Architects Daughter"/>
                <a:ea typeface="Architects Daughter"/>
                <a:cs typeface="Architects Daughter"/>
                <a:sym typeface="Architects Daughter"/>
              </a:rPr>
              <a:t>Take Home Tests/Tests/Quizzes will be assigned throughout the semester. </a:t>
            </a:r>
            <a:endParaRPr b="1" sz="1800"/>
          </a:p>
        </p:txBody>
      </p:sp>
      <p:sp>
        <p:nvSpPr>
          <p:cNvPr id="151" name="Google Shape;151;p22"/>
          <p:cNvSpPr txBox="1"/>
          <p:nvPr/>
        </p:nvSpPr>
        <p:spPr>
          <a:xfrm>
            <a:off x="1427850" y="2141750"/>
            <a:ext cx="6288300" cy="180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latin typeface="Architects Daughter"/>
                <a:ea typeface="Architects Daughter"/>
                <a:cs typeface="Architects Daughter"/>
                <a:sym typeface="Architects Daughter"/>
              </a:rPr>
              <a:t>Yes, there are tests and quizzes...</a:t>
            </a:r>
            <a:endParaRPr sz="4800">
              <a:latin typeface="Architects Daughter"/>
              <a:ea typeface="Architects Daughter"/>
              <a:cs typeface="Architects Daughter"/>
              <a:sym typeface="Architects Daught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3"/>
          <p:cNvSpPr/>
          <p:nvPr/>
        </p:nvSpPr>
        <p:spPr>
          <a:xfrm>
            <a:off x="311700" y="1095325"/>
            <a:ext cx="8842200" cy="8814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3"/>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Group work/Written Assignments……..20%</a:t>
            </a:r>
            <a:endParaRPr/>
          </a:p>
        </p:txBody>
      </p:sp>
      <p:sp>
        <p:nvSpPr>
          <p:cNvPr id="158" name="Google Shape;158;p23"/>
          <p:cNvSpPr txBox="1"/>
          <p:nvPr/>
        </p:nvSpPr>
        <p:spPr>
          <a:xfrm>
            <a:off x="557450" y="1135525"/>
            <a:ext cx="6438600" cy="8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Architects Daughter"/>
                <a:ea typeface="Architects Daughter"/>
                <a:cs typeface="Architects Daughter"/>
                <a:sym typeface="Architects Daughter"/>
              </a:rPr>
              <a:t>Group Work</a:t>
            </a:r>
            <a:endParaRPr sz="4800">
              <a:latin typeface="Architects Daughter"/>
              <a:ea typeface="Architects Daughter"/>
              <a:cs typeface="Architects Daughter"/>
              <a:sym typeface="Architects Daughter"/>
            </a:endParaRPr>
          </a:p>
        </p:txBody>
      </p:sp>
      <p:sp>
        <p:nvSpPr>
          <p:cNvPr id="159" name="Google Shape;159;p23"/>
          <p:cNvSpPr txBox="1"/>
          <p:nvPr/>
        </p:nvSpPr>
        <p:spPr>
          <a:xfrm>
            <a:off x="409500" y="3911325"/>
            <a:ext cx="4206600" cy="99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rchitects Daughter"/>
                <a:ea typeface="Architects Daughter"/>
                <a:cs typeface="Architects Daughter"/>
                <a:sym typeface="Architects Daughter"/>
              </a:rPr>
              <a:t>Group tasks could be:</a:t>
            </a:r>
            <a:endParaRPr b="1">
              <a:latin typeface="Architects Daughter"/>
              <a:ea typeface="Architects Daughter"/>
              <a:cs typeface="Architects Daughter"/>
              <a:sym typeface="Architects Daughter"/>
            </a:endParaRPr>
          </a:p>
          <a:p>
            <a:pPr indent="-317500" lvl="0" marL="457200" rtl="0" algn="l">
              <a:spcBef>
                <a:spcPts val="0"/>
              </a:spcBef>
              <a:spcAft>
                <a:spcPts val="0"/>
              </a:spcAft>
              <a:buSzPts val="1400"/>
              <a:buFont typeface="Architects Daughter"/>
              <a:buChar char="●"/>
            </a:pPr>
            <a:r>
              <a:rPr lang="en">
                <a:latin typeface="Architects Daughter"/>
                <a:ea typeface="Architects Daughter"/>
                <a:cs typeface="Architects Daughter"/>
                <a:sym typeface="Architects Daughter"/>
              </a:rPr>
              <a:t>Reporting on a College Office/Department</a:t>
            </a:r>
            <a:endParaRPr>
              <a:latin typeface="Architects Daughter"/>
              <a:ea typeface="Architects Daughter"/>
              <a:cs typeface="Architects Daughter"/>
              <a:sym typeface="Architects Daughter"/>
            </a:endParaRPr>
          </a:p>
          <a:p>
            <a:pPr indent="-317500" lvl="0" marL="457200" rtl="0" algn="l">
              <a:spcBef>
                <a:spcPts val="0"/>
              </a:spcBef>
              <a:spcAft>
                <a:spcPts val="0"/>
              </a:spcAft>
              <a:buSzPts val="1400"/>
              <a:buFont typeface="Architects Daughter"/>
              <a:buChar char="●"/>
            </a:pPr>
            <a:r>
              <a:rPr lang="en">
                <a:latin typeface="Architects Daughter"/>
                <a:ea typeface="Architects Daughter"/>
                <a:cs typeface="Architects Daughter"/>
                <a:sym typeface="Architects Daughter"/>
              </a:rPr>
              <a:t>Creating resources for other students</a:t>
            </a:r>
            <a:endParaRPr>
              <a:latin typeface="Architects Daughter"/>
              <a:ea typeface="Architects Daughter"/>
              <a:cs typeface="Architects Daughter"/>
              <a:sym typeface="Architects Daughter"/>
            </a:endParaRPr>
          </a:p>
          <a:p>
            <a:pPr indent="-317500" lvl="0" marL="457200" rtl="0" algn="l">
              <a:spcBef>
                <a:spcPts val="0"/>
              </a:spcBef>
              <a:spcAft>
                <a:spcPts val="0"/>
              </a:spcAft>
              <a:buSzPts val="1400"/>
              <a:buFont typeface="Architects Daughter"/>
              <a:buChar char="●"/>
            </a:pPr>
            <a:r>
              <a:rPr lang="en">
                <a:latin typeface="Architects Daughter"/>
                <a:ea typeface="Architects Daughter"/>
                <a:cs typeface="Architects Daughter"/>
                <a:sym typeface="Architects Daughter"/>
              </a:rPr>
              <a:t>etc...</a:t>
            </a:r>
            <a:endParaRPr>
              <a:latin typeface="Architects Daughter"/>
              <a:ea typeface="Architects Daughter"/>
              <a:cs typeface="Architects Daughter"/>
              <a:sym typeface="Architects Daughter"/>
            </a:endParaRPr>
          </a:p>
        </p:txBody>
      </p:sp>
      <p:sp>
        <p:nvSpPr>
          <p:cNvPr id="160" name="Google Shape;160;p23"/>
          <p:cNvSpPr txBox="1"/>
          <p:nvPr/>
        </p:nvSpPr>
        <p:spPr>
          <a:xfrm>
            <a:off x="311700" y="2102625"/>
            <a:ext cx="5056200" cy="15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Architects Daughter"/>
                <a:ea typeface="Architects Daughter"/>
                <a:cs typeface="Architects Daughter"/>
                <a:sym typeface="Architects Daughter"/>
              </a:rPr>
              <a:t>Each student will be placed in a small group and will have to report back on the assigned material.</a:t>
            </a:r>
            <a:endParaRPr sz="2400">
              <a:latin typeface="Architects Daughter"/>
              <a:ea typeface="Architects Daughter"/>
              <a:cs typeface="Architects Daughter"/>
              <a:sym typeface="Architects Daughter"/>
            </a:endParaRPr>
          </a:p>
        </p:txBody>
      </p:sp>
      <p:grpSp>
        <p:nvGrpSpPr>
          <p:cNvPr id="161" name="Google Shape;161;p23"/>
          <p:cNvGrpSpPr/>
          <p:nvPr/>
        </p:nvGrpSpPr>
        <p:grpSpPr>
          <a:xfrm>
            <a:off x="5290800" y="2235300"/>
            <a:ext cx="3853200" cy="577025"/>
            <a:chOff x="5290800" y="2268875"/>
            <a:chExt cx="3853200" cy="577025"/>
          </a:xfrm>
        </p:grpSpPr>
        <p:sp>
          <p:nvSpPr>
            <p:cNvPr id="162" name="Google Shape;162;p23"/>
            <p:cNvSpPr/>
            <p:nvPr/>
          </p:nvSpPr>
          <p:spPr>
            <a:xfrm>
              <a:off x="5339700" y="2356900"/>
              <a:ext cx="3804300" cy="489000"/>
            </a:xfrm>
            <a:prstGeom prst="rect">
              <a:avLst/>
            </a:pr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p:cNvSpPr txBox="1"/>
            <p:nvPr/>
          </p:nvSpPr>
          <p:spPr>
            <a:xfrm>
              <a:off x="5290800" y="2268875"/>
              <a:ext cx="3735900" cy="56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Each student will be graded individually as well as with their group. </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a:p>
              <a:pPr indent="0" lvl="0" marL="0" rtl="0" algn="l">
                <a:spcBef>
                  <a:spcPts val="0"/>
                </a:spcBef>
                <a:spcAft>
                  <a:spcPts val="0"/>
                </a:spcAft>
                <a:buNone/>
              </a:pPr>
              <a:r>
                <a:t/>
              </a:r>
              <a:endParaRPr>
                <a:latin typeface="Architects Daughter"/>
                <a:ea typeface="Architects Daughter"/>
                <a:cs typeface="Architects Daughter"/>
                <a:sym typeface="Architects Daughter"/>
              </a:endParaRPr>
            </a:p>
          </p:txBody>
        </p:sp>
      </p:grpSp>
      <p:grpSp>
        <p:nvGrpSpPr>
          <p:cNvPr id="164" name="Google Shape;164;p23"/>
          <p:cNvGrpSpPr/>
          <p:nvPr/>
        </p:nvGrpSpPr>
        <p:grpSpPr>
          <a:xfrm>
            <a:off x="5339700" y="4191825"/>
            <a:ext cx="3804300" cy="529350"/>
            <a:chOff x="5339700" y="4191825"/>
            <a:chExt cx="3804300" cy="529350"/>
          </a:xfrm>
        </p:grpSpPr>
        <p:sp>
          <p:nvSpPr>
            <p:cNvPr id="165" name="Google Shape;165;p23"/>
            <p:cNvSpPr/>
            <p:nvPr/>
          </p:nvSpPr>
          <p:spPr>
            <a:xfrm>
              <a:off x="5339700" y="4232175"/>
              <a:ext cx="3804300" cy="4890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3"/>
            <p:cNvSpPr txBox="1"/>
            <p:nvPr/>
          </p:nvSpPr>
          <p:spPr>
            <a:xfrm>
              <a:off x="5339700" y="4191825"/>
              <a:ext cx="3804300" cy="41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rchitects Daughter"/>
                  <a:ea typeface="Architects Daughter"/>
                  <a:cs typeface="Architects Daughter"/>
                  <a:sym typeface="Architects Daughter"/>
                </a:rPr>
                <a:t>*BONUS* pts.</a:t>
              </a:r>
              <a:r>
                <a:rPr lang="en">
                  <a:latin typeface="Architects Daughter"/>
                  <a:ea typeface="Architects Daughter"/>
                  <a:cs typeface="Architects Daughter"/>
                  <a:sym typeface="Architects Daughter"/>
                </a:rPr>
                <a:t> To groups who work well together!!</a:t>
              </a:r>
              <a:endParaRPr/>
            </a:p>
          </p:txBody>
        </p:sp>
      </p:grpSp>
      <p:grpSp>
        <p:nvGrpSpPr>
          <p:cNvPr id="167" name="Google Shape;167;p23"/>
          <p:cNvGrpSpPr/>
          <p:nvPr/>
        </p:nvGrpSpPr>
        <p:grpSpPr>
          <a:xfrm>
            <a:off x="5294475" y="3520850"/>
            <a:ext cx="3845850" cy="529550"/>
            <a:chOff x="5298150" y="3520850"/>
            <a:chExt cx="3845850" cy="529550"/>
          </a:xfrm>
        </p:grpSpPr>
        <p:sp>
          <p:nvSpPr>
            <p:cNvPr id="168" name="Google Shape;168;p23"/>
            <p:cNvSpPr/>
            <p:nvPr/>
          </p:nvSpPr>
          <p:spPr>
            <a:xfrm>
              <a:off x="5339700" y="3561400"/>
              <a:ext cx="3804300" cy="4890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3"/>
            <p:cNvSpPr txBox="1"/>
            <p:nvPr/>
          </p:nvSpPr>
          <p:spPr>
            <a:xfrm>
              <a:off x="5298150" y="3520850"/>
              <a:ext cx="37359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However, individuals who do the work need not be penalized for those who do not.</a:t>
              </a:r>
              <a:endParaRPr/>
            </a:p>
          </p:txBody>
        </p:sp>
      </p:grpSp>
      <p:grpSp>
        <p:nvGrpSpPr>
          <p:cNvPr id="170" name="Google Shape;170;p23"/>
          <p:cNvGrpSpPr/>
          <p:nvPr/>
        </p:nvGrpSpPr>
        <p:grpSpPr>
          <a:xfrm>
            <a:off x="5303025" y="2885013"/>
            <a:ext cx="3828750" cy="563138"/>
            <a:chOff x="5315250" y="2885013"/>
            <a:chExt cx="3828750" cy="563138"/>
          </a:xfrm>
        </p:grpSpPr>
        <p:sp>
          <p:nvSpPr>
            <p:cNvPr id="171" name="Google Shape;171;p23"/>
            <p:cNvSpPr/>
            <p:nvPr/>
          </p:nvSpPr>
          <p:spPr>
            <a:xfrm>
              <a:off x="5339700" y="2959150"/>
              <a:ext cx="3804300" cy="489000"/>
            </a:xfrm>
            <a:prstGeom prst="rect">
              <a:avLst/>
            </a:prstGeom>
            <a:solidFill>
              <a:srgbClr val="A2C4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3"/>
            <p:cNvSpPr txBox="1"/>
            <p:nvPr/>
          </p:nvSpPr>
          <p:spPr>
            <a:xfrm>
              <a:off x="5315250" y="2885013"/>
              <a:ext cx="36870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The group is only as strong as its weakest member…</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4"/>
          <p:cNvSpPr/>
          <p:nvPr/>
        </p:nvSpPr>
        <p:spPr>
          <a:xfrm>
            <a:off x="311700" y="1095325"/>
            <a:ext cx="8842200" cy="881400"/>
          </a:xfrm>
          <a:prstGeom prst="rect">
            <a:avLst/>
          </a:prstGeom>
          <a:solidFill>
            <a:srgbClr val="8E7C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Group work/Written Assignments……..20%</a:t>
            </a:r>
            <a:endParaRPr/>
          </a:p>
        </p:txBody>
      </p:sp>
      <p:sp>
        <p:nvSpPr>
          <p:cNvPr id="179" name="Google Shape;179;p24"/>
          <p:cNvSpPr txBox="1"/>
          <p:nvPr/>
        </p:nvSpPr>
        <p:spPr>
          <a:xfrm>
            <a:off x="557450" y="1135525"/>
            <a:ext cx="6438600" cy="8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Architects Daughter"/>
                <a:ea typeface="Architects Daughter"/>
                <a:cs typeface="Architects Daughter"/>
                <a:sym typeface="Architects Daughter"/>
              </a:rPr>
              <a:t>Written Assignments</a:t>
            </a:r>
            <a:endParaRPr sz="4800">
              <a:latin typeface="Architects Daughter"/>
              <a:ea typeface="Architects Daughter"/>
              <a:cs typeface="Architects Daughter"/>
              <a:sym typeface="Architects Daughter"/>
            </a:endParaRPr>
          </a:p>
        </p:txBody>
      </p:sp>
      <p:sp>
        <p:nvSpPr>
          <p:cNvPr id="180" name="Google Shape;180;p24"/>
          <p:cNvSpPr txBox="1"/>
          <p:nvPr/>
        </p:nvSpPr>
        <p:spPr>
          <a:xfrm>
            <a:off x="1408450" y="3784825"/>
            <a:ext cx="7246500" cy="9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Architects Daughter"/>
                <a:ea typeface="Architects Daughter"/>
                <a:cs typeface="Architects Daughter"/>
                <a:sym typeface="Architects Daughter"/>
              </a:rPr>
              <a:t>All papers must be submitted at the beginning of the class on the due date to receive full credit. </a:t>
            </a:r>
            <a:r>
              <a:rPr b="1" lang="en" sz="1800">
                <a:latin typeface="Architects Daughter"/>
                <a:ea typeface="Architects Daughter"/>
                <a:cs typeface="Architects Daughter"/>
                <a:sym typeface="Architects Daughter"/>
              </a:rPr>
              <a:t>All papers are expected to be Times New Roman 12pt font, double spaced with normal margins. </a:t>
            </a:r>
            <a:endParaRPr b="1" sz="1800"/>
          </a:p>
        </p:txBody>
      </p:sp>
      <p:sp>
        <p:nvSpPr>
          <p:cNvPr id="181" name="Google Shape;181;p24"/>
          <p:cNvSpPr txBox="1"/>
          <p:nvPr/>
        </p:nvSpPr>
        <p:spPr>
          <a:xfrm>
            <a:off x="311700" y="2102625"/>
            <a:ext cx="5056200" cy="12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Architects Daughter"/>
                <a:ea typeface="Architects Daughter"/>
                <a:cs typeface="Architects Daughter"/>
                <a:sym typeface="Architects Daughter"/>
              </a:rPr>
              <a:t>You will have approx. 4 written assignments throughout the entire semester. </a:t>
            </a:r>
            <a:endParaRPr sz="2400">
              <a:latin typeface="Architects Daughter"/>
              <a:ea typeface="Architects Daughter"/>
              <a:cs typeface="Architects Daughter"/>
              <a:sym typeface="Architects Daughter"/>
            </a:endParaRPr>
          </a:p>
        </p:txBody>
      </p:sp>
      <p:sp>
        <p:nvSpPr>
          <p:cNvPr id="182" name="Google Shape;182;p24"/>
          <p:cNvSpPr/>
          <p:nvPr/>
        </p:nvSpPr>
        <p:spPr>
          <a:xfrm>
            <a:off x="5603750" y="2454700"/>
            <a:ext cx="3540300" cy="1056000"/>
          </a:xfrm>
          <a:prstGeom prst="rect">
            <a:avLst/>
          </a:prstGeom>
          <a:solidFill>
            <a:srgbClr val="FFBB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3" name="Google Shape;183;p24"/>
          <p:cNvGrpSpPr/>
          <p:nvPr/>
        </p:nvGrpSpPr>
        <p:grpSpPr>
          <a:xfrm>
            <a:off x="5623150" y="2430850"/>
            <a:ext cx="3031800" cy="1056000"/>
            <a:chOff x="5722275" y="2259100"/>
            <a:chExt cx="3031800" cy="1056000"/>
          </a:xfrm>
        </p:grpSpPr>
        <p:sp>
          <p:nvSpPr>
            <p:cNvPr id="184" name="Google Shape;184;p24"/>
            <p:cNvSpPr txBox="1"/>
            <p:nvPr/>
          </p:nvSpPr>
          <p:spPr>
            <a:xfrm>
              <a:off x="6045075" y="2474200"/>
              <a:ext cx="2709000" cy="8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Typed</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2 Paragraphs (4-5 sentences)</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Double Spaced</a:t>
              </a:r>
              <a:endParaRPr>
                <a:latin typeface="Architects Daughter"/>
                <a:ea typeface="Architects Daughter"/>
                <a:cs typeface="Architects Daughter"/>
                <a:sym typeface="Architects Daughter"/>
              </a:endParaRPr>
            </a:p>
          </p:txBody>
        </p:sp>
        <p:sp>
          <p:nvSpPr>
            <p:cNvPr id="185" name="Google Shape;185;p24"/>
            <p:cNvSpPr txBox="1"/>
            <p:nvPr/>
          </p:nvSpPr>
          <p:spPr>
            <a:xfrm>
              <a:off x="5722275" y="2259100"/>
              <a:ext cx="3031800" cy="41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rchitects Daughter"/>
                  <a:ea typeface="Architects Daughter"/>
                  <a:cs typeface="Architects Daughter"/>
                  <a:sym typeface="Architects Daughter"/>
                </a:rPr>
                <a:t>Written Assignments Must Be:</a:t>
              </a:r>
              <a:endParaRPr b="1">
                <a:latin typeface="Architects Daughter"/>
                <a:ea typeface="Architects Daughter"/>
                <a:cs typeface="Architects Daughter"/>
                <a:sym typeface="Architects Daughte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5"/>
          <p:cNvSpPr/>
          <p:nvPr/>
        </p:nvSpPr>
        <p:spPr>
          <a:xfrm>
            <a:off x="311700" y="1095325"/>
            <a:ext cx="8842200" cy="881400"/>
          </a:xfrm>
          <a:prstGeom prst="rect">
            <a:avLst/>
          </a:prstGeom>
          <a:solidFill>
            <a:srgbClr val="02CA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Campus Involvement Assignments……..30%</a:t>
            </a:r>
            <a:endParaRPr/>
          </a:p>
        </p:txBody>
      </p:sp>
      <p:sp>
        <p:nvSpPr>
          <p:cNvPr id="192" name="Google Shape;192;p25"/>
          <p:cNvSpPr txBox="1"/>
          <p:nvPr/>
        </p:nvSpPr>
        <p:spPr>
          <a:xfrm>
            <a:off x="557450" y="1135525"/>
            <a:ext cx="6438600" cy="8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Architects Daughter"/>
                <a:ea typeface="Architects Daughter"/>
                <a:cs typeface="Architects Daughter"/>
                <a:sym typeface="Architects Daughter"/>
              </a:rPr>
              <a:t>Campus Involvement</a:t>
            </a:r>
            <a:endParaRPr sz="4800">
              <a:latin typeface="Architects Daughter"/>
              <a:ea typeface="Architects Daughter"/>
              <a:cs typeface="Architects Daughter"/>
              <a:sym typeface="Architects Daughter"/>
            </a:endParaRPr>
          </a:p>
        </p:txBody>
      </p:sp>
      <p:sp>
        <p:nvSpPr>
          <p:cNvPr id="193" name="Google Shape;193;p25"/>
          <p:cNvSpPr txBox="1"/>
          <p:nvPr/>
        </p:nvSpPr>
        <p:spPr>
          <a:xfrm>
            <a:off x="948750" y="3854000"/>
            <a:ext cx="7246500" cy="9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Architects Daughter"/>
                <a:ea typeface="Architects Daughter"/>
                <a:cs typeface="Architects Daughter"/>
                <a:sym typeface="Architects Daughter"/>
              </a:rPr>
              <a:t>All papers must be submitted at the beginning of the class on the due date to receive full credit. </a:t>
            </a:r>
            <a:r>
              <a:rPr b="1" lang="en" sz="1800">
                <a:latin typeface="Architects Daughter"/>
                <a:ea typeface="Architects Daughter"/>
                <a:cs typeface="Architects Daughter"/>
                <a:sym typeface="Architects Daughter"/>
              </a:rPr>
              <a:t>All papers are expected to be Times New Roman 12pt font, double spaced with normal margins. </a:t>
            </a:r>
            <a:endParaRPr b="1" sz="1800"/>
          </a:p>
        </p:txBody>
      </p:sp>
      <p:sp>
        <p:nvSpPr>
          <p:cNvPr id="194" name="Google Shape;194;p25"/>
          <p:cNvSpPr txBox="1"/>
          <p:nvPr/>
        </p:nvSpPr>
        <p:spPr>
          <a:xfrm>
            <a:off x="311700" y="2102625"/>
            <a:ext cx="5056200" cy="168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Students are required to attend 3 campus activities out of class. These can include theatre productions, student involvement activities, guest speakers, music department events; and </a:t>
            </a:r>
            <a:r>
              <a:rPr b="1" lang="en" u="sng">
                <a:latin typeface="Architects Daughter"/>
                <a:ea typeface="Architects Daughter"/>
                <a:cs typeface="Architects Daughter"/>
                <a:sym typeface="Architects Daughter"/>
              </a:rPr>
              <a:t>up to one athletic event</a:t>
            </a:r>
            <a:r>
              <a:rPr lang="en">
                <a:latin typeface="Architects Daughter"/>
                <a:ea typeface="Architects Daughter"/>
                <a:cs typeface="Architects Daughter"/>
                <a:sym typeface="Architects Daughter"/>
              </a:rPr>
              <a:t>. One assignment must be attendance to a Multi-Cultural event on Campus. If students have questions regarding other activities, please ask instructor for approval.</a:t>
            </a:r>
            <a:endParaRPr>
              <a:latin typeface="Architects Daughter"/>
              <a:ea typeface="Architects Daughter"/>
              <a:cs typeface="Architects Daughter"/>
              <a:sym typeface="Architects Daughter"/>
            </a:endParaRPr>
          </a:p>
        </p:txBody>
      </p:sp>
      <p:sp>
        <p:nvSpPr>
          <p:cNvPr id="195" name="Google Shape;195;p25"/>
          <p:cNvSpPr/>
          <p:nvPr/>
        </p:nvSpPr>
        <p:spPr>
          <a:xfrm>
            <a:off x="5445500" y="2454700"/>
            <a:ext cx="3698400" cy="1056000"/>
          </a:xfrm>
          <a:prstGeom prst="rect">
            <a:avLst/>
          </a:prstGeom>
          <a:solidFill>
            <a:srgbClr val="B4A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5"/>
          <p:cNvSpPr txBox="1"/>
          <p:nvPr/>
        </p:nvSpPr>
        <p:spPr>
          <a:xfrm>
            <a:off x="5945950" y="2645950"/>
            <a:ext cx="1443600" cy="8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chitects Daughter"/>
                <a:ea typeface="Architects Daughter"/>
                <a:cs typeface="Architects Daughter"/>
                <a:sym typeface="Architects Daughter"/>
              </a:rPr>
              <a:t>Typed</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1 Page</a:t>
            </a:r>
            <a:endParaRPr>
              <a:latin typeface="Architects Daughter"/>
              <a:ea typeface="Architects Daughter"/>
              <a:cs typeface="Architects Daughter"/>
              <a:sym typeface="Architects Daughter"/>
            </a:endParaRPr>
          </a:p>
          <a:p>
            <a:pPr indent="0" lvl="0" marL="0" rtl="0" algn="l">
              <a:spcBef>
                <a:spcPts val="0"/>
              </a:spcBef>
              <a:spcAft>
                <a:spcPts val="0"/>
              </a:spcAft>
              <a:buNone/>
            </a:pPr>
            <a:r>
              <a:rPr lang="en">
                <a:latin typeface="Architects Daughter"/>
                <a:ea typeface="Architects Daughter"/>
                <a:cs typeface="Architects Daughter"/>
                <a:sym typeface="Architects Daughter"/>
              </a:rPr>
              <a:t>Double Spaced</a:t>
            </a:r>
            <a:endParaRPr>
              <a:latin typeface="Architects Daughter"/>
              <a:ea typeface="Architects Daughter"/>
              <a:cs typeface="Architects Daughter"/>
              <a:sym typeface="Architects Daughter"/>
            </a:endParaRPr>
          </a:p>
        </p:txBody>
      </p:sp>
      <p:sp>
        <p:nvSpPr>
          <p:cNvPr id="197" name="Google Shape;197;p25"/>
          <p:cNvSpPr txBox="1"/>
          <p:nvPr/>
        </p:nvSpPr>
        <p:spPr>
          <a:xfrm>
            <a:off x="5445500" y="2430850"/>
            <a:ext cx="3717900" cy="41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rchitects Daughter"/>
                <a:ea typeface="Architects Daughter"/>
                <a:cs typeface="Architects Daughter"/>
                <a:sym typeface="Architects Daughter"/>
              </a:rPr>
              <a:t>Campus Involvement Assignments Must Be:</a:t>
            </a:r>
            <a:endParaRPr b="1">
              <a:latin typeface="Architects Daughter"/>
              <a:ea typeface="Architects Daughter"/>
              <a:cs typeface="Architects Daughter"/>
              <a:sym typeface="Architects Daugh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6"/>
          <p:cNvSpPr/>
          <p:nvPr/>
        </p:nvSpPr>
        <p:spPr>
          <a:xfrm>
            <a:off x="302000" y="339750"/>
            <a:ext cx="8841900" cy="801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Make-Up Policy</a:t>
            </a:r>
            <a:endParaRPr/>
          </a:p>
        </p:txBody>
      </p:sp>
      <p:sp>
        <p:nvSpPr>
          <p:cNvPr id="204" name="Google Shape;204;p26"/>
          <p:cNvSpPr txBox="1"/>
          <p:nvPr>
            <p:ph idx="1" type="body"/>
          </p:nvPr>
        </p:nvSpPr>
        <p:spPr>
          <a:xfrm>
            <a:off x="311700" y="1228675"/>
            <a:ext cx="8520600" cy="1317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latin typeface="Architects Daughter"/>
                <a:ea typeface="Architects Daughter"/>
                <a:cs typeface="Architects Daughter"/>
                <a:sym typeface="Architects Daughter"/>
              </a:rPr>
              <a:t>Students must contact me, by email or in-person, to discuss a quiz or assignment that was distributed during the missed class. If an assignment is turned in late, the student will not be able to receive full credit; or any credit at all. </a:t>
            </a:r>
            <a:endParaRPr/>
          </a:p>
        </p:txBody>
      </p:sp>
      <p:sp>
        <p:nvSpPr>
          <p:cNvPr id="205" name="Google Shape;205;p26"/>
          <p:cNvSpPr txBox="1"/>
          <p:nvPr/>
        </p:nvSpPr>
        <p:spPr>
          <a:xfrm>
            <a:off x="302000" y="2634200"/>
            <a:ext cx="7182000" cy="105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Architects Daughter"/>
                <a:ea typeface="Architects Daughter"/>
                <a:cs typeface="Architects Daughter"/>
                <a:sym typeface="Architects Daughter"/>
              </a:rPr>
              <a:t>It is always a good idea to have conversations with </a:t>
            </a:r>
            <a:r>
              <a:rPr lang="en" sz="1800" u="sng">
                <a:latin typeface="Architects Daughter"/>
                <a:ea typeface="Architects Daughter"/>
                <a:cs typeface="Architects Daughter"/>
                <a:sym typeface="Architects Daughter"/>
              </a:rPr>
              <a:t>any</a:t>
            </a:r>
            <a:r>
              <a:rPr lang="en" sz="1800">
                <a:latin typeface="Architects Daughter"/>
                <a:ea typeface="Architects Daughter"/>
                <a:cs typeface="Architects Daughter"/>
                <a:sym typeface="Architects Daughter"/>
              </a:rPr>
              <a:t> of your instructors about missing work and/or what it is that is keeping you from completing assignments. </a:t>
            </a:r>
            <a:endParaRPr sz="1800">
              <a:latin typeface="Architects Daughter"/>
              <a:ea typeface="Architects Daughter"/>
              <a:cs typeface="Architects Daughter"/>
              <a:sym typeface="Architects Daughter"/>
            </a:endParaRPr>
          </a:p>
          <a:p>
            <a:pPr indent="0" lvl="0" marL="0" rtl="0" algn="l">
              <a:spcBef>
                <a:spcPts val="0"/>
              </a:spcBef>
              <a:spcAft>
                <a:spcPts val="0"/>
              </a:spcAft>
              <a:buNone/>
            </a:pPr>
            <a:r>
              <a:t/>
            </a:r>
            <a:endParaRPr sz="1800">
              <a:latin typeface="Architects Daughter"/>
              <a:ea typeface="Architects Daughter"/>
              <a:cs typeface="Architects Daughter"/>
              <a:sym typeface="Architects Daughter"/>
            </a:endParaRPr>
          </a:p>
          <a:p>
            <a:pPr indent="0" lvl="0" marL="0" rtl="0" algn="l">
              <a:spcBef>
                <a:spcPts val="0"/>
              </a:spcBef>
              <a:spcAft>
                <a:spcPts val="0"/>
              </a:spcAft>
              <a:buNone/>
            </a:pPr>
            <a:r>
              <a:t/>
            </a:r>
            <a:endParaRPr sz="1800">
              <a:latin typeface="Architects Daughter"/>
              <a:ea typeface="Architects Daughter"/>
              <a:cs typeface="Architects Daughter"/>
              <a:sym typeface="Architects Daughter"/>
            </a:endParaRPr>
          </a:p>
        </p:txBody>
      </p:sp>
      <p:grpSp>
        <p:nvGrpSpPr>
          <p:cNvPr id="206" name="Google Shape;206;p26"/>
          <p:cNvGrpSpPr/>
          <p:nvPr/>
        </p:nvGrpSpPr>
        <p:grpSpPr>
          <a:xfrm>
            <a:off x="4643950" y="3453825"/>
            <a:ext cx="3690000" cy="1386600"/>
            <a:chOff x="6389250" y="3784550"/>
            <a:chExt cx="3690000" cy="1386600"/>
          </a:xfrm>
        </p:grpSpPr>
        <p:sp>
          <p:nvSpPr>
            <p:cNvPr id="207" name="Google Shape;207;p26"/>
            <p:cNvSpPr/>
            <p:nvPr/>
          </p:nvSpPr>
          <p:spPr>
            <a:xfrm>
              <a:off x="6389250" y="3841100"/>
              <a:ext cx="3690000" cy="1273500"/>
            </a:xfrm>
            <a:prstGeom prst="wedgeRectCallout">
              <a:avLst>
                <a:gd fmla="val -3707" name="adj1"/>
                <a:gd fmla="val 78946" name="adj2"/>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6"/>
            <p:cNvSpPr txBox="1"/>
            <p:nvPr/>
          </p:nvSpPr>
          <p:spPr>
            <a:xfrm>
              <a:off x="6734238" y="3784550"/>
              <a:ext cx="3000000" cy="138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Architects Daughter"/>
                  <a:ea typeface="Architects Daughter"/>
                  <a:cs typeface="Architects Daughter"/>
                  <a:sym typeface="Architects Daughter"/>
                </a:rPr>
                <a:t>...do not expect me to just accept your late work. You will need to talk to me about it first.</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7"/>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Exploring your purpose for attending college...</a:t>
            </a:r>
            <a:endParaRPr/>
          </a:p>
        </p:txBody>
      </p:sp>
      <p:sp>
        <p:nvSpPr>
          <p:cNvPr id="214" name="Google Shape;214;p27"/>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tects Daughter"/>
                <a:ea typeface="Architects Daughter"/>
                <a:cs typeface="Architects Daughter"/>
                <a:sym typeface="Architects Daughter"/>
              </a:rPr>
              <a:t>The importance of thinking about your own purpose in attending college.</a:t>
            </a:r>
            <a:endParaRPr>
              <a:latin typeface="Architects Daughter"/>
              <a:ea typeface="Architects Daughter"/>
              <a:cs typeface="Architects Daughter"/>
              <a:sym typeface="Architects Daughte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8"/>
          <p:cNvSpPr/>
          <p:nvPr/>
        </p:nvSpPr>
        <p:spPr>
          <a:xfrm>
            <a:off x="0" y="1841250"/>
            <a:ext cx="4418700" cy="2095800"/>
          </a:xfrm>
          <a:prstGeom prst="rect">
            <a:avLst/>
          </a:prstGeom>
          <a:solidFill>
            <a:srgbClr val="4581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Choose a Community College?!</a:t>
            </a:r>
            <a:endParaRPr/>
          </a:p>
        </p:txBody>
      </p:sp>
      <p:sp>
        <p:nvSpPr>
          <p:cNvPr id="221" name="Google Shape;221;p28"/>
          <p:cNvSpPr txBox="1"/>
          <p:nvPr>
            <p:ph idx="1" type="body"/>
          </p:nvPr>
        </p:nvSpPr>
        <p:spPr>
          <a:xfrm>
            <a:off x="311700" y="1943425"/>
            <a:ext cx="3999900" cy="188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Architects Daughter"/>
                <a:ea typeface="Architects Daughter"/>
                <a:cs typeface="Architects Daughter"/>
                <a:sym typeface="Architects Daughter"/>
              </a:rPr>
              <a:t>Different individuals have different reasons for starting education at a community college. </a:t>
            </a:r>
            <a:endParaRPr sz="1800">
              <a:solidFill>
                <a:srgbClr val="FFFFFF"/>
              </a:solidFill>
              <a:latin typeface="Architects Daughter"/>
              <a:ea typeface="Architects Daughter"/>
              <a:cs typeface="Architects Daughter"/>
              <a:sym typeface="Architects Daughter"/>
            </a:endParaRPr>
          </a:p>
          <a:p>
            <a:pPr indent="0" lvl="0" marL="0" rtl="0" algn="l">
              <a:spcBef>
                <a:spcPts val="1600"/>
              </a:spcBef>
              <a:spcAft>
                <a:spcPts val="1600"/>
              </a:spcAft>
              <a:buNone/>
            </a:pPr>
            <a:r>
              <a:rPr lang="en">
                <a:solidFill>
                  <a:srgbClr val="FFFFFF"/>
                </a:solidFill>
                <a:latin typeface="Architects Daughter"/>
                <a:ea typeface="Architects Daughter"/>
                <a:cs typeface="Architects Daughter"/>
                <a:sym typeface="Architects Daughter"/>
              </a:rPr>
              <a:t>According to “Six Benefits of Community Colleges: It Might Be the Right Path for You”</a:t>
            </a:r>
            <a:endParaRPr>
              <a:solidFill>
                <a:srgbClr val="FFFFFF"/>
              </a:solidFill>
              <a:latin typeface="Architects Daughter"/>
              <a:ea typeface="Architects Daughter"/>
              <a:cs typeface="Architects Daughter"/>
              <a:sym typeface="Architects Daughter"/>
            </a:endParaRPr>
          </a:p>
        </p:txBody>
      </p:sp>
      <p:sp>
        <p:nvSpPr>
          <p:cNvPr id="222" name="Google Shape;222;p28"/>
          <p:cNvSpPr txBox="1"/>
          <p:nvPr>
            <p:ph idx="2" type="body"/>
          </p:nvPr>
        </p:nvSpPr>
        <p:spPr>
          <a:xfrm>
            <a:off x="4905300" y="4260450"/>
            <a:ext cx="4238700" cy="634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000000"/>
                </a:solidFill>
                <a:latin typeface="Architects Daughter"/>
                <a:ea typeface="Architects Daughter"/>
                <a:cs typeface="Architects Daughter"/>
                <a:sym typeface="Architects Daughter"/>
              </a:rPr>
              <a:t>You need a flexible schedule because of work and family</a:t>
            </a:r>
            <a:endParaRPr>
              <a:solidFill>
                <a:srgbClr val="000000"/>
              </a:solidFill>
              <a:latin typeface="Architects Daughter"/>
              <a:ea typeface="Architects Daughter"/>
              <a:cs typeface="Architects Daughter"/>
              <a:sym typeface="Architects Daughter"/>
            </a:endParaRPr>
          </a:p>
        </p:txBody>
      </p:sp>
      <p:grpSp>
        <p:nvGrpSpPr>
          <p:cNvPr id="223" name="Google Shape;223;p28"/>
          <p:cNvGrpSpPr/>
          <p:nvPr/>
        </p:nvGrpSpPr>
        <p:grpSpPr>
          <a:xfrm>
            <a:off x="4593450" y="1047750"/>
            <a:ext cx="4311600" cy="331500"/>
            <a:chOff x="4593450" y="1047750"/>
            <a:chExt cx="4311600" cy="331500"/>
          </a:xfrm>
        </p:grpSpPr>
        <p:sp>
          <p:nvSpPr>
            <p:cNvPr id="224" name="Google Shape;224;p28"/>
            <p:cNvSpPr txBox="1"/>
            <p:nvPr/>
          </p:nvSpPr>
          <p:spPr>
            <a:xfrm>
              <a:off x="4905150" y="1047750"/>
              <a:ext cx="3999900" cy="33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latin typeface="Architects Daughter"/>
                  <a:ea typeface="Architects Daughter"/>
                  <a:cs typeface="Architects Daughter"/>
                  <a:sym typeface="Architects Daughter"/>
                </a:rPr>
                <a:t>You don’t want to pay a lot for college.</a:t>
              </a:r>
              <a:endParaRPr/>
            </a:p>
          </p:txBody>
        </p:sp>
        <p:sp>
          <p:nvSpPr>
            <p:cNvPr id="225" name="Google Shape;225;p28"/>
            <p:cNvSpPr/>
            <p:nvPr/>
          </p:nvSpPr>
          <p:spPr>
            <a:xfrm>
              <a:off x="4593450" y="1160850"/>
              <a:ext cx="311700" cy="218400"/>
            </a:xfrm>
            <a:prstGeom prst="rightArrow">
              <a:avLst>
                <a:gd fmla="val 50000" name="adj1"/>
                <a:gd fmla="val 50000" name="adj2"/>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 name="Google Shape;226;p28"/>
          <p:cNvGrpSpPr/>
          <p:nvPr/>
        </p:nvGrpSpPr>
        <p:grpSpPr>
          <a:xfrm>
            <a:off x="4593450" y="1531850"/>
            <a:ext cx="4457100" cy="366900"/>
            <a:chOff x="4593450" y="1531850"/>
            <a:chExt cx="4457100" cy="366900"/>
          </a:xfrm>
        </p:grpSpPr>
        <p:sp>
          <p:nvSpPr>
            <p:cNvPr id="227" name="Google Shape;227;p28"/>
            <p:cNvSpPr txBox="1"/>
            <p:nvPr/>
          </p:nvSpPr>
          <p:spPr>
            <a:xfrm>
              <a:off x="4905150" y="1531850"/>
              <a:ext cx="4145400" cy="36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latin typeface="Architects Daughter"/>
                  <a:ea typeface="Architects Daughter"/>
                  <a:cs typeface="Architects Daughter"/>
                  <a:sym typeface="Architects Daughter"/>
                </a:rPr>
                <a:t>You are not sure if you want to get a degree.</a:t>
              </a:r>
              <a:endParaRPr/>
            </a:p>
          </p:txBody>
        </p:sp>
        <p:sp>
          <p:nvSpPr>
            <p:cNvPr id="228" name="Google Shape;228;p28"/>
            <p:cNvSpPr/>
            <p:nvPr/>
          </p:nvSpPr>
          <p:spPr>
            <a:xfrm>
              <a:off x="4593450" y="1606100"/>
              <a:ext cx="311700" cy="218400"/>
            </a:xfrm>
            <a:prstGeom prst="rightArrow">
              <a:avLst>
                <a:gd fmla="val 50000" name="adj1"/>
                <a:gd fmla="val 50000" name="adj2"/>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9" name="Google Shape;229;p28"/>
          <p:cNvGrpSpPr/>
          <p:nvPr/>
        </p:nvGrpSpPr>
        <p:grpSpPr>
          <a:xfrm>
            <a:off x="4593450" y="1992763"/>
            <a:ext cx="4311600" cy="585300"/>
            <a:chOff x="4593450" y="1992763"/>
            <a:chExt cx="4311600" cy="585300"/>
          </a:xfrm>
        </p:grpSpPr>
        <p:sp>
          <p:nvSpPr>
            <p:cNvPr id="230" name="Google Shape;230;p28"/>
            <p:cNvSpPr txBox="1"/>
            <p:nvPr/>
          </p:nvSpPr>
          <p:spPr>
            <a:xfrm>
              <a:off x="4905150" y="1992763"/>
              <a:ext cx="3999900" cy="585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latin typeface="Architects Daughter"/>
                  <a:ea typeface="Architects Daughter"/>
                  <a:cs typeface="Architects Daughter"/>
                  <a:sym typeface="Architects Daughter"/>
                </a:rPr>
                <a:t>You don’t know in what degree program you want to enroll.</a:t>
              </a:r>
              <a:endParaRPr>
                <a:latin typeface="Architects Daughter"/>
                <a:ea typeface="Architects Daughter"/>
                <a:cs typeface="Architects Daughter"/>
                <a:sym typeface="Architects Daughter"/>
              </a:endParaRPr>
            </a:p>
          </p:txBody>
        </p:sp>
        <p:sp>
          <p:nvSpPr>
            <p:cNvPr id="231" name="Google Shape;231;p28"/>
            <p:cNvSpPr/>
            <p:nvPr/>
          </p:nvSpPr>
          <p:spPr>
            <a:xfrm>
              <a:off x="4593450" y="2101300"/>
              <a:ext cx="311700" cy="218400"/>
            </a:xfrm>
            <a:prstGeom prst="rightArrow">
              <a:avLst>
                <a:gd fmla="val 50000" name="adj1"/>
                <a:gd fmla="val 50000" name="adj2"/>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 name="Google Shape;232;p28"/>
          <p:cNvGrpSpPr/>
          <p:nvPr/>
        </p:nvGrpSpPr>
        <p:grpSpPr>
          <a:xfrm>
            <a:off x="4593450" y="2596500"/>
            <a:ext cx="4550550" cy="585300"/>
            <a:chOff x="4593450" y="2596500"/>
            <a:chExt cx="4550550" cy="585300"/>
          </a:xfrm>
        </p:grpSpPr>
        <p:sp>
          <p:nvSpPr>
            <p:cNvPr id="233" name="Google Shape;233;p28"/>
            <p:cNvSpPr txBox="1"/>
            <p:nvPr/>
          </p:nvSpPr>
          <p:spPr>
            <a:xfrm>
              <a:off x="4905300" y="2596500"/>
              <a:ext cx="4238700" cy="585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latin typeface="Architects Daughter"/>
                  <a:ea typeface="Architects Daughter"/>
                  <a:cs typeface="Architects Daughter"/>
                  <a:sym typeface="Architects Daughter"/>
                </a:rPr>
                <a:t>You want to pursue a degree in a technical, business, or industrial field. </a:t>
              </a:r>
              <a:endParaRPr/>
            </a:p>
          </p:txBody>
        </p:sp>
        <p:sp>
          <p:nvSpPr>
            <p:cNvPr id="234" name="Google Shape;234;p28"/>
            <p:cNvSpPr/>
            <p:nvPr/>
          </p:nvSpPr>
          <p:spPr>
            <a:xfrm>
              <a:off x="4593450" y="2708688"/>
              <a:ext cx="311700" cy="218400"/>
            </a:xfrm>
            <a:prstGeom prst="rightArrow">
              <a:avLst>
                <a:gd fmla="val 50000" name="adj1"/>
                <a:gd fmla="val 50000" name="adj2"/>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 name="Google Shape;235;p28"/>
          <p:cNvGrpSpPr/>
          <p:nvPr/>
        </p:nvGrpSpPr>
        <p:grpSpPr>
          <a:xfrm>
            <a:off x="4593450" y="3283275"/>
            <a:ext cx="4550550" cy="875700"/>
            <a:chOff x="4593450" y="3283275"/>
            <a:chExt cx="4550550" cy="875700"/>
          </a:xfrm>
        </p:grpSpPr>
        <p:sp>
          <p:nvSpPr>
            <p:cNvPr id="236" name="Google Shape;236;p28"/>
            <p:cNvSpPr txBox="1"/>
            <p:nvPr/>
          </p:nvSpPr>
          <p:spPr>
            <a:xfrm>
              <a:off x="4905300" y="3283275"/>
              <a:ext cx="4238700" cy="87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latin typeface="Architects Daughter"/>
                  <a:ea typeface="Architects Daughter"/>
                  <a:cs typeface="Architects Daughter"/>
                  <a:sym typeface="Architects Daughter"/>
                </a:rPr>
                <a:t>Your GPA in high school or at another college is low, and you want to work on improving your skills and your grades.</a:t>
              </a:r>
              <a:endParaRPr/>
            </a:p>
          </p:txBody>
        </p:sp>
        <p:sp>
          <p:nvSpPr>
            <p:cNvPr id="237" name="Google Shape;237;p28"/>
            <p:cNvSpPr/>
            <p:nvPr/>
          </p:nvSpPr>
          <p:spPr>
            <a:xfrm>
              <a:off x="4593450" y="3368525"/>
              <a:ext cx="311700" cy="218400"/>
            </a:xfrm>
            <a:prstGeom prst="rightArrow">
              <a:avLst>
                <a:gd fmla="val 50000" name="adj1"/>
                <a:gd fmla="val 50000" name="adj2"/>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8" name="Google Shape;238;p28"/>
          <p:cNvSpPr/>
          <p:nvPr/>
        </p:nvSpPr>
        <p:spPr>
          <a:xfrm>
            <a:off x="4593450" y="4377375"/>
            <a:ext cx="311700" cy="218400"/>
          </a:xfrm>
          <a:prstGeom prst="rightArrow">
            <a:avLst>
              <a:gd fmla="val 50000" name="adj1"/>
              <a:gd fmla="val 50000" name="adj2"/>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