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4660"/>
  </p:normalViewPr>
  <p:slideViewPr>
    <p:cSldViewPr snapToGrid="0">
      <p:cViewPr>
        <p:scale>
          <a:sx n="75" d="100"/>
          <a:sy n="75" d="100"/>
        </p:scale>
        <p:origin x="516" y="4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F9A4233-832F-4A06-880C-85D7508045C5}" type="datetimeFigureOut">
              <a:rPr lang="en-US" smtClean="0"/>
              <a:t>9/9/2014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9377D4-9E7C-4C3A-89CD-6C8F6728ACEE}" type="slidenum">
              <a:rPr lang="en-US" smtClean="0"/>
              <a:t>‹#›</a:t>
            </a:fld>
            <a:endParaRPr lang="en-US"/>
          </a:p>
        </p:txBody>
      </p:sp>
    </p:spTree>
    <p:extLst>
      <p:ext uri="{BB962C8B-B14F-4D97-AF65-F5344CB8AC3E}">
        <p14:creationId xmlns:p14="http://schemas.microsoft.com/office/powerpoint/2010/main" val="359595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9A4233-832F-4A06-880C-85D7508045C5}" type="datetimeFigureOut">
              <a:rPr lang="en-US" smtClean="0"/>
              <a:t>9/9/2014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9377D4-9E7C-4C3A-89CD-6C8F6728ACEE}" type="slidenum">
              <a:rPr lang="en-US" smtClean="0"/>
              <a:t>‹#›</a:t>
            </a:fld>
            <a:endParaRPr lang="en-US"/>
          </a:p>
        </p:txBody>
      </p:sp>
    </p:spTree>
    <p:extLst>
      <p:ext uri="{BB962C8B-B14F-4D97-AF65-F5344CB8AC3E}">
        <p14:creationId xmlns:p14="http://schemas.microsoft.com/office/powerpoint/2010/main" val="1077198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9A4233-832F-4A06-880C-85D7508045C5}" type="datetimeFigureOut">
              <a:rPr lang="en-US" smtClean="0"/>
              <a:t>9/9/2014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9377D4-9E7C-4C3A-89CD-6C8F6728ACEE}" type="slidenum">
              <a:rPr lang="en-US" smtClean="0"/>
              <a:t>‹#›</a:t>
            </a:fld>
            <a:endParaRPr lang="en-US"/>
          </a:p>
        </p:txBody>
      </p:sp>
    </p:spTree>
    <p:extLst>
      <p:ext uri="{BB962C8B-B14F-4D97-AF65-F5344CB8AC3E}">
        <p14:creationId xmlns:p14="http://schemas.microsoft.com/office/powerpoint/2010/main" val="3537311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8F9A4233-832F-4A06-880C-85D7508045C5}" type="datetimeFigureOut">
              <a:rPr lang="en-US" smtClean="0"/>
              <a:t>9/9/2014</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549377D4-9E7C-4C3A-89CD-6C8F6728ACEE}" type="slidenum">
              <a:rPr lang="en-US" smtClean="0"/>
              <a:t>‹#›</a:t>
            </a:fld>
            <a:endParaRPr lang="en-US"/>
          </a:p>
        </p:txBody>
      </p:sp>
    </p:spTree>
    <p:extLst>
      <p:ext uri="{BB962C8B-B14F-4D97-AF65-F5344CB8AC3E}">
        <p14:creationId xmlns:p14="http://schemas.microsoft.com/office/powerpoint/2010/main" val="2844054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8F9A4233-832F-4A06-880C-85D7508045C5}" type="datetimeFigureOut">
              <a:rPr lang="en-US" smtClean="0"/>
              <a:t>9/9/2014</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549377D4-9E7C-4C3A-89CD-6C8F6728ACEE}" type="slidenum">
              <a:rPr lang="en-US" smtClean="0"/>
              <a:t>‹#›</a:t>
            </a:fld>
            <a:endParaRPr lang="en-US"/>
          </a:p>
        </p:txBody>
      </p:sp>
    </p:spTree>
    <p:extLst>
      <p:ext uri="{BB962C8B-B14F-4D97-AF65-F5344CB8AC3E}">
        <p14:creationId xmlns:p14="http://schemas.microsoft.com/office/powerpoint/2010/main" val="3100962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8F9A4233-832F-4A06-880C-85D7508045C5}" type="datetimeFigureOut">
              <a:rPr lang="en-US" smtClean="0"/>
              <a:t>9/9/2014</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549377D4-9E7C-4C3A-89CD-6C8F6728ACEE}" type="slidenum">
              <a:rPr lang="en-US" smtClean="0"/>
              <a:t>‹#›</a:t>
            </a:fld>
            <a:endParaRPr lang="en-US"/>
          </a:p>
        </p:txBody>
      </p:sp>
    </p:spTree>
    <p:extLst>
      <p:ext uri="{BB962C8B-B14F-4D97-AF65-F5344CB8AC3E}">
        <p14:creationId xmlns:p14="http://schemas.microsoft.com/office/powerpoint/2010/main" val="1973327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F9A4233-832F-4A06-880C-85D7508045C5}" type="datetimeFigureOut">
              <a:rPr lang="en-US" smtClean="0"/>
              <a:t>9/9/2014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9377D4-9E7C-4C3A-89CD-6C8F6728ACEE}" type="slidenum">
              <a:rPr lang="en-US" smtClean="0"/>
              <a:t>‹#›</a:t>
            </a:fld>
            <a:endParaRPr lang="en-US"/>
          </a:p>
        </p:txBody>
      </p:sp>
    </p:spTree>
    <p:extLst>
      <p:ext uri="{BB962C8B-B14F-4D97-AF65-F5344CB8AC3E}">
        <p14:creationId xmlns:p14="http://schemas.microsoft.com/office/powerpoint/2010/main" val="724545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8F9A4233-832F-4A06-880C-85D7508045C5}" type="datetimeFigureOut">
              <a:rPr lang="en-US" smtClean="0"/>
              <a:t>9/9/2014</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549377D4-9E7C-4C3A-89CD-6C8F6728ACEE}" type="slidenum">
              <a:rPr lang="en-US" smtClean="0"/>
              <a:t>‹#›</a:t>
            </a:fld>
            <a:endParaRPr lang="en-US"/>
          </a:p>
        </p:txBody>
      </p:sp>
    </p:spTree>
    <p:extLst>
      <p:ext uri="{BB962C8B-B14F-4D97-AF65-F5344CB8AC3E}">
        <p14:creationId xmlns:p14="http://schemas.microsoft.com/office/powerpoint/2010/main" val="497912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50000"/>
              <a:lumOff val="5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8F9A4233-832F-4A06-880C-85D7508045C5}" type="datetimeFigureOut">
              <a:rPr lang="en-US" smtClean="0"/>
              <a:t>9/9/2014</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549377D4-9E7C-4C3A-89CD-6C8F6728ACEE}" type="slidenum">
              <a:rPr lang="en-US" smtClean="0"/>
              <a:t>‹#›</a:t>
            </a:fld>
            <a:endParaRPr lang="en-US"/>
          </a:p>
        </p:txBody>
      </p:sp>
    </p:spTree>
    <p:extLst>
      <p:ext uri="{BB962C8B-B14F-4D97-AF65-F5344CB8AC3E}">
        <p14:creationId xmlns:p14="http://schemas.microsoft.com/office/powerpoint/2010/main" val="231961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F9A4233-832F-4A06-880C-85D7508045C5}" type="datetimeFigureOut">
              <a:rPr lang="en-US" smtClean="0"/>
              <a:t>9/9/2014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9377D4-9E7C-4C3A-89CD-6C8F6728ACEE}" type="slidenum">
              <a:rPr lang="en-US" smtClean="0"/>
              <a:t>‹#›</a:t>
            </a:fld>
            <a:endParaRPr lang="en-US"/>
          </a:p>
        </p:txBody>
      </p:sp>
    </p:spTree>
    <p:extLst>
      <p:ext uri="{BB962C8B-B14F-4D97-AF65-F5344CB8AC3E}">
        <p14:creationId xmlns:p14="http://schemas.microsoft.com/office/powerpoint/2010/main" val="1336541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F9A4233-832F-4A06-880C-85D7508045C5}" type="datetimeFigureOut">
              <a:rPr lang="en-US" smtClean="0"/>
              <a:t>9/9/2014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9377D4-9E7C-4C3A-89CD-6C8F6728ACEE}" type="slidenum">
              <a:rPr lang="en-US" smtClean="0"/>
              <a:t>‹#›</a:t>
            </a:fld>
            <a:endParaRPr lang="en-US"/>
          </a:p>
        </p:txBody>
      </p:sp>
    </p:spTree>
    <p:extLst>
      <p:ext uri="{BB962C8B-B14F-4D97-AF65-F5344CB8AC3E}">
        <p14:creationId xmlns:p14="http://schemas.microsoft.com/office/powerpoint/2010/main" val="16046345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11815864" y="758952"/>
            <a:ext cx="384048" cy="533095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fld id="{8F9A4233-832F-4A06-880C-85D7508045C5}" type="datetimeFigureOut">
              <a:rPr lang="en-US" smtClean="0"/>
              <a:t>9/9/2014</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549377D4-9E7C-4C3A-89CD-6C8F6728ACEE}" type="slidenum">
              <a:rPr lang="en-US" smtClean="0"/>
              <a:t>‹#›</a:t>
            </a:fld>
            <a:endParaRPr lang="en-US"/>
          </a:p>
        </p:txBody>
      </p:sp>
    </p:spTree>
    <p:extLst>
      <p:ext uri="{BB962C8B-B14F-4D97-AF65-F5344CB8AC3E}">
        <p14:creationId xmlns:p14="http://schemas.microsoft.com/office/powerpoint/2010/main" val="106887165"/>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tabLst>
          <a:tab pos="1143000" algn="l"/>
        </a:tabLst>
        <a:defRPr sz="2000" kern="1200">
          <a:solidFill>
            <a:schemeClr val="bg2">
              <a:lumMod val="20000"/>
              <a:lumOff val="80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800" kern="1200">
          <a:solidFill>
            <a:schemeClr val="bg2">
              <a:lumMod val="20000"/>
              <a:lumOff val="80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600" kern="1200">
          <a:solidFill>
            <a:schemeClr val="bg2">
              <a:lumMod val="20000"/>
              <a:lumOff val="80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88087" y="1526899"/>
            <a:ext cx="6601522" cy="2431435"/>
          </a:xfrm>
          <a:prstGeom prst="rect">
            <a:avLst/>
          </a:prstGeom>
          <a:noFill/>
        </p:spPr>
        <p:txBody>
          <a:bodyPr wrap="square" rtlCol="0">
            <a:spAutoFit/>
          </a:bodyPr>
          <a:lstStyle/>
          <a:p>
            <a:r>
              <a:rPr lang="en-US" dirty="0" smtClean="0">
                <a:latin typeface="Book Antiqua" panose="02040602050305030304" pitchFamily="18" charset="0"/>
              </a:rPr>
              <a:t>Professional Background</a:t>
            </a:r>
          </a:p>
          <a:p>
            <a:pPr marL="285750" indent="-285750">
              <a:buFont typeface="Arial" panose="020B0604020202020204" pitchFamily="34" charset="0"/>
              <a:buChar char="•"/>
            </a:pPr>
            <a:r>
              <a:rPr lang="en-US" sz="1600" dirty="0" smtClean="0">
                <a:latin typeface="Book Antiqua" panose="02040602050305030304" pitchFamily="18" charset="0"/>
              </a:rPr>
              <a:t>College Substance and Alcohol Prevention Specialist</a:t>
            </a:r>
          </a:p>
          <a:p>
            <a:pPr marL="742950" lvl="1" indent="-285750">
              <a:buFont typeface="Arial" panose="020B0604020202020204" pitchFamily="34" charset="0"/>
              <a:buChar char="•"/>
            </a:pPr>
            <a:r>
              <a:rPr lang="en-US" sz="1400" dirty="0" smtClean="0">
                <a:latin typeface="Book Antiqua" panose="02040602050305030304" pitchFamily="18" charset="0"/>
              </a:rPr>
              <a:t>Create </a:t>
            </a:r>
            <a:r>
              <a:rPr lang="en-US" sz="1400" dirty="0" err="1" smtClean="0">
                <a:latin typeface="Book Antiqua" panose="02040602050305030304" pitchFamily="18" charset="0"/>
              </a:rPr>
              <a:t>edu</a:t>
            </a:r>
            <a:r>
              <a:rPr lang="en-US" sz="1400" dirty="0" smtClean="0">
                <a:latin typeface="Book Antiqua" panose="02040602050305030304" pitchFamily="18" charset="0"/>
              </a:rPr>
              <a:t> information relating to Alcohol and Other Drugs (AOD)</a:t>
            </a:r>
          </a:p>
          <a:p>
            <a:pPr marL="742950" lvl="1" indent="-285750">
              <a:buFont typeface="Arial" panose="020B0604020202020204" pitchFamily="34" charset="0"/>
              <a:buChar char="•"/>
            </a:pPr>
            <a:r>
              <a:rPr lang="en-US" sz="1400" dirty="0" smtClean="0">
                <a:latin typeface="Book Antiqua" panose="02040602050305030304" pitchFamily="18" charset="0"/>
              </a:rPr>
              <a:t>Create brochures and media related material for AOD</a:t>
            </a:r>
          </a:p>
          <a:p>
            <a:pPr marL="742950" lvl="1" indent="-285750">
              <a:buFont typeface="Arial" panose="020B0604020202020204" pitchFamily="34" charset="0"/>
              <a:buChar char="•"/>
            </a:pPr>
            <a:r>
              <a:rPr lang="en-US" sz="1400" dirty="0" smtClean="0">
                <a:latin typeface="Book Antiqua" panose="02040602050305030304" pitchFamily="18" charset="0"/>
              </a:rPr>
              <a:t>AOD Advisory Board Co-Chair</a:t>
            </a:r>
          </a:p>
          <a:p>
            <a:pPr marL="742950" lvl="1" indent="-285750">
              <a:buFont typeface="Arial" panose="020B0604020202020204" pitchFamily="34" charset="0"/>
              <a:buChar char="•"/>
            </a:pPr>
            <a:r>
              <a:rPr lang="en-US" sz="1400" dirty="0" smtClean="0">
                <a:latin typeface="Book Antiqua" panose="02040602050305030304" pitchFamily="18" charset="0"/>
              </a:rPr>
              <a:t>SADD Student Club Advisor</a:t>
            </a:r>
          </a:p>
          <a:p>
            <a:pPr marL="742950" lvl="1" indent="-285750">
              <a:buFont typeface="Arial" panose="020B0604020202020204" pitchFamily="34" charset="0"/>
              <a:buChar char="•"/>
            </a:pPr>
            <a:r>
              <a:rPr lang="en-US" sz="1400" dirty="0" smtClean="0">
                <a:latin typeface="Book Antiqua" panose="02040602050305030304" pitchFamily="18" charset="0"/>
              </a:rPr>
              <a:t>Much, much more…</a:t>
            </a:r>
          </a:p>
          <a:p>
            <a:pPr lvl="1"/>
            <a:r>
              <a:rPr lang="en-US" sz="1600" dirty="0" smtClean="0">
                <a:latin typeface="Book Antiqua" panose="02040602050305030304" pitchFamily="18" charset="0"/>
              </a:rPr>
              <a:t>  </a:t>
            </a:r>
          </a:p>
          <a:p>
            <a:pPr marL="285750" indent="-285750">
              <a:buFont typeface="Arial" panose="020B0604020202020204" pitchFamily="34" charset="0"/>
              <a:buChar char="•"/>
            </a:pPr>
            <a:r>
              <a:rPr lang="en-US" sz="1600" dirty="0" smtClean="0">
                <a:latin typeface="Book Antiqua" panose="02040602050305030304" pitchFamily="18" charset="0"/>
              </a:rPr>
              <a:t>First Year Seminar (Freshmen Seminar) Adjunct</a:t>
            </a:r>
          </a:p>
          <a:p>
            <a:pPr marL="742950" lvl="1" indent="-285750">
              <a:buFont typeface="Arial" panose="020B0604020202020204" pitchFamily="34" charset="0"/>
              <a:buChar char="•"/>
            </a:pPr>
            <a:r>
              <a:rPr lang="en-US" sz="1400" dirty="0" smtClean="0">
                <a:latin typeface="Book Antiqua" panose="02040602050305030304" pitchFamily="18" charset="0"/>
              </a:rPr>
              <a:t>4 Sections of traditional face to face class instruction.</a:t>
            </a:r>
            <a:endParaRPr lang="en-US" sz="1400" dirty="0">
              <a:latin typeface="Book Antiqua" panose="02040602050305030304" pitchFamily="18" charset="0"/>
            </a:endParaRPr>
          </a:p>
        </p:txBody>
      </p:sp>
      <p:sp>
        <p:nvSpPr>
          <p:cNvPr id="5" name="TextBox 4"/>
          <p:cNvSpPr txBox="1"/>
          <p:nvPr/>
        </p:nvSpPr>
        <p:spPr>
          <a:xfrm>
            <a:off x="9266662" y="959005"/>
            <a:ext cx="2925337" cy="369332"/>
          </a:xfrm>
          <a:prstGeom prst="rect">
            <a:avLst/>
          </a:prstGeom>
          <a:noFill/>
        </p:spPr>
        <p:txBody>
          <a:bodyPr wrap="square" rtlCol="0">
            <a:spAutoFit/>
          </a:bodyPr>
          <a:lstStyle/>
          <a:p>
            <a:pPr algn="ctr"/>
            <a:r>
              <a:rPr lang="en-US" u="sng" dirty="0" smtClean="0">
                <a:latin typeface="Book Antiqua" panose="02040602050305030304" pitchFamily="18" charset="0"/>
              </a:rPr>
              <a:t>Personal Interests</a:t>
            </a:r>
            <a:endParaRPr lang="en-US" u="sng" dirty="0">
              <a:latin typeface="Book Antiqua" panose="02040602050305030304" pitchFamily="18" charset="0"/>
            </a:endParaRPr>
          </a:p>
        </p:txBody>
      </p:sp>
      <p:sp>
        <p:nvSpPr>
          <p:cNvPr id="6" name="TextBox 5"/>
          <p:cNvSpPr txBox="1"/>
          <p:nvPr/>
        </p:nvSpPr>
        <p:spPr>
          <a:xfrm>
            <a:off x="2788087" y="4098200"/>
            <a:ext cx="8519532" cy="1261884"/>
          </a:xfrm>
          <a:prstGeom prst="rect">
            <a:avLst/>
          </a:prstGeom>
          <a:noFill/>
        </p:spPr>
        <p:txBody>
          <a:bodyPr wrap="square" rtlCol="0">
            <a:spAutoFit/>
          </a:bodyPr>
          <a:lstStyle/>
          <a:p>
            <a:r>
              <a:rPr lang="en-US" dirty="0" smtClean="0">
                <a:latin typeface="Book Antiqua" panose="02040602050305030304" pitchFamily="18" charset="0"/>
              </a:rPr>
              <a:t>Experience in Virtual Worlds</a:t>
            </a:r>
          </a:p>
          <a:p>
            <a:pPr marL="285750" indent="-285750">
              <a:buFont typeface="Arial" panose="020B0604020202020204" pitchFamily="34" charset="0"/>
              <a:buChar char="•"/>
            </a:pPr>
            <a:r>
              <a:rPr lang="en-US" sz="1400" dirty="0" smtClean="0">
                <a:latin typeface="Book Antiqua" panose="02040602050305030304" pitchFamily="18" charset="0"/>
              </a:rPr>
              <a:t>Minimal experience in “Second Life” – only in LETTP course</a:t>
            </a:r>
          </a:p>
          <a:p>
            <a:pPr marL="285750" indent="-285750">
              <a:buFont typeface="Arial" panose="020B0604020202020204" pitchFamily="34" charset="0"/>
              <a:buChar char="•"/>
            </a:pPr>
            <a:r>
              <a:rPr lang="en-US" sz="1400" dirty="0" smtClean="0">
                <a:latin typeface="Book Antiqua" panose="02040602050305030304" pitchFamily="18" charset="0"/>
              </a:rPr>
              <a:t>Played several MMO’s (Massive Multiplayer Online)</a:t>
            </a:r>
          </a:p>
          <a:p>
            <a:pPr marL="285750" indent="-285750">
              <a:buFont typeface="Arial" panose="020B0604020202020204" pitchFamily="34" charset="0"/>
              <a:buChar char="•"/>
            </a:pPr>
            <a:r>
              <a:rPr lang="en-US" sz="1400" dirty="0" smtClean="0">
                <a:latin typeface="Book Antiqua" panose="02040602050305030304" pitchFamily="18" charset="0"/>
              </a:rPr>
              <a:t>Some “</a:t>
            </a:r>
            <a:r>
              <a:rPr lang="en-US" sz="1400" dirty="0" err="1" smtClean="0">
                <a:latin typeface="Book Antiqua" panose="02040602050305030304" pitchFamily="18" charset="0"/>
              </a:rPr>
              <a:t>ClassCraft</a:t>
            </a:r>
            <a:r>
              <a:rPr lang="en-US" sz="1400" dirty="0" smtClean="0">
                <a:latin typeface="Book Antiqua" panose="02040602050305030304" pitchFamily="18" charset="0"/>
              </a:rPr>
              <a:t>” experience</a:t>
            </a:r>
          </a:p>
          <a:p>
            <a:endParaRPr lang="en-US" sz="1600" dirty="0" smtClean="0">
              <a:latin typeface="Book Antiqua" panose="02040602050305030304" pitchFamily="18" charset="0"/>
            </a:endParaRPr>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55009" t="3413" r="10707" b="106"/>
          <a:stretch/>
        </p:blipFill>
        <p:spPr>
          <a:xfrm>
            <a:off x="608" y="758281"/>
            <a:ext cx="2530719" cy="5341435"/>
          </a:xfrm>
          <a:prstGeom prst="rect">
            <a:avLst/>
          </a:prstGeom>
          <a:ln>
            <a:noFill/>
          </a:ln>
          <a:effectLst>
            <a:outerShdw blurRad="190500" algn="tl" rotWithShape="0">
              <a:srgbClr val="000000">
                <a:alpha val="70000"/>
              </a:srgbClr>
            </a:outerShdw>
          </a:effectLst>
        </p:spPr>
      </p:pic>
      <p:pic>
        <p:nvPicPr>
          <p:cNvPr id="1026" name="Picture 2" descr="masking-tape-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1279959">
            <a:off x="75139" y="512485"/>
            <a:ext cx="1492250" cy="5476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8" name="Picture 4" descr="Free_Ripped_Paper_Stock_Photo_by_thomascall_answer_1_xlar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122837">
            <a:off x="2400978" y="4686841"/>
            <a:ext cx="1741487" cy="28257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27" name="Picture 3" descr="masking-tape-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939077">
            <a:off x="1422438" y="5583713"/>
            <a:ext cx="1492250" cy="5476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1" name="TextBox 10"/>
          <p:cNvSpPr txBox="1"/>
          <p:nvPr/>
        </p:nvSpPr>
        <p:spPr>
          <a:xfrm rot="20540634">
            <a:off x="2050295" y="5724195"/>
            <a:ext cx="2334734" cy="738664"/>
          </a:xfrm>
          <a:prstGeom prst="rect">
            <a:avLst/>
          </a:prstGeom>
          <a:noFill/>
        </p:spPr>
        <p:txBody>
          <a:bodyPr wrap="square" rtlCol="0">
            <a:spAutoFit/>
          </a:bodyPr>
          <a:lstStyle/>
          <a:p>
            <a:pPr algn="ctr"/>
            <a:r>
              <a:rPr lang="en-US" sz="1050" dirty="0" smtClean="0">
                <a:solidFill>
                  <a:schemeClr val="bg1"/>
                </a:solidFill>
                <a:latin typeface="Book Antiqua" panose="02040602050305030304" pitchFamily="18" charset="0"/>
              </a:rPr>
              <a:t>Me enjoying my two favorite hobbies:</a:t>
            </a:r>
          </a:p>
          <a:p>
            <a:pPr algn="ctr"/>
            <a:r>
              <a:rPr lang="en-US" sz="1050" dirty="0" smtClean="0">
                <a:solidFill>
                  <a:schemeClr val="bg1"/>
                </a:solidFill>
                <a:latin typeface="Book Antiqua" panose="02040602050305030304" pitchFamily="18" charset="0"/>
              </a:rPr>
              <a:t>Tech stuff</a:t>
            </a:r>
          </a:p>
          <a:p>
            <a:pPr algn="ctr"/>
            <a:r>
              <a:rPr lang="en-US" sz="1050" dirty="0" smtClean="0">
                <a:solidFill>
                  <a:schemeClr val="bg1"/>
                </a:solidFill>
                <a:latin typeface="Book Antiqua" panose="02040602050305030304" pitchFamily="18" charset="0"/>
              </a:rPr>
              <a:t>Backpacking</a:t>
            </a:r>
            <a:endParaRPr lang="en-US" sz="1050" dirty="0">
              <a:solidFill>
                <a:schemeClr val="bg1"/>
              </a:solidFill>
              <a:latin typeface="Book Antiqua" panose="02040602050305030304" pitchFamily="18" charset="0"/>
            </a:endParaRPr>
          </a:p>
        </p:txBody>
      </p:sp>
      <p:sp>
        <p:nvSpPr>
          <p:cNvPr id="12" name="TextBox 11"/>
          <p:cNvSpPr txBox="1"/>
          <p:nvPr/>
        </p:nvSpPr>
        <p:spPr>
          <a:xfrm>
            <a:off x="9266660" y="1328337"/>
            <a:ext cx="2925340" cy="2246769"/>
          </a:xfrm>
          <a:prstGeom prst="rect">
            <a:avLst/>
          </a:prstGeom>
          <a:noFill/>
        </p:spPr>
        <p:txBody>
          <a:bodyPr wrap="square" rtlCol="0">
            <a:spAutoFit/>
          </a:bodyPr>
          <a:lstStyle/>
          <a:p>
            <a:pPr algn="ctr"/>
            <a:r>
              <a:rPr lang="en-US" dirty="0" smtClean="0">
                <a:latin typeface="Book Antiqua" panose="02040602050305030304" pitchFamily="18" charset="0"/>
              </a:rPr>
              <a:t>Technology</a:t>
            </a:r>
          </a:p>
          <a:p>
            <a:pPr algn="ctr"/>
            <a:r>
              <a:rPr lang="en-US" dirty="0" smtClean="0">
                <a:latin typeface="Book Antiqua" panose="02040602050305030304" pitchFamily="18" charset="0"/>
              </a:rPr>
              <a:t>Backpacking</a:t>
            </a:r>
          </a:p>
          <a:p>
            <a:pPr algn="ctr"/>
            <a:r>
              <a:rPr lang="en-US" dirty="0" smtClean="0">
                <a:latin typeface="Book Antiqua" panose="02040602050305030304" pitchFamily="18" charset="0"/>
              </a:rPr>
              <a:t>Video games</a:t>
            </a:r>
          </a:p>
          <a:p>
            <a:pPr algn="ctr"/>
            <a:r>
              <a:rPr lang="en-US" dirty="0" smtClean="0">
                <a:latin typeface="Book Antiqua" panose="02040602050305030304" pitchFamily="18" charset="0"/>
              </a:rPr>
              <a:t>Playing Guitar</a:t>
            </a:r>
          </a:p>
          <a:p>
            <a:pPr algn="ctr"/>
            <a:endParaRPr lang="en-US" dirty="0">
              <a:latin typeface="Book Antiqua" panose="02040602050305030304" pitchFamily="18" charset="0"/>
            </a:endParaRPr>
          </a:p>
          <a:p>
            <a:pPr algn="ctr"/>
            <a:r>
              <a:rPr lang="en-US" sz="1400" dirty="0" smtClean="0">
                <a:latin typeface="Book Antiqua" panose="02040602050305030304" pitchFamily="18" charset="0"/>
              </a:rPr>
              <a:t>Building things…I’m terrible at it though</a:t>
            </a:r>
          </a:p>
          <a:p>
            <a:endParaRPr lang="en-US" dirty="0"/>
          </a:p>
        </p:txBody>
      </p:sp>
      <p:sp>
        <p:nvSpPr>
          <p:cNvPr id="16" name="TextBox 15"/>
          <p:cNvSpPr txBox="1"/>
          <p:nvPr/>
        </p:nvSpPr>
        <p:spPr>
          <a:xfrm>
            <a:off x="9266661" y="3459355"/>
            <a:ext cx="2925337" cy="369332"/>
          </a:xfrm>
          <a:prstGeom prst="rect">
            <a:avLst/>
          </a:prstGeom>
          <a:noFill/>
        </p:spPr>
        <p:txBody>
          <a:bodyPr wrap="square" rtlCol="0">
            <a:spAutoFit/>
          </a:bodyPr>
          <a:lstStyle/>
          <a:p>
            <a:pPr algn="ctr"/>
            <a:r>
              <a:rPr lang="en-US" u="sng" dirty="0" smtClean="0">
                <a:latin typeface="Book Antiqua" panose="02040602050305030304" pitchFamily="18" charset="0"/>
              </a:rPr>
              <a:t>Professional Interests</a:t>
            </a:r>
            <a:endParaRPr lang="en-US" u="sng" dirty="0">
              <a:latin typeface="Book Antiqua" panose="02040602050305030304" pitchFamily="18" charset="0"/>
            </a:endParaRPr>
          </a:p>
        </p:txBody>
      </p:sp>
      <p:sp>
        <p:nvSpPr>
          <p:cNvPr id="17" name="TextBox 16"/>
          <p:cNvSpPr txBox="1"/>
          <p:nvPr/>
        </p:nvSpPr>
        <p:spPr>
          <a:xfrm>
            <a:off x="9266660" y="3944438"/>
            <a:ext cx="2925337" cy="1600438"/>
          </a:xfrm>
          <a:prstGeom prst="rect">
            <a:avLst/>
          </a:prstGeom>
          <a:noFill/>
        </p:spPr>
        <p:txBody>
          <a:bodyPr wrap="square" rtlCol="0">
            <a:spAutoFit/>
          </a:bodyPr>
          <a:lstStyle/>
          <a:p>
            <a:pPr algn="ctr"/>
            <a:r>
              <a:rPr lang="en-US" sz="1600" dirty="0" smtClean="0">
                <a:latin typeface="Book Antiqua" panose="02040602050305030304" pitchFamily="18" charset="0"/>
              </a:rPr>
              <a:t>Game Based Learning</a:t>
            </a:r>
          </a:p>
          <a:p>
            <a:pPr algn="ctr"/>
            <a:r>
              <a:rPr lang="en-US" sz="1600" dirty="0" smtClean="0">
                <a:latin typeface="Book Antiqua" panose="02040602050305030304" pitchFamily="18" charset="0"/>
              </a:rPr>
              <a:t>Preventative Substance and Alcohol methods</a:t>
            </a:r>
          </a:p>
          <a:p>
            <a:pPr algn="ctr"/>
            <a:r>
              <a:rPr lang="en-US" sz="1600" dirty="0" smtClean="0">
                <a:latin typeface="Book Antiqua" panose="02040602050305030304" pitchFamily="18" charset="0"/>
              </a:rPr>
              <a:t>Teaching and Education</a:t>
            </a:r>
          </a:p>
          <a:p>
            <a:endParaRPr lang="en-US" sz="1600" dirty="0" smtClean="0">
              <a:latin typeface="Book Antiqua" panose="02040602050305030304" pitchFamily="18" charset="0"/>
            </a:endParaRPr>
          </a:p>
          <a:p>
            <a:pPr algn="ctr"/>
            <a:endParaRPr lang="en-US" dirty="0">
              <a:latin typeface="Book Antiqua" panose="02040602050305030304" pitchFamily="18" charset="0"/>
            </a:endParaRPr>
          </a:p>
        </p:txBody>
      </p:sp>
      <p:sp>
        <p:nvSpPr>
          <p:cNvPr id="14" name="TextBox 13"/>
          <p:cNvSpPr txBox="1"/>
          <p:nvPr/>
        </p:nvSpPr>
        <p:spPr>
          <a:xfrm>
            <a:off x="245054" y="82906"/>
            <a:ext cx="5422900" cy="400110"/>
          </a:xfrm>
          <a:prstGeom prst="rect">
            <a:avLst/>
          </a:prstGeom>
          <a:noFill/>
        </p:spPr>
        <p:txBody>
          <a:bodyPr wrap="square" rtlCol="0">
            <a:spAutoFit/>
          </a:bodyPr>
          <a:lstStyle/>
          <a:p>
            <a:r>
              <a:rPr lang="en-US" sz="2000" dirty="0" smtClean="0">
                <a:latin typeface="Book Antiqua" panose="02040602050305030304" pitchFamily="18" charset="0"/>
              </a:rPr>
              <a:t>Virtual Practicum: Who are we?!</a:t>
            </a:r>
            <a:endParaRPr lang="en-US" sz="2000" dirty="0">
              <a:latin typeface="Book Antiqua" panose="02040602050305030304" pitchFamily="18" charset="0"/>
            </a:endParaRPr>
          </a:p>
        </p:txBody>
      </p:sp>
      <p:grpSp>
        <p:nvGrpSpPr>
          <p:cNvPr id="22" name="Group 21"/>
          <p:cNvGrpSpPr/>
          <p:nvPr/>
        </p:nvGrpSpPr>
        <p:grpSpPr>
          <a:xfrm rot="427905">
            <a:off x="5292693" y="223166"/>
            <a:ext cx="2343150" cy="1342337"/>
            <a:chOff x="6447416" y="411317"/>
            <a:chExt cx="2343150" cy="1342337"/>
          </a:xfrm>
        </p:grpSpPr>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7416" y="411317"/>
              <a:ext cx="2343150" cy="1342337"/>
            </a:xfrm>
            <a:prstGeom prst="rect">
              <a:avLst/>
            </a:prstGeom>
          </p:spPr>
        </p:pic>
        <p:pic>
          <p:nvPicPr>
            <p:cNvPr id="21" name="Picture 20"/>
            <p:cNvPicPr>
              <a:picLocks noChangeAspect="1"/>
            </p:cNvPicPr>
            <p:nvPr/>
          </p:nvPicPr>
          <p:blipFill rotWithShape="1">
            <a:blip r:embed="rId6" cstate="print">
              <a:extLst>
                <a:ext uri="{28A0092B-C50C-407E-A947-70E740481C1C}">
                  <a14:useLocalDpi xmlns:a14="http://schemas.microsoft.com/office/drawing/2010/main" val="0"/>
                </a:ext>
              </a:extLst>
            </a:blip>
            <a:srcRect l="33869" t="21296" r="28930" b="31667"/>
            <a:stretch/>
          </p:blipFill>
          <p:spPr>
            <a:xfrm rot="16200000">
              <a:off x="7213072" y="591444"/>
              <a:ext cx="611452" cy="1374414"/>
            </a:xfrm>
            <a:prstGeom prst="rect">
              <a:avLst/>
            </a:prstGeom>
          </p:spPr>
        </p:pic>
      </p:grpSp>
    </p:spTree>
    <p:extLst>
      <p:ext uri="{BB962C8B-B14F-4D97-AF65-F5344CB8AC3E}">
        <p14:creationId xmlns:p14="http://schemas.microsoft.com/office/powerpoint/2010/main" val="11308192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27100"/>
            <a:ext cx="3441700" cy="1938992"/>
          </a:xfrm>
          <a:prstGeom prst="rect">
            <a:avLst/>
          </a:prstGeom>
          <a:noFill/>
        </p:spPr>
        <p:txBody>
          <a:bodyPr wrap="square" rtlCol="0">
            <a:spAutoFit/>
          </a:bodyPr>
          <a:lstStyle/>
          <a:p>
            <a:r>
              <a:rPr lang="en-US" sz="2000" dirty="0" smtClean="0">
                <a:latin typeface="Book Antiqua" panose="02040602050305030304" pitchFamily="18" charset="0"/>
              </a:rPr>
              <a:t>Special Skills:</a:t>
            </a:r>
          </a:p>
          <a:p>
            <a:pPr marL="285750" indent="-285750">
              <a:buFont typeface="Arial" panose="020B0604020202020204" pitchFamily="34" charset="0"/>
              <a:buChar char="•"/>
            </a:pPr>
            <a:r>
              <a:rPr lang="en-US" sz="1600" dirty="0" smtClean="0">
                <a:latin typeface="Book Antiqua" panose="02040602050305030304" pitchFamily="18" charset="0"/>
              </a:rPr>
              <a:t>Design</a:t>
            </a:r>
          </a:p>
          <a:p>
            <a:pPr marL="742950" lvl="1" indent="-285750">
              <a:buFont typeface="Arial" panose="020B0604020202020204" pitchFamily="34" charset="0"/>
              <a:buChar char="•"/>
            </a:pPr>
            <a:r>
              <a:rPr lang="en-US" sz="1600" dirty="0" smtClean="0">
                <a:latin typeface="Book Antiqua" panose="02040602050305030304" pitchFamily="18" charset="0"/>
              </a:rPr>
              <a:t>Infographics</a:t>
            </a:r>
          </a:p>
          <a:p>
            <a:pPr marL="742950" lvl="1" indent="-285750">
              <a:buFont typeface="Arial" panose="020B0604020202020204" pitchFamily="34" charset="0"/>
              <a:buChar char="•"/>
            </a:pPr>
            <a:r>
              <a:rPr lang="en-US" sz="1600" dirty="0" smtClean="0">
                <a:latin typeface="Book Antiqua" panose="02040602050305030304" pitchFamily="18" charset="0"/>
              </a:rPr>
              <a:t>Brochures</a:t>
            </a:r>
          </a:p>
          <a:p>
            <a:pPr marL="742950" lvl="1" indent="-285750">
              <a:buFont typeface="Arial" panose="020B0604020202020204" pitchFamily="34" charset="0"/>
              <a:buChar char="•"/>
            </a:pPr>
            <a:r>
              <a:rPr lang="en-US" sz="1600" dirty="0" smtClean="0">
                <a:latin typeface="Book Antiqua" panose="02040602050305030304" pitchFamily="18" charset="0"/>
              </a:rPr>
              <a:t>Curriculums</a:t>
            </a:r>
          </a:p>
          <a:p>
            <a:pPr marL="742950" lvl="1" indent="-285750">
              <a:buFont typeface="Arial" panose="020B0604020202020204" pitchFamily="34" charset="0"/>
              <a:buChar char="•"/>
            </a:pPr>
            <a:r>
              <a:rPr lang="en-US" sz="1600" dirty="0" smtClean="0">
                <a:latin typeface="Book Antiqua" panose="02040602050305030304" pitchFamily="18" charset="0"/>
              </a:rPr>
              <a:t>Videos</a:t>
            </a:r>
            <a:endParaRPr lang="en-US" sz="1600" dirty="0">
              <a:latin typeface="Book Antiqua" panose="02040602050305030304" pitchFamily="18" charset="0"/>
            </a:endParaRPr>
          </a:p>
          <a:p>
            <a:pPr lvl="1"/>
            <a:endParaRPr lang="en-US" dirty="0"/>
          </a:p>
        </p:txBody>
      </p:sp>
      <p:sp>
        <p:nvSpPr>
          <p:cNvPr id="5" name="TextBox 4"/>
          <p:cNvSpPr txBox="1"/>
          <p:nvPr/>
        </p:nvSpPr>
        <p:spPr>
          <a:xfrm>
            <a:off x="0" y="2666325"/>
            <a:ext cx="3441700" cy="1631216"/>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latin typeface="Book Antiqua" panose="02040602050305030304" pitchFamily="18" charset="0"/>
              </a:rPr>
              <a:t>Gaming</a:t>
            </a:r>
          </a:p>
          <a:p>
            <a:pPr marL="742950" lvl="1" indent="-285750">
              <a:buFont typeface="Arial" panose="020B0604020202020204" pitchFamily="34" charset="0"/>
              <a:buChar char="•"/>
            </a:pPr>
            <a:r>
              <a:rPr lang="en-US" sz="1600" dirty="0" smtClean="0">
                <a:latin typeface="Book Antiqua" panose="02040602050305030304" pitchFamily="18" charset="0"/>
              </a:rPr>
              <a:t>Some experience in level design with </a:t>
            </a:r>
            <a:r>
              <a:rPr lang="en-US" sz="1600" dirty="0" err="1" smtClean="0">
                <a:latin typeface="Book Antiqua" panose="02040602050305030304" pitchFamily="18" charset="0"/>
              </a:rPr>
              <a:t>AGFPro</a:t>
            </a:r>
            <a:r>
              <a:rPr lang="en-US" sz="1600" dirty="0" smtClean="0">
                <a:latin typeface="Book Antiqua" panose="02040602050305030304" pitchFamily="18" charset="0"/>
              </a:rPr>
              <a:t> and RPG Maker</a:t>
            </a:r>
          </a:p>
          <a:p>
            <a:pPr marL="742950" lvl="1" indent="-285750">
              <a:buFont typeface="Arial" panose="020B0604020202020204" pitchFamily="34" charset="0"/>
              <a:buChar char="•"/>
            </a:pPr>
            <a:r>
              <a:rPr lang="en-US" sz="1600" dirty="0" smtClean="0">
                <a:latin typeface="Book Antiqua" panose="02040602050305030304" pitchFamily="18" charset="0"/>
              </a:rPr>
              <a:t>Play all kinds of games (digital and Tabletop)</a:t>
            </a:r>
            <a:endParaRPr lang="en-US" sz="1600" dirty="0">
              <a:latin typeface="Book Antiqua" panose="02040602050305030304" pitchFamily="18" charset="0"/>
            </a:endParaRPr>
          </a:p>
        </p:txBody>
      </p:sp>
      <p:sp>
        <p:nvSpPr>
          <p:cNvPr id="6" name="TextBox 5"/>
          <p:cNvSpPr txBox="1"/>
          <p:nvPr/>
        </p:nvSpPr>
        <p:spPr>
          <a:xfrm>
            <a:off x="0" y="4605317"/>
            <a:ext cx="3670300"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latin typeface="Book Antiqua" panose="02040602050305030304" pitchFamily="18" charset="0"/>
              </a:rPr>
              <a:t>C++/html/java programming</a:t>
            </a:r>
          </a:p>
          <a:p>
            <a:pPr marL="742950" lvl="1" indent="-285750">
              <a:buFont typeface="Arial" panose="020B0604020202020204" pitchFamily="34" charset="0"/>
              <a:buChar char="•"/>
            </a:pPr>
            <a:r>
              <a:rPr lang="en-US" sz="1600" dirty="0" smtClean="0">
                <a:latin typeface="Book Antiqua" panose="02040602050305030304" pitchFamily="18" charset="0"/>
              </a:rPr>
              <a:t>Not very good…but can do something's.</a:t>
            </a:r>
            <a:endParaRPr lang="en-US" sz="1600" dirty="0">
              <a:latin typeface="Book Antiqua" panose="02040602050305030304" pitchFamily="18" charset="0"/>
            </a:endParaRPr>
          </a:p>
        </p:txBody>
      </p:sp>
      <p:sp>
        <p:nvSpPr>
          <p:cNvPr id="7" name="TextBox 6"/>
          <p:cNvSpPr txBox="1"/>
          <p:nvPr/>
        </p:nvSpPr>
        <p:spPr>
          <a:xfrm>
            <a:off x="3670300" y="444500"/>
            <a:ext cx="5283200" cy="369332"/>
          </a:xfrm>
          <a:prstGeom prst="rect">
            <a:avLst/>
          </a:prstGeom>
          <a:noFill/>
        </p:spPr>
        <p:txBody>
          <a:bodyPr wrap="square" rtlCol="0">
            <a:spAutoFit/>
          </a:bodyPr>
          <a:lstStyle/>
          <a:p>
            <a:r>
              <a:rPr lang="en-US" dirty="0" smtClean="0">
                <a:latin typeface="Book Antiqua" panose="02040602050305030304" pitchFamily="18" charset="0"/>
              </a:rPr>
              <a:t>Where I think I want to explore:</a:t>
            </a:r>
            <a:endParaRPr lang="en-US" dirty="0">
              <a:latin typeface="Book Antiqua" panose="02040602050305030304" pitchFamily="18" charset="0"/>
            </a:endParaRPr>
          </a:p>
        </p:txBody>
      </p:sp>
      <p:sp>
        <p:nvSpPr>
          <p:cNvPr id="10" name="TextBox 9"/>
          <p:cNvSpPr txBox="1"/>
          <p:nvPr/>
        </p:nvSpPr>
        <p:spPr>
          <a:xfrm>
            <a:off x="3914721" y="966403"/>
            <a:ext cx="6877050" cy="2585323"/>
          </a:xfrm>
          <a:prstGeom prst="rect">
            <a:avLst/>
          </a:prstGeom>
          <a:noFill/>
        </p:spPr>
        <p:txBody>
          <a:bodyPr wrap="square" rtlCol="0">
            <a:spAutoFit/>
          </a:bodyPr>
          <a:lstStyle/>
          <a:p>
            <a:r>
              <a:rPr lang="en-US" dirty="0" smtClean="0">
                <a:latin typeface="Book Antiqua" panose="02040602050305030304" pitchFamily="18" charset="0"/>
              </a:rPr>
              <a:t>I want to explore the overall topic of Game Based Learning or gamification within learning environments. I know some of you have been in classes with me in the past, and know well enough that this is mostly my goal. I think that this class is going to help me with design ideas and resources to fulfill my goal. </a:t>
            </a:r>
          </a:p>
          <a:p>
            <a:endParaRPr lang="en-US" dirty="0">
              <a:latin typeface="Book Antiqua" panose="02040602050305030304" pitchFamily="18" charset="0"/>
            </a:endParaRPr>
          </a:p>
          <a:p>
            <a:r>
              <a:rPr lang="en-US" dirty="0" smtClean="0">
                <a:latin typeface="Book Antiqua" panose="02040602050305030304" pitchFamily="18" charset="0"/>
              </a:rPr>
              <a:t>I am willing to do co-operative work as well…in fact, I like working in a team better than solo. So, just let me know and perhaps we can work together!</a:t>
            </a:r>
            <a:endParaRPr lang="en-US" dirty="0">
              <a:latin typeface="Book Antiqua" panose="02040602050305030304" pitchFamily="18" charset="0"/>
            </a:endParaRPr>
          </a:p>
        </p:txBody>
      </p:sp>
      <p:grpSp>
        <p:nvGrpSpPr>
          <p:cNvPr id="14" name="Group 13"/>
          <p:cNvGrpSpPr/>
          <p:nvPr/>
        </p:nvGrpSpPr>
        <p:grpSpPr>
          <a:xfrm>
            <a:off x="3752497" y="5151733"/>
            <a:ext cx="4698647" cy="1385106"/>
            <a:chOff x="4267200" y="4617387"/>
            <a:chExt cx="4698647" cy="1385106"/>
          </a:xfrm>
        </p:grpSpPr>
        <p:sp>
          <p:nvSpPr>
            <p:cNvPr id="8" name="TextBox 7"/>
            <p:cNvSpPr txBox="1"/>
            <p:nvPr/>
          </p:nvSpPr>
          <p:spPr>
            <a:xfrm>
              <a:off x="5225697" y="4971386"/>
              <a:ext cx="3568700" cy="338554"/>
            </a:xfrm>
            <a:prstGeom prst="rect">
              <a:avLst/>
            </a:prstGeom>
            <a:noFill/>
          </p:spPr>
          <p:txBody>
            <a:bodyPr wrap="square" rtlCol="0">
              <a:spAutoFit/>
            </a:bodyPr>
            <a:lstStyle/>
            <a:p>
              <a:r>
                <a:rPr lang="en-US" sz="1600" dirty="0" smtClean="0">
                  <a:latin typeface="Book Antiqua" panose="02040602050305030304" pitchFamily="18" charset="0"/>
                </a:rPr>
                <a:t>http://www.classcraft.com/</a:t>
              </a:r>
              <a:endParaRPr lang="en-US" sz="1600" dirty="0">
                <a:latin typeface="Book Antiqua" panose="02040602050305030304" pitchFamily="18" charset="0"/>
              </a:endParaRPr>
            </a:p>
          </p:txBody>
        </p:sp>
        <p:sp>
          <p:nvSpPr>
            <p:cNvPr id="9" name="TextBox 8"/>
            <p:cNvSpPr txBox="1"/>
            <p:nvPr/>
          </p:nvSpPr>
          <p:spPr>
            <a:xfrm>
              <a:off x="5225697" y="5302550"/>
              <a:ext cx="3568700" cy="338554"/>
            </a:xfrm>
            <a:prstGeom prst="rect">
              <a:avLst/>
            </a:prstGeom>
            <a:noFill/>
          </p:spPr>
          <p:txBody>
            <a:bodyPr wrap="square" rtlCol="0">
              <a:spAutoFit/>
            </a:bodyPr>
            <a:lstStyle/>
            <a:p>
              <a:r>
                <a:rPr lang="en-US" sz="1600" dirty="0" smtClean="0">
                  <a:latin typeface="Book Antiqua" panose="02040602050305030304" pitchFamily="18" charset="0"/>
                </a:rPr>
                <a:t>http://www.minecraftedu.com/</a:t>
              </a:r>
              <a:endParaRPr lang="en-US" sz="1600" dirty="0">
                <a:latin typeface="Book Antiqua" panose="02040602050305030304" pitchFamily="18" charset="0"/>
              </a:endParaRPr>
            </a:p>
          </p:txBody>
        </p:sp>
        <p:sp>
          <p:nvSpPr>
            <p:cNvPr id="11" name="TextBox 10"/>
            <p:cNvSpPr txBox="1"/>
            <p:nvPr/>
          </p:nvSpPr>
          <p:spPr>
            <a:xfrm>
              <a:off x="4267200" y="4617387"/>
              <a:ext cx="4254500" cy="369332"/>
            </a:xfrm>
            <a:prstGeom prst="rect">
              <a:avLst/>
            </a:prstGeom>
            <a:noFill/>
          </p:spPr>
          <p:txBody>
            <a:bodyPr wrap="square" rtlCol="0">
              <a:spAutoFit/>
            </a:bodyPr>
            <a:lstStyle/>
            <a:p>
              <a:r>
                <a:rPr lang="en-US" dirty="0" smtClean="0">
                  <a:latin typeface="Book Antiqua" panose="02040602050305030304" pitchFamily="18" charset="0"/>
                </a:rPr>
                <a:t>Places that have of great interest to me:</a:t>
              </a:r>
              <a:endParaRPr lang="en-US" dirty="0">
                <a:latin typeface="Book Antiqua" panose="02040602050305030304" pitchFamily="18" charset="0"/>
              </a:endParaRPr>
            </a:p>
          </p:txBody>
        </p:sp>
        <p:sp>
          <p:nvSpPr>
            <p:cNvPr id="12" name="TextBox 11"/>
            <p:cNvSpPr txBox="1"/>
            <p:nvPr/>
          </p:nvSpPr>
          <p:spPr>
            <a:xfrm>
              <a:off x="5225697" y="5663939"/>
              <a:ext cx="3740150" cy="338554"/>
            </a:xfrm>
            <a:prstGeom prst="rect">
              <a:avLst/>
            </a:prstGeom>
            <a:noFill/>
          </p:spPr>
          <p:txBody>
            <a:bodyPr wrap="square" rtlCol="0">
              <a:spAutoFit/>
            </a:bodyPr>
            <a:lstStyle/>
            <a:p>
              <a:r>
                <a:rPr lang="en-US" sz="1600" dirty="0" smtClean="0">
                  <a:latin typeface="Book Antiqua" panose="02040602050305030304" pitchFamily="18" charset="0"/>
                </a:rPr>
                <a:t>http://www.instituteofplay.org/</a:t>
              </a:r>
              <a:endParaRPr lang="en-US" sz="1600" dirty="0">
                <a:latin typeface="Book Antiqua" panose="02040602050305030304" pitchFamily="18" charset="0"/>
              </a:endParaRPr>
            </a:p>
          </p:txBody>
        </p:sp>
      </p:grpSp>
      <p:pic>
        <p:nvPicPr>
          <p:cNvPr id="2050" name="Picture 2" descr="stickynote3_zpsff7f1d8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9539">
            <a:off x="8369299" y="2430521"/>
            <a:ext cx="4756045" cy="496333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3" name="TextBox 12"/>
          <p:cNvSpPr txBox="1"/>
          <p:nvPr/>
        </p:nvSpPr>
        <p:spPr>
          <a:xfrm rot="259463">
            <a:off x="9275794" y="4052144"/>
            <a:ext cx="2606675" cy="2246769"/>
          </a:xfrm>
          <a:prstGeom prst="rect">
            <a:avLst/>
          </a:prstGeom>
          <a:noFill/>
        </p:spPr>
        <p:txBody>
          <a:bodyPr wrap="square" rtlCol="0">
            <a:spAutoFit/>
          </a:bodyPr>
          <a:lstStyle/>
          <a:p>
            <a:r>
              <a:rPr lang="en-US" sz="1400" dirty="0">
                <a:solidFill>
                  <a:schemeClr val="bg1"/>
                </a:solidFill>
                <a:latin typeface="Book Antiqua" panose="02040602050305030304" pitchFamily="18" charset="0"/>
              </a:rPr>
              <a:t>What attracts and "glues" kids to today's video and computer games is neither the violence, nor even the subject matter, but rather the learning the games provide. Kids like, and all humans love, to learn when it isn't forced on them."</a:t>
            </a:r>
          </a:p>
          <a:p>
            <a:pPr algn="r"/>
            <a:r>
              <a:rPr lang="en-US" sz="1000" i="1" dirty="0" smtClean="0">
                <a:solidFill>
                  <a:schemeClr val="bg1"/>
                </a:solidFill>
                <a:latin typeface="Book Antiqua" panose="02040602050305030304" pitchFamily="18" charset="0"/>
              </a:rPr>
              <a:t>  -Marc </a:t>
            </a:r>
            <a:r>
              <a:rPr lang="en-US" sz="1000" i="1" dirty="0" err="1" smtClean="0">
                <a:solidFill>
                  <a:schemeClr val="bg1"/>
                </a:solidFill>
                <a:latin typeface="Book Antiqua" panose="02040602050305030304" pitchFamily="18" charset="0"/>
              </a:rPr>
              <a:t>Prensky</a:t>
            </a:r>
            <a:r>
              <a:rPr lang="en-US" sz="1000" i="1" dirty="0" smtClean="0">
                <a:latin typeface="Book Antiqua" panose="02040602050305030304" pitchFamily="18" charset="0"/>
              </a:rPr>
              <a:t>                      </a:t>
            </a:r>
            <a:endParaRPr lang="en-US" sz="1000" i="1" dirty="0">
              <a:latin typeface="Book Antiqua" panose="02040602050305030304" pitchFamily="18" charset="0"/>
            </a:endParaRPr>
          </a:p>
          <a:p>
            <a:endParaRPr lang="en-US" dirty="0"/>
          </a:p>
        </p:txBody>
      </p:sp>
    </p:spTree>
    <p:extLst>
      <p:ext uri="{BB962C8B-B14F-4D97-AF65-F5344CB8AC3E}">
        <p14:creationId xmlns:p14="http://schemas.microsoft.com/office/powerpoint/2010/main" val="1004499764"/>
      </p:ext>
    </p:extLst>
  </p:cSld>
  <p:clrMapOvr>
    <a:masterClrMapping/>
  </p:clrMapOvr>
</p:sld>
</file>

<file path=ppt/theme/theme1.xml><?xml version="1.0" encoding="utf-8"?>
<a:theme xmlns:a="http://schemas.openxmlformats.org/drawingml/2006/main" name="Frame">
  <a:themeElements>
    <a:clrScheme name="Frame">
      <a:dk1>
        <a:sysClr val="windowText" lastClr="000000"/>
      </a:dk1>
      <a:lt1>
        <a:sysClr val="window" lastClr="FFFFFF"/>
      </a:lt1>
      <a:dk2>
        <a:srgbClr val="4A3F38"/>
      </a:dk2>
      <a:lt2>
        <a:srgbClr val="EEEDCB"/>
      </a:lt2>
      <a:accent1>
        <a:srgbClr val="818E9F"/>
      </a:accent1>
      <a:accent2>
        <a:srgbClr val="D26400"/>
      </a:accent2>
      <a:accent3>
        <a:srgbClr val="C3BA45"/>
      </a:accent3>
      <a:accent4>
        <a:srgbClr val="8A8552"/>
      </a:accent4>
      <a:accent5>
        <a:srgbClr val="F3B843"/>
      </a:accent5>
      <a:accent6>
        <a:srgbClr val="786C71"/>
      </a:accent6>
      <a:hlink>
        <a:srgbClr val="46A7CA"/>
      </a:hlink>
      <a:folHlink>
        <a:srgbClr val="B2B2B2"/>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9935E573-C197-41A8-BCA1-5D5F62C560B7}"/>
    </a:ext>
  </a:extLst>
</a:theme>
</file>

<file path=docProps/app.xml><?xml version="1.0" encoding="utf-8"?>
<Properties xmlns="http://schemas.openxmlformats.org/officeDocument/2006/extended-properties" xmlns:vt="http://schemas.openxmlformats.org/officeDocument/2006/docPropsVTypes">
  <Template>TC103457475[[fn=Frame]]</Template>
  <TotalTime>123</TotalTime>
  <Words>352</Words>
  <Application>Microsoft Office PowerPoint</Application>
  <PresentationFormat>Widescreen</PresentationFormat>
  <Paragraphs>50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Book Antiqua</vt:lpstr>
      <vt:lpstr>Corbel</vt:lpstr>
      <vt:lpstr>Wingdings 2</vt:lpstr>
      <vt:lpstr>Frame</vt:lpstr>
      <vt:lpstr>PowerPoint Presentation</vt:lpstr>
      <vt:lpstr>PowerPoint Presentation</vt:lpstr>
    </vt:vector>
  </TitlesOfParts>
  <Company>HCCC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Parkinson, Joshua</dc:creator>
  <cp:lastModifiedBy>Parkinson, Joshua</cp:lastModifiedBy>
  <cp:revision>12</cp:revision>
  <dcterms:created xsi:type="dcterms:W3CDTF">2014-09-09T13:13:01Z</dcterms:created>
  <dcterms:modified xsi:type="dcterms:W3CDTF">2014-09-09T15:16:45Z</dcterms:modified>
</cp:coreProperties>
</file>