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8" r:id="rId4"/>
    <p:sldId id="258" r:id="rId5"/>
    <p:sldId id="259" r:id="rId6"/>
    <p:sldId id="260" r:id="rId7"/>
    <p:sldId id="263" r:id="rId8"/>
    <p:sldId id="264" r:id="rId9"/>
    <p:sldId id="261" r:id="rId10"/>
    <p:sldId id="272" r:id="rId11"/>
    <p:sldId id="269" r:id="rId12"/>
    <p:sldId id="270" r:id="rId13"/>
    <p:sldId id="27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A211C"/>
    <a:srgbClr val="554B1E"/>
    <a:srgbClr val="593C02"/>
    <a:srgbClr val="0B1146"/>
    <a:srgbClr val="BDEB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varScale="1">
        <p:scale>
          <a:sx n="66" d="100"/>
          <a:sy n="66" d="100"/>
        </p:scale>
        <p:origin x="48"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8CE6F62-8531-4E39-8399-48166DCE05AD}" type="datetimeFigureOut">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35FE20-2D63-4263-94DA-877ED80265D3}" type="slidenum">
              <a:rPr lang="en-US" smtClean="0"/>
              <a:t>‹#›</a:t>
            </a:fld>
            <a:endParaRPr lang="en-US"/>
          </a:p>
        </p:txBody>
      </p:sp>
    </p:spTree>
    <p:extLst>
      <p:ext uri="{BB962C8B-B14F-4D97-AF65-F5344CB8AC3E}">
        <p14:creationId xmlns:p14="http://schemas.microsoft.com/office/powerpoint/2010/main" val="1428213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CE6F62-8531-4E39-8399-48166DCE05AD}" type="datetimeFigureOut">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35FE20-2D63-4263-94DA-877ED80265D3}" type="slidenum">
              <a:rPr lang="en-US" smtClean="0"/>
              <a:t>‹#›</a:t>
            </a:fld>
            <a:endParaRPr lang="en-US"/>
          </a:p>
        </p:txBody>
      </p:sp>
    </p:spTree>
    <p:extLst>
      <p:ext uri="{BB962C8B-B14F-4D97-AF65-F5344CB8AC3E}">
        <p14:creationId xmlns:p14="http://schemas.microsoft.com/office/powerpoint/2010/main" val="2141083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CE6F62-8531-4E39-8399-48166DCE05AD}" type="datetimeFigureOut">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35FE20-2D63-4263-94DA-877ED80265D3}" type="slidenum">
              <a:rPr lang="en-US" smtClean="0"/>
              <a:t>‹#›</a:t>
            </a:fld>
            <a:endParaRPr lang="en-US"/>
          </a:p>
        </p:txBody>
      </p:sp>
    </p:spTree>
    <p:extLst>
      <p:ext uri="{BB962C8B-B14F-4D97-AF65-F5344CB8AC3E}">
        <p14:creationId xmlns:p14="http://schemas.microsoft.com/office/powerpoint/2010/main" val="258193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8CE6F62-8531-4E39-8399-48166DCE05AD}" type="datetimeFigureOut">
              <a:rPr lang="en-US" smtClean="0"/>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35FE20-2D63-4263-94DA-877ED80265D3}" type="slidenum">
              <a:rPr lang="en-US" smtClean="0"/>
              <a:t>‹#›</a:t>
            </a:fld>
            <a:endParaRPr lang="en-US"/>
          </a:p>
        </p:txBody>
      </p:sp>
    </p:spTree>
    <p:extLst>
      <p:ext uri="{BB962C8B-B14F-4D97-AF65-F5344CB8AC3E}">
        <p14:creationId xmlns:p14="http://schemas.microsoft.com/office/powerpoint/2010/main" val="4099377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8CE6F62-8531-4E39-8399-48166DCE05AD}" type="datetimeFigureOut">
              <a:rPr lang="en-US" smtClean="0"/>
              <a:t>7/9/2014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35FE20-2D63-4263-94DA-877ED80265D3}" type="slidenum">
              <a:rPr lang="en-US" smtClean="0"/>
              <a:t>‹#›</a:t>
            </a:fld>
            <a:endParaRPr lang="en-US"/>
          </a:p>
        </p:txBody>
      </p:sp>
    </p:spTree>
    <p:extLst>
      <p:ext uri="{BB962C8B-B14F-4D97-AF65-F5344CB8AC3E}">
        <p14:creationId xmlns:p14="http://schemas.microsoft.com/office/powerpoint/2010/main" val="3766540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8CE6F62-8531-4E39-8399-48166DCE05AD}" type="datetimeFigureOut">
              <a:rPr lang="en-US" smtClean="0"/>
              <a:t>7/9/2014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35FE20-2D63-4263-94DA-877ED80265D3}" type="slidenum">
              <a:rPr lang="en-US" smtClean="0"/>
              <a:t>‹#›</a:t>
            </a:fld>
            <a:endParaRPr lang="en-US"/>
          </a:p>
        </p:txBody>
      </p:sp>
    </p:spTree>
    <p:extLst>
      <p:ext uri="{BB962C8B-B14F-4D97-AF65-F5344CB8AC3E}">
        <p14:creationId xmlns:p14="http://schemas.microsoft.com/office/powerpoint/2010/main" val="812598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CE6F62-8531-4E39-8399-48166DCE05AD}" type="datetimeFigureOut">
              <a:rPr lang="en-US" smtClean="0"/>
              <a:t>7/9/2014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35FE20-2D63-4263-94DA-877ED80265D3}" type="slidenum">
              <a:rPr lang="en-US" smtClean="0"/>
              <a:t>‹#›</a:t>
            </a:fld>
            <a:endParaRPr lang="en-US"/>
          </a:p>
        </p:txBody>
      </p:sp>
    </p:spTree>
    <p:extLst>
      <p:ext uri="{BB962C8B-B14F-4D97-AF65-F5344CB8AC3E}">
        <p14:creationId xmlns:p14="http://schemas.microsoft.com/office/powerpoint/2010/main" val="1203556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CE6F62-8531-4E39-8399-48166DCE05AD}" type="datetimeFigureOut">
              <a:rPr lang="en-US" smtClean="0"/>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35FE20-2D63-4263-94DA-877ED80265D3}" type="slidenum">
              <a:rPr lang="en-US" smtClean="0"/>
              <a:t>‹#›</a:t>
            </a:fld>
            <a:endParaRPr lang="en-US"/>
          </a:p>
        </p:txBody>
      </p:sp>
    </p:spTree>
    <p:extLst>
      <p:ext uri="{BB962C8B-B14F-4D97-AF65-F5344CB8AC3E}">
        <p14:creationId xmlns:p14="http://schemas.microsoft.com/office/powerpoint/2010/main" val="2958497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CE6F62-8531-4E39-8399-48166DCE05AD}" type="datetimeFigureOut">
              <a:rPr lang="en-US" smtClean="0"/>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35FE20-2D63-4263-94DA-877ED80265D3}" type="slidenum">
              <a:rPr lang="en-US" smtClean="0"/>
              <a:t>‹#›</a:t>
            </a:fld>
            <a:endParaRPr lang="en-US"/>
          </a:p>
        </p:txBody>
      </p:sp>
    </p:spTree>
    <p:extLst>
      <p:ext uri="{BB962C8B-B14F-4D97-AF65-F5344CB8AC3E}">
        <p14:creationId xmlns:p14="http://schemas.microsoft.com/office/powerpoint/2010/main" val="821156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CE6F62-8531-4E39-8399-48166DCE05AD}" type="datetimeFigureOut">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35FE20-2D63-4263-94DA-877ED80265D3}" type="slidenum">
              <a:rPr lang="en-US" smtClean="0"/>
              <a:t>‹#›</a:t>
            </a:fld>
            <a:endParaRPr lang="en-US"/>
          </a:p>
        </p:txBody>
      </p:sp>
    </p:spTree>
    <p:extLst>
      <p:ext uri="{BB962C8B-B14F-4D97-AF65-F5344CB8AC3E}">
        <p14:creationId xmlns:p14="http://schemas.microsoft.com/office/powerpoint/2010/main" val="2625059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CE6F62-8531-4E39-8399-48166DCE05AD}" type="datetimeFigureOut">
              <a:rPr lang="en-US" smtClean="0"/>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35FE20-2D63-4263-94DA-877ED80265D3}" type="slidenum">
              <a:rPr lang="en-US" smtClean="0"/>
              <a:t>‹#›</a:t>
            </a:fld>
            <a:endParaRPr lang="en-US"/>
          </a:p>
        </p:txBody>
      </p:sp>
    </p:spTree>
    <p:extLst>
      <p:ext uri="{BB962C8B-B14F-4D97-AF65-F5344CB8AC3E}">
        <p14:creationId xmlns:p14="http://schemas.microsoft.com/office/powerpoint/2010/main" val="1040279759"/>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E6F62-8531-4E39-8399-48166DCE05AD}" type="datetimeFigureOut">
              <a:rPr lang="en-US" smtClean="0"/>
              <a:t>7/9/2014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35FE20-2D63-4263-94DA-877ED80265D3}" type="slidenum">
              <a:rPr lang="en-US" smtClean="0"/>
              <a:t>‹#›</a:t>
            </a:fld>
            <a:endParaRPr lang="en-US"/>
          </a:p>
        </p:txBody>
      </p:sp>
    </p:spTree>
    <p:extLst>
      <p:ext uri="{BB962C8B-B14F-4D97-AF65-F5344CB8AC3E}">
        <p14:creationId xmlns:p14="http://schemas.microsoft.com/office/powerpoint/2010/main" val="24641137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 Id="rId3" Type="http://schemas.openxmlformats.org/officeDocument/2006/relationships/hyperlink" Target="http://www.publicdomainfiles.com/browse.php?q=all&amp;s=0&amp;o=popular&amp;a=15&amp;m=al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437" y="-445477"/>
            <a:ext cx="11685563" cy="7303477"/>
          </a:xfrm>
          <a:prstGeom prst="rect">
            <a:avLst/>
          </a:prstGeom>
        </p:spPr>
      </p:pic>
      <p:sp>
        <p:nvSpPr>
          <p:cNvPr id="2" name="Title 1"/>
          <p:cNvSpPr>
            <a:spLocks noGrp="1"/>
          </p:cNvSpPr>
          <p:nvPr>
            <p:ph type="ctrTitle"/>
          </p:nvPr>
        </p:nvSpPr>
        <p:spPr>
          <a:xfrm>
            <a:off x="6574302" y="530163"/>
            <a:ext cx="4412566" cy="1048117"/>
          </a:xfrm>
          <a:solidFill>
            <a:schemeClr val="accent4">
              <a:lumMod val="20000"/>
              <a:lumOff val="80000"/>
            </a:schemeClr>
          </a:solidFill>
        </p:spPr>
        <p:txBody>
          <a:bodyPr/>
          <a:lstStyle/>
          <a:p>
            <a:r>
              <a:rPr lang="en-US" dirty="0" smtClean="0"/>
              <a:t>The Long Tail</a:t>
            </a:r>
            <a:endParaRPr lang="en-US" dirty="0"/>
          </a:p>
        </p:txBody>
      </p:sp>
      <p:sp>
        <p:nvSpPr>
          <p:cNvPr id="3" name="Subtitle 2"/>
          <p:cNvSpPr>
            <a:spLocks noGrp="1"/>
          </p:cNvSpPr>
          <p:nvPr>
            <p:ph type="subTitle" idx="1"/>
          </p:nvPr>
        </p:nvSpPr>
        <p:spPr>
          <a:xfrm>
            <a:off x="6574303" y="1578279"/>
            <a:ext cx="4412566" cy="588145"/>
          </a:xfrm>
          <a:solidFill>
            <a:schemeClr val="accent4">
              <a:lumMod val="20000"/>
              <a:lumOff val="80000"/>
            </a:schemeClr>
          </a:solidFill>
        </p:spPr>
        <p:txBody>
          <a:bodyPr/>
          <a:lstStyle/>
          <a:p>
            <a:r>
              <a:rPr lang="en-US" dirty="0" smtClean="0"/>
              <a:t>New Media, New Literacies</a:t>
            </a:r>
            <a:endParaRPr lang="en-US" dirty="0"/>
          </a:p>
        </p:txBody>
      </p:sp>
    </p:spTree>
    <p:extLst>
      <p:ext uri="{BB962C8B-B14F-4D97-AF65-F5344CB8AC3E}">
        <p14:creationId xmlns:p14="http://schemas.microsoft.com/office/powerpoint/2010/main" val="3579700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7004" y="-2546253"/>
            <a:ext cx="12539004" cy="9404253"/>
          </a:xfrm>
          <a:prstGeom prst="rect">
            <a:avLst/>
          </a:prstGeom>
        </p:spPr>
      </p:pic>
      <p:sp>
        <p:nvSpPr>
          <p:cNvPr id="3" name="Content Placeholder 2"/>
          <p:cNvSpPr>
            <a:spLocks noGrp="1"/>
          </p:cNvSpPr>
          <p:nvPr>
            <p:ph idx="1"/>
          </p:nvPr>
        </p:nvSpPr>
        <p:spPr>
          <a:xfrm>
            <a:off x="568570" y="-633696"/>
            <a:ext cx="4552070" cy="2983002"/>
          </a:xfrm>
          <a:solidFill>
            <a:schemeClr val="accent5">
              <a:lumMod val="20000"/>
              <a:lumOff val="80000"/>
            </a:schemeClr>
          </a:solidFill>
          <a:effectLst>
            <a:softEdge rad="38100"/>
          </a:effectLst>
        </p:spPr>
        <p:txBody>
          <a:bodyPr>
            <a:normAutofit fontScale="92500" lnSpcReduction="10000"/>
          </a:bodyPr>
          <a:lstStyle/>
          <a:p>
            <a:pPr lvl="1"/>
            <a:endParaRPr lang="en-US" dirty="0" smtClean="0"/>
          </a:p>
          <a:p>
            <a:pPr marL="457200" lvl="1" indent="0">
              <a:buNone/>
            </a:pPr>
            <a:r>
              <a:rPr lang="en-US" sz="5700" dirty="0">
                <a:latin typeface="+mj-lt"/>
                <a:ea typeface="+mj-ea"/>
                <a:cs typeface="+mj-cs"/>
              </a:rPr>
              <a:t>Increased our </a:t>
            </a:r>
            <a:r>
              <a:rPr lang="en-US" sz="5700" dirty="0" smtClean="0">
                <a:latin typeface="+mj-lt"/>
                <a:ea typeface="+mj-ea"/>
                <a:cs typeface="+mj-cs"/>
              </a:rPr>
              <a:t>Connections</a:t>
            </a:r>
            <a:endParaRPr lang="en-US" sz="5700" dirty="0">
              <a:latin typeface="+mj-lt"/>
              <a:ea typeface="+mj-ea"/>
              <a:cs typeface="+mj-cs"/>
            </a:endParaRPr>
          </a:p>
          <a:p>
            <a:pPr lvl="1"/>
            <a:r>
              <a:rPr lang="en-US" sz="2600" dirty="0"/>
              <a:t>To each other</a:t>
            </a:r>
          </a:p>
          <a:p>
            <a:pPr lvl="1"/>
            <a:r>
              <a:rPr lang="en-US" sz="2600" dirty="0"/>
              <a:t>To information</a:t>
            </a:r>
          </a:p>
          <a:p>
            <a:pPr lvl="1"/>
            <a:r>
              <a:rPr lang="en-US" sz="2600" dirty="0"/>
              <a:t>To niche interests</a:t>
            </a:r>
          </a:p>
        </p:txBody>
      </p:sp>
      <p:sp>
        <p:nvSpPr>
          <p:cNvPr id="5" name="Content Placeholder 2"/>
          <p:cNvSpPr txBox="1">
            <a:spLocks/>
          </p:cNvSpPr>
          <p:nvPr/>
        </p:nvSpPr>
        <p:spPr>
          <a:xfrm>
            <a:off x="6280053" y="4927541"/>
            <a:ext cx="5530946" cy="1582394"/>
          </a:xfrm>
          <a:prstGeom prst="rect">
            <a:avLst/>
          </a:prstGeom>
          <a:solidFill>
            <a:schemeClr val="accent5">
              <a:lumMod val="20000"/>
              <a:lumOff val="80000"/>
            </a:schemeClr>
          </a:solidFill>
          <a:effectLst>
            <a:softEdge rad="38100"/>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US" sz="4400" dirty="0">
                <a:latin typeface="+mj-lt"/>
                <a:ea typeface="+mj-ea"/>
                <a:cs typeface="+mj-cs"/>
              </a:rPr>
              <a:t>New Literacies </a:t>
            </a:r>
          </a:p>
          <a:p>
            <a:pPr lvl="1"/>
            <a:r>
              <a:rPr lang="en-US" dirty="0" smtClean="0"/>
              <a:t>Search</a:t>
            </a:r>
          </a:p>
          <a:p>
            <a:pPr lvl="1"/>
            <a:r>
              <a:rPr lang="en-US" dirty="0" smtClean="0"/>
              <a:t>Information filtering</a:t>
            </a:r>
          </a:p>
        </p:txBody>
      </p:sp>
    </p:spTree>
    <p:extLst>
      <p:ext uri="{BB962C8B-B14F-4D97-AF65-F5344CB8AC3E}">
        <p14:creationId xmlns:p14="http://schemas.microsoft.com/office/powerpoint/2010/main" val="15162996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02080" cy="6858000"/>
          </a:xfrm>
          <a:prstGeom prst="rect">
            <a:avLst/>
          </a:prstGeom>
        </p:spPr>
      </p:pic>
      <p:sp>
        <p:nvSpPr>
          <p:cNvPr id="2" name="Title 1"/>
          <p:cNvSpPr>
            <a:spLocks noGrp="1"/>
          </p:cNvSpPr>
          <p:nvPr>
            <p:ph type="title"/>
          </p:nvPr>
        </p:nvSpPr>
        <p:spPr>
          <a:xfrm>
            <a:off x="4600135" y="336990"/>
            <a:ext cx="7104187" cy="3208067"/>
          </a:xfrm>
          <a:solidFill>
            <a:srgbClr val="6A211C"/>
          </a:solidFill>
        </p:spPr>
        <p:txBody>
          <a:bodyPr anchor="t">
            <a:normAutofit fontScale="90000"/>
          </a:bodyPr>
          <a:lstStyle/>
          <a:p>
            <a:pPr algn="ctr"/>
            <a:r>
              <a:rPr lang="en-US" dirty="0" smtClean="0">
                <a:solidFill>
                  <a:schemeClr val="bg1"/>
                </a:solidFill>
              </a:rPr>
              <a:t/>
            </a:r>
            <a:br>
              <a:rPr lang="en-US" dirty="0" smtClean="0">
                <a:solidFill>
                  <a:schemeClr val="bg1"/>
                </a:solidFill>
              </a:rPr>
            </a:br>
            <a:r>
              <a:rPr lang="en-US" dirty="0" smtClean="0">
                <a:solidFill>
                  <a:schemeClr val="bg1"/>
                </a:solidFill>
              </a:rPr>
              <a:t>Net Neutrality Is Threatened</a:t>
            </a:r>
            <a:br>
              <a:rPr lang="en-US" dirty="0" smtClean="0">
                <a:solidFill>
                  <a:schemeClr val="bg1"/>
                </a:solidFill>
              </a:rPr>
            </a:br>
            <a:r>
              <a:rPr lang="en-US" sz="2800" dirty="0" smtClean="0">
                <a:solidFill>
                  <a:schemeClr val="bg1"/>
                </a:solidFill>
              </a:rPr>
              <a:t>What do we stand to lose?</a:t>
            </a:r>
            <a:br>
              <a:rPr lang="en-US" sz="2800" dirty="0" smtClean="0">
                <a:solidFill>
                  <a:schemeClr val="bg1"/>
                </a:solidFill>
              </a:rPr>
            </a:br>
            <a:r>
              <a:rPr lang="en-US" sz="2800" dirty="0" smtClean="0">
                <a:solidFill>
                  <a:schemeClr val="bg1"/>
                </a:solidFill>
              </a:rPr>
              <a:t>Will we lose access to the </a:t>
            </a:r>
            <a:br>
              <a:rPr lang="en-US" sz="2800" dirty="0" smtClean="0">
                <a:solidFill>
                  <a:schemeClr val="bg1"/>
                </a:solidFill>
              </a:rPr>
            </a:br>
            <a:r>
              <a:rPr lang="en-US" sz="2800" dirty="0" smtClean="0">
                <a:solidFill>
                  <a:schemeClr val="bg1"/>
                </a:solidFill>
              </a:rPr>
              <a:t>Long Tail culture and connections </a:t>
            </a:r>
            <a:br>
              <a:rPr lang="en-US" sz="2800" dirty="0" smtClean="0">
                <a:solidFill>
                  <a:schemeClr val="bg1"/>
                </a:solidFill>
              </a:rPr>
            </a:br>
            <a:r>
              <a:rPr lang="en-US" sz="2800" dirty="0" smtClean="0">
                <a:solidFill>
                  <a:schemeClr val="bg1"/>
                </a:solidFill>
              </a:rPr>
              <a:t>we have built?</a:t>
            </a:r>
            <a:br>
              <a:rPr lang="en-US" sz="2800" dirty="0" smtClean="0">
                <a:solidFill>
                  <a:schemeClr val="bg1"/>
                </a:solidFill>
              </a:rPr>
            </a:br>
            <a:endParaRPr lang="en-US" sz="2800" dirty="0">
              <a:solidFill>
                <a:schemeClr val="bg1"/>
              </a:solidFill>
            </a:endParaRPr>
          </a:p>
        </p:txBody>
      </p:sp>
    </p:spTree>
    <p:extLst>
      <p:ext uri="{BB962C8B-B14F-4D97-AF65-F5344CB8AC3E}">
        <p14:creationId xmlns:p14="http://schemas.microsoft.com/office/powerpoint/2010/main" val="2575955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8806" y="1506431"/>
            <a:ext cx="4513352" cy="3847207"/>
          </a:xfrm>
          <a:prstGeom prst="rect">
            <a:avLst/>
          </a:prstGeom>
          <a:noFill/>
        </p:spPr>
        <p:txBody>
          <a:bodyPr wrap="square" rtlCol="0">
            <a:spAutoFit/>
          </a:bodyPr>
          <a:lstStyle/>
          <a:p>
            <a:pPr algn="ctr"/>
            <a:r>
              <a:rPr lang="en-US" sz="4400" dirty="0">
                <a:ln w="0"/>
                <a:effectLst>
                  <a:outerShdw blurRad="38100" dist="19050" dir="2700000" algn="tl" rotWithShape="0">
                    <a:schemeClr val="dk1">
                      <a:alpha val="40000"/>
                    </a:schemeClr>
                  </a:outerShdw>
                </a:effectLst>
              </a:rPr>
              <a:t>Math of </a:t>
            </a:r>
            <a:r>
              <a:rPr lang="en-US" sz="4400" dirty="0" smtClean="0">
                <a:ln w="0"/>
                <a:effectLst>
                  <a:outerShdw blurRad="38100" dist="19050" dir="2700000" algn="tl" rotWithShape="0">
                    <a:schemeClr val="dk1">
                      <a:alpha val="40000"/>
                    </a:schemeClr>
                  </a:outerShdw>
                </a:effectLst>
              </a:rPr>
              <a:t/>
            </a:r>
            <a:br>
              <a:rPr lang="en-US" sz="4400" dirty="0" smtClean="0">
                <a:ln w="0"/>
                <a:effectLst>
                  <a:outerShdw blurRad="38100" dist="19050" dir="2700000" algn="tl" rotWithShape="0">
                    <a:schemeClr val="dk1">
                      <a:alpha val="40000"/>
                    </a:schemeClr>
                  </a:outerShdw>
                </a:effectLst>
              </a:rPr>
            </a:br>
            <a:r>
              <a:rPr lang="en-US" sz="4400" dirty="0" smtClean="0">
                <a:ln w="0"/>
                <a:effectLst>
                  <a:outerShdw blurRad="38100" dist="19050" dir="2700000" algn="tl" rotWithShape="0">
                    <a:schemeClr val="dk1">
                      <a:alpha val="40000"/>
                    </a:schemeClr>
                  </a:outerShdw>
                </a:effectLst>
              </a:rPr>
              <a:t>The </a:t>
            </a:r>
            <a:r>
              <a:rPr lang="en-US" sz="4400" dirty="0">
                <a:ln w="0"/>
                <a:effectLst>
                  <a:outerShdw blurRad="38100" dist="19050" dir="2700000" algn="tl" rotWithShape="0">
                    <a:schemeClr val="dk1">
                      <a:alpha val="40000"/>
                    </a:schemeClr>
                  </a:outerShdw>
                </a:effectLst>
              </a:rPr>
              <a:t>Long Tail </a:t>
            </a:r>
          </a:p>
          <a:p>
            <a:pPr algn="ctr"/>
            <a:r>
              <a:rPr lang="en-US" sz="4400" b="1" dirty="0" smtClean="0">
                <a:ln w="0"/>
                <a:effectLst>
                  <a:outerShdw blurRad="38100" dist="19050" dir="2700000" algn="tl" rotWithShape="0">
                    <a:schemeClr val="dk1">
                      <a:alpha val="40000"/>
                    </a:schemeClr>
                  </a:outerShdw>
                </a:effectLst>
              </a:rPr>
              <a:t/>
            </a:r>
            <a:br>
              <a:rPr lang="en-US" sz="4400" b="1" dirty="0" smtClean="0">
                <a:ln w="0"/>
                <a:effectLst>
                  <a:outerShdw blurRad="38100" dist="19050" dir="2700000" algn="tl" rotWithShape="0">
                    <a:schemeClr val="dk1">
                      <a:alpha val="40000"/>
                    </a:schemeClr>
                  </a:outerShdw>
                </a:effectLst>
              </a:rPr>
            </a:br>
            <a:r>
              <a:rPr lang="en-US" sz="4400" b="1" dirty="0" smtClean="0">
                <a:ln w="0"/>
                <a:effectLst>
                  <a:outerShdw blurRad="38100" dist="19050" dir="2700000" algn="tl" rotWithShape="0">
                    <a:schemeClr val="dk1">
                      <a:alpha val="40000"/>
                    </a:schemeClr>
                  </a:outerShdw>
                </a:effectLst>
              </a:rPr>
              <a:t>y=x</a:t>
            </a:r>
            <a:r>
              <a:rPr lang="en-US" sz="4400" b="1" baseline="30000" dirty="0" smtClean="0">
                <a:ln w="0"/>
                <a:effectLst>
                  <a:outerShdw blurRad="38100" dist="19050" dir="2700000" algn="tl" rotWithShape="0">
                    <a:schemeClr val="dk1">
                      <a:alpha val="40000"/>
                    </a:schemeClr>
                  </a:outerShdw>
                </a:effectLst>
              </a:rPr>
              <a:t>-1</a:t>
            </a:r>
          </a:p>
          <a:p>
            <a:pPr algn="ctr"/>
            <a:endParaRPr lang="en-US" sz="2400" dirty="0">
              <a:ln w="0"/>
              <a:effectLst>
                <a:outerShdw blurRad="38100" dist="19050" dir="2700000" algn="tl" rotWithShape="0">
                  <a:schemeClr val="dk1">
                    <a:alpha val="40000"/>
                  </a:schemeClr>
                </a:outerShdw>
              </a:effectLst>
            </a:endParaRPr>
          </a:p>
          <a:p>
            <a:pPr algn="ctr"/>
            <a:r>
              <a:rPr lang="en-US" sz="4400" b="1" dirty="0" smtClean="0">
                <a:ln w="0"/>
                <a:effectLst>
                  <a:outerShdw blurRad="38100" dist="19050" dir="2700000" algn="tl" rotWithShape="0">
                    <a:schemeClr val="dk1">
                      <a:alpha val="40000"/>
                    </a:schemeClr>
                  </a:outerShdw>
                </a:effectLst>
              </a:rPr>
              <a:t>y=1/x</a:t>
            </a:r>
            <a:endParaRPr lang="en-US" sz="4400" b="1" dirty="0">
              <a:ln w="0"/>
              <a:effectLst>
                <a:outerShdw blurRad="38100" dist="19050" dir="2700000" algn="tl" rotWithShape="0">
                  <a:schemeClr val="dk1">
                    <a:alpha val="40000"/>
                  </a:scheme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2158" y="1270853"/>
            <a:ext cx="5400809" cy="4235929"/>
          </a:xfrm>
          <a:prstGeom prst="rect">
            <a:avLst/>
          </a:prstGeom>
        </p:spPr>
      </p:pic>
      <p:sp>
        <p:nvSpPr>
          <p:cNvPr id="5" name="TextBox 4"/>
          <p:cNvSpPr txBox="1"/>
          <p:nvPr/>
        </p:nvSpPr>
        <p:spPr>
          <a:xfrm>
            <a:off x="4023361" y="5852160"/>
            <a:ext cx="5401993" cy="584775"/>
          </a:xfrm>
          <a:prstGeom prst="rect">
            <a:avLst/>
          </a:prstGeom>
          <a:noFill/>
        </p:spPr>
        <p:txBody>
          <a:bodyPr wrap="square" rtlCol="0">
            <a:spAutoFit/>
          </a:bodyPr>
          <a:lstStyle/>
          <a:p>
            <a:r>
              <a:rPr lang="en-US" sz="3200" dirty="0">
                <a:ln w="0"/>
                <a:effectLst>
                  <a:outerShdw blurRad="38100" dist="19050" dir="2700000" algn="tl" rotWithShape="0">
                    <a:schemeClr val="dk1">
                      <a:alpha val="40000"/>
                    </a:schemeClr>
                  </a:outerShdw>
                </a:effectLst>
              </a:rPr>
              <a:t>Power Law Curve</a:t>
            </a:r>
          </a:p>
        </p:txBody>
      </p:sp>
      <p:cxnSp>
        <p:nvCxnSpPr>
          <p:cNvPr id="7" name="Curved Connector 6"/>
          <p:cNvCxnSpPr/>
          <p:nvPr/>
        </p:nvCxnSpPr>
        <p:spPr>
          <a:xfrm rot="16200000" flipV="1">
            <a:off x="3516924" y="4178105"/>
            <a:ext cx="1871003" cy="1477107"/>
          </a:xfrm>
          <a:prstGeom prst="curvedConnector3">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0" name="Curved Connector 9"/>
          <p:cNvCxnSpPr/>
          <p:nvPr/>
        </p:nvCxnSpPr>
        <p:spPr>
          <a:xfrm flipV="1">
            <a:off x="5190979" y="4667397"/>
            <a:ext cx="1533378" cy="1184763"/>
          </a:xfrm>
          <a:prstGeom prst="curvedConnector3">
            <a:avLst/>
          </a:prstGeom>
          <a:ln w="254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7647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9257" y="1779957"/>
            <a:ext cx="8422782" cy="4382586"/>
          </a:xfrm>
          <a:prstGeom prst="rect">
            <a:avLst/>
          </a:prstGeom>
        </p:spPr>
      </p:pic>
      <p:grpSp>
        <p:nvGrpSpPr>
          <p:cNvPr id="17" name="Group 16"/>
          <p:cNvGrpSpPr/>
          <p:nvPr/>
        </p:nvGrpSpPr>
        <p:grpSpPr>
          <a:xfrm>
            <a:off x="937417" y="1554768"/>
            <a:ext cx="8320347" cy="4549818"/>
            <a:chOff x="937417" y="1554768"/>
            <a:chExt cx="8320347" cy="4549818"/>
          </a:xfrm>
        </p:grpSpPr>
        <p:sp>
          <p:nvSpPr>
            <p:cNvPr id="3" name="Rectangle 2"/>
            <p:cNvSpPr/>
            <p:nvPr/>
          </p:nvSpPr>
          <p:spPr>
            <a:xfrm>
              <a:off x="2318197" y="5537915"/>
              <a:ext cx="45719" cy="193184"/>
            </a:xfrm>
            <a:prstGeom prst="rect">
              <a:avLst/>
            </a:prstGeom>
            <a:solidFill>
              <a:schemeClr val="tx1">
                <a:lumMod val="50000"/>
                <a:lumOff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8794123" y="5537915"/>
              <a:ext cx="45719" cy="193184"/>
            </a:xfrm>
            <a:prstGeom prst="rect">
              <a:avLst/>
            </a:prstGeom>
            <a:solidFill>
              <a:schemeClr val="tx1">
                <a:lumMod val="50000"/>
                <a:lumOff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5" name="TextBox 4"/>
            <p:cNvSpPr txBox="1"/>
            <p:nvPr/>
          </p:nvSpPr>
          <p:spPr>
            <a:xfrm>
              <a:off x="2163651" y="5731099"/>
              <a:ext cx="618186" cy="373487"/>
            </a:xfrm>
            <a:prstGeom prst="rect">
              <a:avLst/>
            </a:prstGeom>
            <a:noFill/>
          </p:spPr>
          <p:txBody>
            <a:bodyPr wrap="square" rtlCol="0">
              <a:spAutoFit/>
            </a:bodyPr>
            <a:lstStyle/>
            <a:p>
              <a:r>
                <a:rPr lang="en-US" dirty="0" smtClean="0"/>
                <a:t>10</a:t>
              </a:r>
              <a:endParaRPr lang="en-US" dirty="0"/>
            </a:p>
          </p:txBody>
        </p:sp>
        <p:sp>
          <p:nvSpPr>
            <p:cNvPr id="6" name="TextBox 5"/>
            <p:cNvSpPr txBox="1"/>
            <p:nvPr/>
          </p:nvSpPr>
          <p:spPr>
            <a:xfrm>
              <a:off x="8639578" y="5731098"/>
              <a:ext cx="618186" cy="373487"/>
            </a:xfrm>
            <a:prstGeom prst="rect">
              <a:avLst/>
            </a:prstGeom>
            <a:noFill/>
          </p:spPr>
          <p:txBody>
            <a:bodyPr wrap="square" rtlCol="0">
              <a:spAutoFit/>
            </a:bodyPr>
            <a:lstStyle/>
            <a:p>
              <a:r>
                <a:rPr lang="en-US" dirty="0" smtClean="0"/>
                <a:t>900</a:t>
              </a:r>
              <a:endParaRPr lang="en-US" dirty="0"/>
            </a:p>
          </p:txBody>
        </p:sp>
        <p:sp>
          <p:nvSpPr>
            <p:cNvPr id="7" name="Oval 6"/>
            <p:cNvSpPr/>
            <p:nvPr/>
          </p:nvSpPr>
          <p:spPr>
            <a:xfrm>
              <a:off x="2263782" y="1931831"/>
              <a:ext cx="154547" cy="18030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Oval 7"/>
            <p:cNvSpPr/>
            <p:nvPr/>
          </p:nvSpPr>
          <p:spPr>
            <a:xfrm>
              <a:off x="8739708" y="5357610"/>
              <a:ext cx="154547" cy="18030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Rectangle 8"/>
            <p:cNvSpPr/>
            <p:nvPr/>
          </p:nvSpPr>
          <p:spPr>
            <a:xfrm rot="5400000">
              <a:off x="2148328" y="5312014"/>
              <a:ext cx="45719" cy="193184"/>
            </a:xfrm>
            <a:prstGeom prst="rect">
              <a:avLst/>
            </a:prstGeom>
            <a:solidFill>
              <a:schemeClr val="tx1">
                <a:lumMod val="50000"/>
                <a:lumOff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5400000">
              <a:off x="2140792" y="1931584"/>
              <a:ext cx="45719" cy="193184"/>
            </a:xfrm>
            <a:prstGeom prst="rect">
              <a:avLst/>
            </a:prstGeom>
            <a:solidFill>
              <a:schemeClr val="tx1">
                <a:lumMod val="50000"/>
                <a:lumOff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937417" y="1554768"/>
              <a:ext cx="1480912" cy="646331"/>
            </a:xfrm>
            <a:prstGeom prst="rect">
              <a:avLst/>
            </a:prstGeom>
            <a:noFill/>
          </p:spPr>
          <p:txBody>
            <a:bodyPr wrap="square" rtlCol="0">
              <a:spAutoFit/>
            </a:bodyPr>
            <a:lstStyle/>
            <a:p>
              <a:endParaRPr lang="en-US" dirty="0" smtClean="0"/>
            </a:p>
            <a:p>
              <a:r>
                <a:rPr lang="en-US" dirty="0" smtClean="0"/>
                <a:t>$400,000</a:t>
              </a:r>
              <a:endParaRPr lang="en-US" dirty="0"/>
            </a:p>
          </p:txBody>
        </p:sp>
        <p:sp>
          <p:nvSpPr>
            <p:cNvPr id="13" name="TextBox 12"/>
            <p:cNvSpPr txBox="1"/>
            <p:nvPr/>
          </p:nvSpPr>
          <p:spPr>
            <a:xfrm>
              <a:off x="1281944" y="5221862"/>
              <a:ext cx="827293" cy="369332"/>
            </a:xfrm>
            <a:prstGeom prst="rect">
              <a:avLst/>
            </a:prstGeom>
            <a:noFill/>
          </p:spPr>
          <p:txBody>
            <a:bodyPr wrap="square" rtlCol="0">
              <a:spAutoFit/>
            </a:bodyPr>
            <a:lstStyle/>
            <a:p>
              <a:r>
                <a:rPr lang="en-US" dirty="0" smtClean="0"/>
                <a:t>$400</a:t>
              </a:r>
              <a:endParaRPr lang="en-US" dirty="0"/>
            </a:p>
          </p:txBody>
        </p:sp>
      </p:grpSp>
      <p:sp>
        <p:nvSpPr>
          <p:cNvPr id="15" name="TextBox 14"/>
          <p:cNvSpPr txBox="1"/>
          <p:nvPr/>
        </p:nvSpPr>
        <p:spPr>
          <a:xfrm>
            <a:off x="3181229" y="5731098"/>
            <a:ext cx="3930697" cy="369332"/>
          </a:xfrm>
          <a:prstGeom prst="rect">
            <a:avLst/>
          </a:prstGeom>
          <a:noFill/>
        </p:spPr>
        <p:txBody>
          <a:bodyPr wrap="square" rtlCol="0">
            <a:spAutoFit/>
          </a:bodyPr>
          <a:lstStyle/>
          <a:p>
            <a:r>
              <a:rPr lang="en-US" dirty="0" smtClean="0">
                <a:latin typeface="Franklin Gothic Demi" panose="020B0703020102020204" pitchFamily="34" charset="0"/>
              </a:rPr>
              <a:t>Sales Rank   &gt;&gt;</a:t>
            </a:r>
            <a:endParaRPr lang="en-US" dirty="0">
              <a:latin typeface="Franklin Gothic Demi" panose="020B0703020102020204" pitchFamily="34" charset="0"/>
            </a:endParaRPr>
          </a:p>
        </p:txBody>
      </p:sp>
      <p:sp>
        <p:nvSpPr>
          <p:cNvPr id="16" name="TextBox 15"/>
          <p:cNvSpPr txBox="1"/>
          <p:nvPr/>
        </p:nvSpPr>
        <p:spPr>
          <a:xfrm rot="16200000">
            <a:off x="845144" y="3684841"/>
            <a:ext cx="2034790" cy="369332"/>
          </a:xfrm>
          <a:prstGeom prst="rect">
            <a:avLst/>
          </a:prstGeom>
          <a:noFill/>
        </p:spPr>
        <p:txBody>
          <a:bodyPr wrap="square" rtlCol="0">
            <a:spAutoFit/>
          </a:bodyPr>
          <a:lstStyle/>
          <a:p>
            <a:r>
              <a:rPr lang="en-US" dirty="0" smtClean="0">
                <a:latin typeface="Franklin Gothic Demi" panose="020B0703020102020204" pitchFamily="34" charset="0"/>
              </a:rPr>
              <a:t>Earnings    &gt;&gt;</a:t>
            </a:r>
            <a:endParaRPr lang="en-US" dirty="0">
              <a:latin typeface="Franklin Gothic Demi" panose="020B0703020102020204" pitchFamily="34" charset="0"/>
            </a:endParaRPr>
          </a:p>
        </p:txBody>
      </p:sp>
      <p:sp>
        <p:nvSpPr>
          <p:cNvPr id="18" name="Rectangle 17"/>
          <p:cNvSpPr/>
          <p:nvPr/>
        </p:nvSpPr>
        <p:spPr>
          <a:xfrm>
            <a:off x="4532158" y="943487"/>
            <a:ext cx="5811777" cy="1261884"/>
          </a:xfrm>
          <a:prstGeom prst="rect">
            <a:avLst/>
          </a:prstGeom>
        </p:spPr>
        <p:txBody>
          <a:bodyPr wrap="square">
            <a:spAutoFit/>
          </a:bodyPr>
          <a:lstStyle/>
          <a:p>
            <a:pPr algn="ctr"/>
            <a:r>
              <a:rPr lang="en-US" sz="4400" dirty="0" smtClean="0">
                <a:ln w="0"/>
                <a:effectLst>
                  <a:outerShdw blurRad="38100" dist="19050" dir="2700000" algn="tl" rotWithShape="0">
                    <a:schemeClr val="dk1">
                      <a:alpha val="40000"/>
                    </a:schemeClr>
                  </a:outerShdw>
                </a:effectLst>
              </a:rPr>
              <a:t>Online Sales of 2 Books </a:t>
            </a:r>
            <a:r>
              <a:rPr lang="en-US" sz="3200" dirty="0" smtClean="0">
                <a:ln w="0"/>
                <a:effectLst>
                  <a:outerShdw blurRad="38100" dist="19050" dir="2700000" algn="tl" rotWithShape="0">
                    <a:schemeClr val="dk1">
                      <a:alpha val="40000"/>
                    </a:schemeClr>
                  </a:outerShdw>
                </a:effectLst>
              </a:rPr>
              <a:t>On the Power Curve</a:t>
            </a:r>
          </a:p>
        </p:txBody>
      </p:sp>
    </p:spTree>
    <p:extLst>
      <p:ext uri="{BB962C8B-B14F-4D97-AF65-F5344CB8AC3E}">
        <p14:creationId xmlns:p14="http://schemas.microsoft.com/office/powerpoint/2010/main" val="7372667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extLst>
              <a:ext uri="{28A0092B-C50C-407E-A947-70E740481C1C}">
                <a14:useLocalDpi xmlns:a14="http://schemas.microsoft.com/office/drawing/2010/main" val="0"/>
              </a:ext>
            </a:extLst>
          </a:blip>
          <a:stretch>
            <a:fillRect/>
          </a:stretch>
        </p:blipFill>
        <p:spPr>
          <a:xfrm>
            <a:off x="1519707" y="1907016"/>
            <a:ext cx="8319752" cy="3914234"/>
          </a:xfrm>
          <a:prstGeom prst="rect">
            <a:avLst/>
          </a:prstGeom>
        </p:spPr>
      </p:pic>
      <p:sp>
        <p:nvSpPr>
          <p:cNvPr id="2" name="Title 1"/>
          <p:cNvSpPr>
            <a:spLocks noGrp="1"/>
          </p:cNvSpPr>
          <p:nvPr>
            <p:ph type="title"/>
          </p:nvPr>
        </p:nvSpPr>
        <p:spPr>
          <a:xfrm>
            <a:off x="3296991" y="1730286"/>
            <a:ext cx="7812110" cy="1541891"/>
          </a:xfrm>
        </p:spPr>
        <p:txBody>
          <a:bodyPr/>
          <a:lstStyle/>
          <a:p>
            <a:r>
              <a:rPr lang="en-US" dirty="0">
                <a:ln w="0"/>
                <a:effectLst>
                  <a:outerShdw blurRad="38100" dist="19050" dir="2700000" algn="tl" rotWithShape="0">
                    <a:schemeClr val="dk1">
                      <a:alpha val="40000"/>
                    </a:schemeClr>
                  </a:outerShdw>
                </a:effectLst>
              </a:rPr>
              <a:t>Power Law Curve showing the Head and Long Tail</a:t>
            </a:r>
          </a:p>
        </p:txBody>
      </p:sp>
      <p:sp>
        <p:nvSpPr>
          <p:cNvPr id="4" name="Rectangle 3"/>
          <p:cNvSpPr/>
          <p:nvPr/>
        </p:nvSpPr>
        <p:spPr>
          <a:xfrm rot="16200000">
            <a:off x="154205" y="4248983"/>
            <a:ext cx="2342308" cy="388696"/>
          </a:xfrm>
          <a:prstGeom prst="rect">
            <a:avLst/>
          </a:prstGeom>
        </p:spPr>
        <p:txBody>
          <a:bodyPr wrap="none">
            <a:spAutoFit/>
          </a:bodyPr>
          <a:lstStyle/>
          <a:p>
            <a:pPr>
              <a:lnSpc>
                <a:spcPct val="107000"/>
              </a:lnSpc>
              <a:spcAft>
                <a:spcPts val="800"/>
              </a:spcAft>
            </a:pPr>
            <a:r>
              <a:rPr lang="en-US" dirty="0" smtClean="0">
                <a:effectLst/>
                <a:latin typeface="Franklin Gothic Demi" panose="020B0703020102020204" pitchFamily="34" charset="0"/>
                <a:ea typeface="Calibri" panose="020F0502020204030204" pitchFamily="34" charset="0"/>
                <a:cs typeface="Times New Roman" panose="02020603050405020304" pitchFamily="18" charset="0"/>
              </a:rPr>
              <a:t>$$ Earnings $$      &gt;&gt;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 Box 2"/>
          <p:cNvSpPr txBox="1"/>
          <p:nvPr/>
        </p:nvSpPr>
        <p:spPr>
          <a:xfrm>
            <a:off x="1519707" y="5821250"/>
            <a:ext cx="8145368" cy="513449"/>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07000"/>
              </a:lnSpc>
              <a:spcAft>
                <a:spcPts val="800"/>
              </a:spcAft>
            </a:pPr>
            <a:r>
              <a:rPr lang="en-US" dirty="0">
                <a:solidFill>
                  <a:schemeClr val="tx1"/>
                </a:solidFill>
                <a:latin typeface="Franklin Gothic Demi" panose="020B0703020102020204" pitchFamily="34" charset="0"/>
                <a:ea typeface="Calibri" panose="020F0502020204030204" pitchFamily="34" charset="0"/>
                <a:cs typeface="Times New Roman" panose="02020603050405020304" pitchFamily="18" charset="0"/>
              </a:rPr>
              <a:t>Sales Ranks &gt;&gt;    </a:t>
            </a:r>
            <a:r>
              <a:rPr lang="en-US" dirty="0" smtClean="0">
                <a:solidFill>
                  <a:schemeClr val="tx1"/>
                </a:solidFill>
                <a:latin typeface="Franklin Gothic Demi" panose="020B0703020102020204" pitchFamily="34" charset="0"/>
                <a:ea typeface="Calibri" panose="020F0502020204030204" pitchFamily="34" charset="0"/>
                <a:cs typeface="Times New Roman" panose="02020603050405020304" pitchFamily="18" charset="0"/>
              </a:rPr>
              <a:t>                                                                          </a:t>
            </a:r>
            <a:r>
              <a:rPr lang="en-US" sz="1100" dirty="0">
                <a:effectLst/>
                <a:ea typeface="Calibri" panose="020F0502020204030204" pitchFamily="34" charset="0"/>
                <a:cs typeface="Times New Roman" panose="02020603050405020304" pitchFamily="18" charset="0"/>
              </a:rPr>
              <a:t>Base curve image, </a:t>
            </a:r>
            <a:r>
              <a:rPr lang="en-US" sz="1100" dirty="0" err="1">
                <a:effectLst/>
                <a:ea typeface="Calibri" panose="020F0502020204030204" pitchFamily="34" charset="0"/>
                <a:cs typeface="Times New Roman" panose="02020603050405020304" pitchFamily="18" charset="0"/>
              </a:rPr>
              <a:t>Kraynen</a:t>
            </a:r>
            <a:r>
              <a:rPr lang="en-US" sz="1100" dirty="0">
                <a:effectLst/>
                <a:ea typeface="Calibri" panose="020F0502020204030204" pitchFamily="34" charset="0"/>
                <a:cs typeface="Times New Roman" panose="02020603050405020304" pitchFamily="18" charset="0"/>
              </a:rPr>
              <a:t> (2006)</a:t>
            </a:r>
          </a:p>
        </p:txBody>
      </p:sp>
    </p:spTree>
    <p:extLst>
      <p:ext uri="{BB962C8B-B14F-4D97-AF65-F5344CB8AC3E}">
        <p14:creationId xmlns:p14="http://schemas.microsoft.com/office/powerpoint/2010/main" val="36012982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0" y="6488668"/>
            <a:ext cx="8088923" cy="369332"/>
          </a:xfrm>
          <a:prstGeom prst="rect">
            <a:avLst/>
          </a:prstGeom>
          <a:noFill/>
        </p:spPr>
        <p:txBody>
          <a:bodyPr wrap="square" rtlCol="0">
            <a:spAutoFit/>
          </a:bodyPr>
          <a:lstStyle/>
          <a:p>
            <a:r>
              <a:rPr lang="en-US" dirty="0" smtClean="0">
                <a:solidFill>
                  <a:schemeClr val="accent3">
                    <a:lumMod val="75000"/>
                  </a:schemeClr>
                </a:solidFill>
              </a:rPr>
              <a:t>Public Domain image by </a:t>
            </a:r>
            <a:r>
              <a:rPr lang="en-US" dirty="0">
                <a:solidFill>
                  <a:schemeClr val="accent3">
                    <a:lumMod val="75000"/>
                  </a:schemeClr>
                </a:solidFill>
              </a:rPr>
              <a:t>Senior Airman Dillon White, Courtesy: </a:t>
            </a:r>
            <a:r>
              <a:rPr lang="en-US" dirty="0">
                <a:solidFill>
                  <a:schemeClr val="accent3">
                    <a:lumMod val="75000"/>
                  </a:schemeClr>
                </a:solidFill>
                <a:hlinkClick r:id="rId3"/>
              </a:rPr>
              <a:t>US Air Force</a:t>
            </a:r>
            <a:endParaRPr lang="en-US" dirty="0">
              <a:solidFill>
                <a:schemeClr val="accent3">
                  <a:lumMod val="75000"/>
                </a:schemeClr>
              </a:solidFill>
            </a:endParaRPr>
          </a:p>
        </p:txBody>
      </p:sp>
      <p:grpSp>
        <p:nvGrpSpPr>
          <p:cNvPr id="11" name="Group 10"/>
          <p:cNvGrpSpPr/>
          <p:nvPr/>
        </p:nvGrpSpPr>
        <p:grpSpPr>
          <a:xfrm>
            <a:off x="7821637" y="751344"/>
            <a:ext cx="4051496" cy="5737324"/>
            <a:chOff x="7849772" y="452914"/>
            <a:chExt cx="4051496" cy="5909310"/>
          </a:xfrm>
        </p:grpSpPr>
        <p:sp>
          <p:nvSpPr>
            <p:cNvPr id="12" name="TextBox 11"/>
            <p:cNvSpPr txBox="1"/>
            <p:nvPr/>
          </p:nvSpPr>
          <p:spPr>
            <a:xfrm>
              <a:off x="7863840" y="452914"/>
              <a:ext cx="4037428" cy="5909310"/>
            </a:xfrm>
            <a:prstGeom prst="rect">
              <a:avLst/>
            </a:prstGeom>
            <a:solidFill>
              <a:schemeClr val="bg2"/>
            </a:solidFill>
          </p:spPr>
          <p:txBody>
            <a:bodyPr wrap="square" rtlCol="0">
              <a:spAutoFit/>
            </a:bodyPr>
            <a:lstStyle/>
            <a:p>
              <a:pPr algn="ctr"/>
              <a:endParaRPr lang="en-US" sz="2400" i="1" dirty="0" smtClean="0"/>
            </a:p>
            <a:p>
              <a:pPr algn="ctr"/>
              <a:r>
                <a:rPr lang="en-US" sz="2400" i="1" dirty="0" smtClean="0"/>
                <a:t>Because of the nature of “hits”,</a:t>
              </a:r>
            </a:p>
            <a:p>
              <a:pPr algn="ctr"/>
              <a:r>
                <a:rPr lang="en-US" sz="2400" i="1" u="sng" dirty="0" smtClean="0"/>
                <a:t>Most things </a:t>
              </a:r>
              <a:r>
                <a:rPr lang="en-US" sz="2400" i="1" dirty="0" smtClean="0"/>
                <a:t>are in the Tail.</a:t>
              </a:r>
            </a:p>
            <a:p>
              <a:endParaRPr lang="en-US" dirty="0"/>
            </a:p>
            <a:p>
              <a:endParaRPr lang="en-US" dirty="0" smtClean="0"/>
            </a:p>
            <a:p>
              <a:pPr algn="ctr"/>
              <a:r>
                <a:rPr lang="en-US" dirty="0"/>
                <a:t>“If it isn’t a hit, it’s a miss” </a:t>
              </a:r>
              <a:endParaRPr lang="en-US" dirty="0" smtClean="0"/>
            </a:p>
            <a:p>
              <a:pPr algn="ctr"/>
              <a:endParaRPr lang="en-US" dirty="0"/>
            </a:p>
            <a:p>
              <a:pPr algn="ctr"/>
              <a:r>
                <a:rPr lang="en-US" dirty="0" smtClean="0"/>
                <a:t>“</a:t>
              </a:r>
              <a:r>
                <a:rPr lang="en-US" dirty="0"/>
                <a:t>amateur=amateurish” </a:t>
              </a:r>
              <a:endParaRPr lang="en-US" dirty="0" smtClean="0"/>
            </a:p>
            <a:p>
              <a:pPr algn="ctr"/>
              <a:endParaRPr lang="en-US" dirty="0" smtClean="0"/>
            </a:p>
            <a:p>
              <a:pPr algn="ctr"/>
              <a:r>
                <a:rPr lang="en-US" dirty="0" smtClean="0"/>
                <a:t>“</a:t>
              </a:r>
              <a:r>
                <a:rPr lang="en-US" dirty="0"/>
                <a:t>if it were good, it would be </a:t>
              </a:r>
              <a:r>
                <a:rPr lang="en-US" dirty="0" smtClean="0"/>
                <a:t>popular”</a:t>
              </a:r>
            </a:p>
            <a:p>
              <a:endParaRPr lang="en-US" dirty="0"/>
            </a:p>
            <a:p>
              <a:endParaRPr lang="en-US" dirty="0" smtClean="0"/>
            </a:p>
            <a:p>
              <a:endParaRPr lang="en-US" dirty="0"/>
            </a:p>
            <a:p>
              <a:endParaRPr lang="en-US" dirty="0"/>
            </a:p>
            <a:p>
              <a:pPr algn="ctr"/>
              <a:r>
                <a:rPr lang="en-US" dirty="0" smtClean="0"/>
                <a:t>These ideas show </a:t>
              </a:r>
            </a:p>
            <a:p>
              <a:pPr algn="ctr"/>
              <a:r>
                <a:rPr lang="en-US" dirty="0" smtClean="0"/>
                <a:t>scarcity thinking. </a:t>
              </a:r>
            </a:p>
            <a:p>
              <a:pPr algn="ctr"/>
              <a:r>
                <a:rPr lang="en-US" dirty="0" smtClean="0"/>
                <a:t>Many products and ideas </a:t>
              </a:r>
            </a:p>
            <a:p>
              <a:pPr algn="ctr"/>
              <a:r>
                <a:rPr lang="en-US" dirty="0" smtClean="0"/>
                <a:t>in the Tail are of high quality.</a:t>
              </a:r>
            </a:p>
            <a:p>
              <a:endParaRPr lang="en-US" dirty="0" smtClean="0"/>
            </a:p>
            <a:p>
              <a:endParaRPr lang="en-US" dirty="0"/>
            </a:p>
          </p:txBody>
        </p:sp>
        <p:sp>
          <p:nvSpPr>
            <p:cNvPr id="13" name="Multiply 12"/>
            <p:cNvSpPr/>
            <p:nvPr/>
          </p:nvSpPr>
          <p:spPr>
            <a:xfrm>
              <a:off x="7849772" y="1424240"/>
              <a:ext cx="4051496" cy="3573194"/>
            </a:xfrm>
            <a:prstGeom prst="mathMultiply">
              <a:avLst/>
            </a:prstGeom>
            <a:solidFill>
              <a:srgbClr val="FF0000">
                <a:alpha val="1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938611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06" y="0"/>
            <a:ext cx="12165494" cy="6872974"/>
          </a:xfrm>
          <a:prstGeom prst="rect">
            <a:avLst/>
          </a:prstGeom>
        </p:spPr>
      </p:pic>
      <p:sp>
        <p:nvSpPr>
          <p:cNvPr id="8" name="TextBox 7"/>
          <p:cNvSpPr txBox="1"/>
          <p:nvPr/>
        </p:nvSpPr>
        <p:spPr>
          <a:xfrm>
            <a:off x="7132320" y="365125"/>
            <a:ext cx="4487594" cy="1938992"/>
          </a:xfrm>
          <a:prstGeom prst="rect">
            <a:avLst/>
          </a:prstGeom>
          <a:solidFill>
            <a:srgbClr val="BDEB4A"/>
          </a:solidFill>
        </p:spPr>
        <p:txBody>
          <a:bodyPr wrap="square" rtlCol="0">
            <a:spAutoFit/>
          </a:bodyPr>
          <a:lstStyle/>
          <a:p>
            <a:pPr algn="ctr"/>
            <a:r>
              <a:rPr lang="en-US" sz="4000" dirty="0">
                <a:latin typeface="+mj-lt"/>
                <a:ea typeface="+mj-ea"/>
                <a:cs typeface="+mj-cs"/>
              </a:rPr>
              <a:t>Aggregation and Filtering</a:t>
            </a:r>
            <a:r>
              <a:rPr lang="en-US" sz="4000" dirty="0" smtClean="0"/>
              <a:t> </a:t>
            </a:r>
          </a:p>
          <a:p>
            <a:pPr algn="ctr"/>
            <a:r>
              <a:rPr lang="en-US" sz="2000" dirty="0" smtClean="0"/>
              <a:t>technologies lead us further </a:t>
            </a:r>
            <a:br>
              <a:rPr lang="en-US" sz="2000" dirty="0" smtClean="0"/>
            </a:br>
            <a:r>
              <a:rPr lang="en-US" sz="2000" dirty="0" smtClean="0"/>
              <a:t>down the Long Tail.</a:t>
            </a:r>
            <a:endParaRPr lang="en-US" sz="2000" dirty="0"/>
          </a:p>
        </p:txBody>
      </p:sp>
      <p:sp>
        <p:nvSpPr>
          <p:cNvPr id="9" name="TextBox 8"/>
          <p:cNvSpPr txBox="1"/>
          <p:nvPr/>
        </p:nvSpPr>
        <p:spPr>
          <a:xfrm>
            <a:off x="8494541" y="3326661"/>
            <a:ext cx="3533335" cy="1631216"/>
          </a:xfrm>
          <a:prstGeom prst="rect">
            <a:avLst/>
          </a:prstGeom>
          <a:solidFill>
            <a:srgbClr val="BDEB4A"/>
          </a:solidFill>
        </p:spPr>
        <p:txBody>
          <a:bodyPr wrap="square" rtlCol="0">
            <a:spAutoFit/>
          </a:bodyPr>
          <a:lstStyle/>
          <a:p>
            <a:pPr algn="ctr"/>
            <a:r>
              <a:rPr lang="en-US" sz="4000" dirty="0" smtClean="0">
                <a:latin typeface="+mj-lt"/>
                <a:ea typeface="+mj-ea"/>
                <a:cs typeface="+mj-cs"/>
              </a:rPr>
              <a:t>New Literacies</a:t>
            </a:r>
            <a:endParaRPr lang="en-US" sz="4000" dirty="0" smtClean="0">
              <a:latin typeface="+mj-lt"/>
            </a:endParaRPr>
          </a:p>
          <a:p>
            <a:pPr algn="ctr"/>
            <a:r>
              <a:rPr lang="en-US" sz="2000" dirty="0" smtClean="0"/>
              <a:t>Develop as we search and use recommendation to navigate the Long Tail</a:t>
            </a:r>
            <a:endParaRPr lang="en-US" sz="2000" dirty="0"/>
          </a:p>
        </p:txBody>
      </p:sp>
    </p:spTree>
    <p:extLst>
      <p:ext uri="{BB962C8B-B14F-4D97-AF65-F5344CB8AC3E}">
        <p14:creationId xmlns:p14="http://schemas.microsoft.com/office/powerpoint/2010/main" val="10764156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a:extLst>
              <a:ext uri="{28A0092B-C50C-407E-A947-70E740481C1C}">
                <a14:useLocalDpi xmlns:a14="http://schemas.microsoft.com/office/drawing/2010/main" val="0"/>
              </a:ext>
            </a:extLst>
          </a:blip>
          <a:stretch>
            <a:fillRect/>
          </a:stretch>
        </p:blipFill>
        <p:spPr>
          <a:xfrm>
            <a:off x="1519707" y="1730286"/>
            <a:ext cx="8690944" cy="4090964"/>
          </a:xfrm>
          <a:prstGeom prst="rect">
            <a:avLst/>
          </a:prstGeom>
        </p:spPr>
      </p:pic>
      <p:sp>
        <p:nvSpPr>
          <p:cNvPr id="2" name="Title 1"/>
          <p:cNvSpPr>
            <a:spLocks noGrp="1"/>
          </p:cNvSpPr>
          <p:nvPr>
            <p:ph type="title"/>
          </p:nvPr>
        </p:nvSpPr>
        <p:spPr>
          <a:xfrm>
            <a:off x="2949261" y="1356799"/>
            <a:ext cx="7812110" cy="1541891"/>
          </a:xfrm>
          <a:solidFill>
            <a:schemeClr val="bg1"/>
          </a:solidFill>
        </p:spPr>
        <p:txBody>
          <a:bodyPr/>
          <a:lstStyle/>
          <a:p>
            <a:r>
              <a:rPr lang="en-US" dirty="0" smtClean="0">
                <a:ln w="0"/>
                <a:effectLst>
                  <a:outerShdw blurRad="38100" dist="19050" dir="2700000" algn="tl" rotWithShape="0">
                    <a:schemeClr val="dk1">
                      <a:alpha val="40000"/>
                    </a:schemeClr>
                  </a:outerShdw>
                </a:effectLst>
              </a:rPr>
              <a:t>Expanding Niches Shift </a:t>
            </a:r>
            <a:br>
              <a:rPr lang="en-US" dirty="0" smtClean="0">
                <a:ln w="0"/>
                <a:effectLst>
                  <a:outerShdw blurRad="38100" dist="19050" dir="2700000" algn="tl" rotWithShape="0">
                    <a:schemeClr val="dk1">
                      <a:alpha val="40000"/>
                    </a:schemeClr>
                  </a:outerShdw>
                </a:effectLst>
              </a:rPr>
            </a:br>
            <a:r>
              <a:rPr lang="en-US" dirty="0" smtClean="0">
                <a:ln w="0"/>
                <a:effectLst>
                  <a:outerShdw blurRad="38100" dist="19050" dir="2700000" algn="tl" rotWithShape="0">
                    <a:schemeClr val="dk1">
                      <a:alpha val="40000"/>
                    </a:schemeClr>
                  </a:outerShdw>
                </a:effectLst>
              </a:rPr>
              <a:t>Activity to the Tail</a:t>
            </a:r>
            <a:endParaRPr lang="en-US" dirty="0">
              <a:ln w="0"/>
              <a:effectLst>
                <a:outerShdw blurRad="38100" dist="19050" dir="2700000" algn="tl" rotWithShape="0">
                  <a:schemeClr val="dk1">
                    <a:alpha val="40000"/>
                  </a:schemeClr>
                </a:outerShdw>
              </a:effectLst>
            </a:endParaRPr>
          </a:p>
        </p:txBody>
      </p:sp>
      <p:sp>
        <p:nvSpPr>
          <p:cNvPr id="4" name="Rectangle 3"/>
          <p:cNvSpPr/>
          <p:nvPr/>
        </p:nvSpPr>
        <p:spPr>
          <a:xfrm rot="16200000">
            <a:off x="154205" y="4248983"/>
            <a:ext cx="2342308" cy="388696"/>
          </a:xfrm>
          <a:prstGeom prst="rect">
            <a:avLst/>
          </a:prstGeom>
        </p:spPr>
        <p:txBody>
          <a:bodyPr wrap="none">
            <a:spAutoFit/>
          </a:bodyPr>
          <a:lstStyle/>
          <a:p>
            <a:pPr>
              <a:lnSpc>
                <a:spcPct val="107000"/>
              </a:lnSpc>
              <a:spcAft>
                <a:spcPts val="800"/>
              </a:spcAft>
            </a:pPr>
            <a:r>
              <a:rPr lang="en-US" dirty="0" smtClean="0">
                <a:effectLst/>
                <a:latin typeface="Franklin Gothic Demi" panose="020B0703020102020204" pitchFamily="34" charset="0"/>
                <a:ea typeface="Calibri" panose="020F0502020204030204" pitchFamily="34" charset="0"/>
                <a:cs typeface="Times New Roman" panose="02020603050405020304" pitchFamily="18" charset="0"/>
              </a:rPr>
              <a:t>$$ Earnings $$      &gt;&gt;</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 Box 2"/>
          <p:cNvSpPr txBox="1"/>
          <p:nvPr/>
        </p:nvSpPr>
        <p:spPr>
          <a:xfrm>
            <a:off x="1519707" y="5821250"/>
            <a:ext cx="8145368" cy="513449"/>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07000"/>
              </a:lnSpc>
              <a:spcAft>
                <a:spcPts val="800"/>
              </a:spcAft>
            </a:pPr>
            <a:r>
              <a:rPr lang="en-US" dirty="0">
                <a:solidFill>
                  <a:schemeClr val="tx1"/>
                </a:solidFill>
                <a:latin typeface="Franklin Gothic Demi" panose="020B0703020102020204" pitchFamily="34" charset="0"/>
                <a:ea typeface="Calibri" panose="020F0502020204030204" pitchFamily="34" charset="0"/>
                <a:cs typeface="Times New Roman" panose="02020603050405020304" pitchFamily="18" charset="0"/>
              </a:rPr>
              <a:t>Sales Ranks &gt;&gt;    </a:t>
            </a:r>
            <a:r>
              <a:rPr lang="en-US" dirty="0" smtClean="0">
                <a:solidFill>
                  <a:schemeClr val="tx1"/>
                </a:solidFill>
                <a:latin typeface="Franklin Gothic Demi" panose="020B0703020102020204" pitchFamily="34" charset="0"/>
                <a:ea typeface="Calibri" panose="020F0502020204030204" pitchFamily="34" charset="0"/>
                <a:cs typeface="Times New Roman" panose="02020603050405020304" pitchFamily="18" charset="0"/>
              </a:rPr>
              <a:t>                                                                          </a:t>
            </a:r>
            <a:r>
              <a:rPr lang="en-US" sz="1100" dirty="0">
                <a:effectLst/>
                <a:ea typeface="Calibri" panose="020F0502020204030204" pitchFamily="34" charset="0"/>
                <a:cs typeface="Times New Roman" panose="02020603050405020304" pitchFamily="18" charset="0"/>
              </a:rPr>
              <a:t>Base curve image, </a:t>
            </a:r>
            <a:r>
              <a:rPr lang="en-US" sz="1100" dirty="0" err="1">
                <a:effectLst/>
                <a:ea typeface="Calibri" panose="020F0502020204030204" pitchFamily="34" charset="0"/>
                <a:cs typeface="Times New Roman" panose="02020603050405020304" pitchFamily="18" charset="0"/>
              </a:rPr>
              <a:t>Kraynen</a:t>
            </a:r>
            <a:r>
              <a:rPr lang="en-US" sz="1100" dirty="0">
                <a:effectLst/>
                <a:ea typeface="Calibri" panose="020F0502020204030204" pitchFamily="34" charset="0"/>
                <a:cs typeface="Times New Roman" panose="02020603050405020304" pitchFamily="18" charset="0"/>
              </a:rPr>
              <a:t> (2006)</a:t>
            </a:r>
          </a:p>
        </p:txBody>
      </p:sp>
    </p:spTree>
    <p:extLst>
      <p:ext uri="{BB962C8B-B14F-4D97-AF65-F5344CB8AC3E}">
        <p14:creationId xmlns:p14="http://schemas.microsoft.com/office/powerpoint/2010/main" val="40319305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80686" cy="6858000"/>
          </a:xfrm>
          <a:prstGeom prst="rect">
            <a:avLst/>
          </a:prstGeom>
        </p:spPr>
      </p:pic>
      <p:sp>
        <p:nvSpPr>
          <p:cNvPr id="4" name="TextBox 3"/>
          <p:cNvSpPr txBox="1"/>
          <p:nvPr/>
        </p:nvSpPr>
        <p:spPr>
          <a:xfrm>
            <a:off x="2010229" y="4499428"/>
            <a:ext cx="8360228" cy="1569660"/>
          </a:xfrm>
          <a:prstGeom prst="rect">
            <a:avLst/>
          </a:prstGeom>
          <a:noFill/>
        </p:spPr>
        <p:txBody>
          <a:bodyPr wrap="square" rtlCol="0">
            <a:spAutoFit/>
          </a:bodyPr>
          <a:lstStyle/>
          <a:p>
            <a:r>
              <a:rPr lang="en-US" sz="2400" i="1" dirty="0" smtClean="0">
                <a:solidFill>
                  <a:srgbClr val="6A211C"/>
                </a:solidFill>
              </a:rPr>
              <a:t>…niche </a:t>
            </a:r>
            <a:r>
              <a:rPr lang="en-US" sz="2400" i="1" dirty="0">
                <a:solidFill>
                  <a:srgbClr val="6A211C"/>
                </a:solidFill>
              </a:rPr>
              <a:t>markets and niche interest groups that have developed in the Long Tail have connected us to each other in unprecedented ways. They have created the landscape of some of our most unlikely and most valued connections. </a:t>
            </a:r>
            <a:endParaRPr lang="en-US" sz="2400" i="1" dirty="0">
              <a:solidFill>
                <a:srgbClr val="6A211C"/>
              </a:solidFill>
            </a:endParaRPr>
          </a:p>
        </p:txBody>
      </p:sp>
    </p:spTree>
    <p:extLst>
      <p:ext uri="{BB962C8B-B14F-4D97-AF65-F5344CB8AC3E}">
        <p14:creationId xmlns:p14="http://schemas.microsoft.com/office/powerpoint/2010/main" val="2516996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2862" y="1139483"/>
            <a:ext cx="6175716" cy="369332"/>
          </a:xfrm>
          <a:prstGeom prst="rect">
            <a:avLst/>
          </a:prstGeom>
          <a:noFill/>
        </p:spPr>
        <p:txBody>
          <a:bodyPr wrap="square" rtlCol="0">
            <a:spAutoFit/>
          </a:bodyPr>
          <a:lstStyle/>
          <a:p>
            <a:r>
              <a:rPr lang="en-US" dirty="0" smtClean="0"/>
              <a:t>Tons of choices</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37040" cy="6778311"/>
          </a:xfrm>
          <a:prstGeom prst="rect">
            <a:avLst/>
          </a:prstGeom>
        </p:spPr>
      </p:pic>
      <p:sp>
        <p:nvSpPr>
          <p:cNvPr id="5" name="TextBox 4"/>
          <p:cNvSpPr txBox="1"/>
          <p:nvPr/>
        </p:nvSpPr>
        <p:spPr>
          <a:xfrm rot="536204">
            <a:off x="3828827" y="1471403"/>
            <a:ext cx="7497594" cy="3600986"/>
          </a:xfrm>
          <a:prstGeom prst="rect">
            <a:avLst/>
          </a:prstGeom>
          <a:noFill/>
        </p:spPr>
        <p:txBody>
          <a:bodyPr wrap="square" rtlCol="0">
            <a:spAutoFit/>
          </a:bodyPr>
          <a:lstStyle/>
          <a:p>
            <a:r>
              <a:rPr lang="en-US" sz="4400" b="1" dirty="0" smtClean="0">
                <a:ln w="0"/>
                <a:solidFill>
                  <a:schemeClr val="bg1">
                    <a:lumMod val="95000"/>
                  </a:schemeClr>
                </a:solidFill>
                <a:effectLst>
                  <a:outerShdw blurRad="38100" dist="19050" dir="2700000" algn="tl" rotWithShape="0">
                    <a:schemeClr val="dk1">
                      <a:alpha val="40000"/>
                    </a:schemeClr>
                  </a:outerShdw>
                </a:effectLst>
              </a:rPr>
              <a:t>Explosion of Choice</a:t>
            </a:r>
          </a:p>
          <a:p>
            <a:endParaRPr lang="en-US" sz="1600" dirty="0">
              <a:ln w="0"/>
              <a:solidFill>
                <a:schemeClr val="bg1">
                  <a:lumMod val="95000"/>
                </a:schemeClr>
              </a:solidFill>
              <a:effectLst>
                <a:outerShdw blurRad="38100" dist="19050" dir="2700000" algn="tl" rotWithShape="0">
                  <a:schemeClr val="dk1">
                    <a:alpha val="40000"/>
                  </a:schemeClr>
                </a:outerShdw>
              </a:effectLst>
            </a:endParaRPr>
          </a:p>
          <a:p>
            <a:r>
              <a:rPr lang="en-US" sz="4000" dirty="0" smtClean="0">
                <a:ln w="0"/>
                <a:solidFill>
                  <a:schemeClr val="bg1">
                    <a:lumMod val="95000"/>
                  </a:schemeClr>
                </a:solidFill>
                <a:effectLst>
                  <a:outerShdw blurRad="38100" dist="19050" dir="2700000" algn="tl" rotWithShape="0">
                    <a:schemeClr val="dk1">
                      <a:alpha val="40000"/>
                    </a:schemeClr>
                  </a:outerShdw>
                </a:effectLst>
              </a:rPr>
              <a:t>  On Movie Night </a:t>
            </a:r>
          </a:p>
          <a:p>
            <a:r>
              <a:rPr lang="en-US" sz="4000" dirty="0" smtClean="0">
                <a:ln w="0"/>
                <a:solidFill>
                  <a:schemeClr val="bg1">
                    <a:lumMod val="95000"/>
                  </a:schemeClr>
                </a:solidFill>
                <a:effectLst>
                  <a:outerShdw blurRad="38100" dist="19050" dir="2700000" algn="tl" rotWithShape="0">
                    <a:schemeClr val="dk1">
                      <a:alpha val="40000"/>
                    </a:schemeClr>
                  </a:outerShdw>
                </a:effectLst>
              </a:rPr>
              <a:t>  70s – 1s of choices</a:t>
            </a:r>
          </a:p>
          <a:p>
            <a:r>
              <a:rPr lang="en-US" sz="4000" dirty="0" smtClean="0">
                <a:ln w="0"/>
                <a:solidFill>
                  <a:schemeClr val="bg1">
                    <a:lumMod val="95000"/>
                  </a:schemeClr>
                </a:solidFill>
                <a:effectLst>
                  <a:outerShdw blurRad="38100" dist="19050" dir="2700000" algn="tl" rotWithShape="0">
                    <a:schemeClr val="dk1">
                      <a:alpha val="40000"/>
                    </a:schemeClr>
                  </a:outerShdw>
                </a:effectLst>
              </a:rPr>
              <a:t>  90s – 100s </a:t>
            </a:r>
            <a:r>
              <a:rPr lang="en-US" sz="4000" dirty="0">
                <a:ln w="0"/>
                <a:solidFill>
                  <a:schemeClr val="bg1">
                    <a:lumMod val="95000"/>
                  </a:schemeClr>
                </a:solidFill>
                <a:effectLst>
                  <a:outerShdw blurRad="38100" dist="19050" dir="2700000" algn="tl" rotWithShape="0">
                    <a:schemeClr val="dk1">
                      <a:alpha val="40000"/>
                    </a:schemeClr>
                  </a:outerShdw>
                </a:effectLst>
              </a:rPr>
              <a:t>of </a:t>
            </a:r>
            <a:r>
              <a:rPr lang="en-US" sz="4000" dirty="0" smtClean="0">
                <a:ln w="0"/>
                <a:solidFill>
                  <a:schemeClr val="bg1">
                    <a:lumMod val="95000"/>
                  </a:schemeClr>
                </a:solidFill>
                <a:effectLst>
                  <a:outerShdw blurRad="38100" dist="19050" dir="2700000" algn="tl" rotWithShape="0">
                    <a:schemeClr val="dk1">
                      <a:alpha val="40000"/>
                    </a:schemeClr>
                  </a:outerShdw>
                </a:effectLst>
              </a:rPr>
              <a:t>choices</a:t>
            </a:r>
          </a:p>
          <a:p>
            <a:r>
              <a:rPr lang="en-US" sz="4000" b="1" dirty="0" smtClean="0">
                <a:ln w="0"/>
                <a:solidFill>
                  <a:schemeClr val="bg1">
                    <a:lumMod val="95000"/>
                  </a:schemeClr>
                </a:solidFill>
                <a:effectLst>
                  <a:outerShdw blurRad="38100" dist="19050" dir="2700000" algn="tl" rotWithShape="0">
                    <a:schemeClr val="dk1">
                      <a:alpha val="40000"/>
                    </a:schemeClr>
                  </a:outerShdw>
                </a:effectLst>
              </a:rPr>
              <a:t>  </a:t>
            </a:r>
            <a:r>
              <a:rPr lang="en-US" sz="4800" b="1" dirty="0" smtClean="0">
                <a:ln w="0"/>
                <a:solidFill>
                  <a:schemeClr val="bg1">
                    <a:lumMod val="95000"/>
                  </a:schemeClr>
                </a:solidFill>
                <a:effectLst>
                  <a:outerShdw blurRad="38100" dist="19050" dir="2700000" algn="tl" rotWithShape="0">
                    <a:schemeClr val="dk1">
                      <a:alpha val="40000"/>
                    </a:schemeClr>
                  </a:outerShdw>
                </a:effectLst>
              </a:rPr>
              <a:t>Now </a:t>
            </a:r>
            <a:r>
              <a:rPr lang="en-US" sz="4800" b="1" dirty="0">
                <a:ln w="0"/>
                <a:solidFill>
                  <a:schemeClr val="bg1">
                    <a:lumMod val="95000"/>
                  </a:schemeClr>
                </a:solidFill>
                <a:effectLst>
                  <a:outerShdw blurRad="38100" dist="19050" dir="2700000" algn="tl" rotWithShape="0">
                    <a:schemeClr val="dk1">
                      <a:alpha val="40000"/>
                    </a:schemeClr>
                  </a:outerShdw>
                </a:effectLst>
              </a:rPr>
              <a:t>– </a:t>
            </a:r>
            <a:r>
              <a:rPr lang="en-US" sz="4800" b="1" dirty="0" smtClean="0">
                <a:ln w="0"/>
                <a:solidFill>
                  <a:schemeClr val="bg1">
                    <a:lumMod val="95000"/>
                  </a:schemeClr>
                </a:solidFill>
                <a:effectLst>
                  <a:outerShdw blurRad="38100" dist="19050" dir="2700000" algn="tl" rotWithShape="0">
                    <a:schemeClr val="dk1">
                      <a:alpha val="40000"/>
                    </a:schemeClr>
                  </a:outerShdw>
                </a:effectLst>
              </a:rPr>
              <a:t>100,000s </a:t>
            </a:r>
            <a:r>
              <a:rPr lang="en-US" sz="4800" b="1" dirty="0">
                <a:ln w="0"/>
                <a:solidFill>
                  <a:schemeClr val="bg1">
                    <a:lumMod val="95000"/>
                  </a:schemeClr>
                </a:solidFill>
                <a:effectLst>
                  <a:outerShdw blurRad="38100" dist="19050" dir="2700000" algn="tl" rotWithShape="0">
                    <a:schemeClr val="dk1">
                      <a:alpha val="40000"/>
                    </a:schemeClr>
                  </a:outerShdw>
                </a:effectLst>
              </a:rPr>
              <a:t>of </a:t>
            </a:r>
            <a:r>
              <a:rPr lang="en-US" sz="4800" b="1" dirty="0" smtClean="0">
                <a:ln w="0"/>
                <a:solidFill>
                  <a:schemeClr val="bg1">
                    <a:lumMod val="95000"/>
                  </a:schemeClr>
                </a:solidFill>
                <a:effectLst>
                  <a:outerShdw blurRad="38100" dist="19050" dir="2700000" algn="tl" rotWithShape="0">
                    <a:schemeClr val="dk1">
                      <a:alpha val="40000"/>
                    </a:schemeClr>
                  </a:outerShdw>
                </a:effectLst>
              </a:rPr>
              <a:t>choices</a:t>
            </a:r>
            <a:endParaRPr lang="en-US" sz="4800" dirty="0">
              <a:ln w="0"/>
              <a:solidFill>
                <a:schemeClr val="bg1">
                  <a:lumMod val="95000"/>
                </a:schemeClr>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1703229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168"/>
            <a:ext cx="12192000" cy="6887168"/>
          </a:xfrm>
          <a:prstGeom prst="rect">
            <a:avLst/>
          </a:prstGeom>
        </p:spPr>
      </p:pic>
      <p:sp>
        <p:nvSpPr>
          <p:cNvPr id="2" name="TextBox 1"/>
          <p:cNvSpPr txBox="1"/>
          <p:nvPr/>
        </p:nvSpPr>
        <p:spPr>
          <a:xfrm>
            <a:off x="1945584" y="3700894"/>
            <a:ext cx="2971408" cy="2215991"/>
          </a:xfrm>
          <a:prstGeom prst="rect">
            <a:avLst/>
          </a:prstGeom>
          <a:solidFill>
            <a:srgbClr val="554B1E"/>
          </a:solidFill>
        </p:spPr>
        <p:txBody>
          <a:bodyPr wrap="square" lIns="274320" tIns="274320" rIns="274320" bIns="274320" rtlCol="0">
            <a:spAutoFit/>
          </a:bodyPr>
          <a:lstStyle>
            <a:defPPr>
              <a:defRPr lang="en-US"/>
            </a:defPPr>
            <a:lvl1pPr>
              <a:defRPr>
                <a:solidFill>
                  <a:schemeClr val="bg1">
                    <a:lumMod val="85000"/>
                  </a:schemeClr>
                </a:solidFill>
              </a:defRPr>
            </a:lvl1pPr>
          </a:lstStyle>
          <a:p>
            <a:endParaRPr lang="en-US" dirty="0"/>
          </a:p>
          <a:p>
            <a:r>
              <a:rPr lang="en-US" sz="3600" dirty="0"/>
              <a:t>Skills</a:t>
            </a:r>
          </a:p>
          <a:p>
            <a:r>
              <a:rPr lang="en-US" sz="3600" dirty="0"/>
              <a:t>Accessibility</a:t>
            </a:r>
          </a:p>
          <a:p>
            <a:endParaRPr lang="en-US" dirty="0"/>
          </a:p>
        </p:txBody>
      </p:sp>
      <p:sp>
        <p:nvSpPr>
          <p:cNvPr id="3" name="Down Arrow 2"/>
          <p:cNvSpPr/>
          <p:nvPr/>
        </p:nvSpPr>
        <p:spPr>
          <a:xfrm rot="10297357">
            <a:off x="1321469" y="3017605"/>
            <a:ext cx="914400" cy="2986366"/>
          </a:xfrm>
          <a:prstGeom prst="downArrow">
            <a:avLst/>
          </a:prstGeom>
          <a:solidFill>
            <a:srgbClr val="0B1146"/>
          </a:solidFill>
          <a:ln w="539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448537" y="1467117"/>
            <a:ext cx="8679545" cy="1292662"/>
          </a:xfrm>
          <a:prstGeom prst="rect">
            <a:avLst/>
          </a:prstGeom>
          <a:solidFill>
            <a:srgbClr val="554B1E"/>
          </a:solidFill>
        </p:spPr>
        <p:txBody>
          <a:bodyPr wrap="square" lIns="274320" tIns="274320" rIns="274320" bIns="274320" rtlCol="0">
            <a:spAutoFit/>
          </a:bodyPr>
          <a:lstStyle/>
          <a:p>
            <a:r>
              <a:rPr lang="en-US" sz="2400" dirty="0" smtClean="0">
                <a:solidFill>
                  <a:schemeClr val="bg1">
                    <a:lumMod val="85000"/>
                  </a:schemeClr>
                </a:solidFill>
              </a:rPr>
              <a:t>As we venture down the Long Tail  into niches that are new to us</a:t>
            </a:r>
          </a:p>
          <a:p>
            <a:r>
              <a:rPr lang="en-US" sz="2400" dirty="0" smtClean="0">
                <a:solidFill>
                  <a:schemeClr val="bg1">
                    <a:lumMod val="85000"/>
                  </a:schemeClr>
                </a:solidFill>
              </a:rPr>
              <a:t>our skills increase, we develop new ways of interacting.</a:t>
            </a:r>
            <a:endParaRPr lang="en-US" sz="2400" dirty="0">
              <a:solidFill>
                <a:schemeClr val="bg1">
                  <a:lumMod val="85000"/>
                </a:schemeClr>
              </a:solidFill>
            </a:endParaRPr>
          </a:p>
        </p:txBody>
      </p:sp>
    </p:spTree>
    <p:extLst>
      <p:ext uri="{BB962C8B-B14F-4D97-AF65-F5344CB8AC3E}">
        <p14:creationId xmlns:p14="http://schemas.microsoft.com/office/powerpoint/2010/main" val="29603544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p:cNvSpPr txBox="1"/>
          <p:nvPr/>
        </p:nvSpPr>
        <p:spPr>
          <a:xfrm>
            <a:off x="7984901" y="246308"/>
            <a:ext cx="4031088" cy="3908762"/>
          </a:xfrm>
          <a:prstGeom prst="rect">
            <a:avLst/>
          </a:prstGeom>
          <a:solidFill>
            <a:srgbClr val="FFFF00"/>
          </a:solidFill>
        </p:spPr>
        <p:txBody>
          <a:bodyPr wrap="square" lIns="182880" rtlCol="0">
            <a:spAutoFit/>
          </a:bodyPr>
          <a:lstStyle/>
          <a:p>
            <a:endParaRPr lang="en-US" sz="2800" dirty="0" smtClean="0"/>
          </a:p>
          <a:p>
            <a:pPr algn="ctr"/>
            <a:r>
              <a:rPr lang="en-US" sz="3200" dirty="0" smtClean="0"/>
              <a:t>Attention Transacting</a:t>
            </a:r>
          </a:p>
          <a:p>
            <a:pPr marL="342900" indent="-342900">
              <a:buFont typeface="Arial" panose="020B0604020202020204" pitchFamily="34" charset="0"/>
              <a:buChar char="•"/>
            </a:pPr>
            <a:r>
              <a:rPr lang="en-US" sz="2000" dirty="0" smtClean="0"/>
              <a:t>Elicit Information</a:t>
            </a:r>
          </a:p>
          <a:p>
            <a:pPr marL="342900" indent="-342900">
              <a:buFont typeface="Arial" panose="020B0604020202020204" pitchFamily="34" charset="0"/>
              <a:buChar char="•"/>
            </a:pPr>
            <a:r>
              <a:rPr lang="en-US" sz="2000" dirty="0" smtClean="0"/>
              <a:t>Validate Information</a:t>
            </a:r>
          </a:p>
          <a:p>
            <a:pPr marL="342900" indent="-342900">
              <a:buFont typeface="Arial" panose="020B0604020202020204" pitchFamily="34" charset="0"/>
              <a:buChar char="•"/>
            </a:pPr>
            <a:r>
              <a:rPr lang="en-US" sz="2000" dirty="0" smtClean="0"/>
              <a:t>Use Information Appropriately</a:t>
            </a:r>
          </a:p>
          <a:p>
            <a:pPr marL="342900" indent="-342900">
              <a:buFont typeface="Arial" panose="020B0604020202020204" pitchFamily="34" charset="0"/>
              <a:buChar char="•"/>
            </a:pPr>
            <a:endParaRPr lang="en-US" sz="2000" dirty="0"/>
          </a:p>
          <a:p>
            <a:pPr algn="ctr"/>
            <a:r>
              <a:rPr lang="en-US" sz="2400" dirty="0" smtClean="0"/>
              <a:t>Build Trust and Honor in online relationships</a:t>
            </a:r>
          </a:p>
          <a:p>
            <a:endParaRPr lang="en-US" sz="2000" dirty="0"/>
          </a:p>
          <a:p>
            <a:endParaRPr lang="en-US" sz="2000" dirty="0" smtClean="0"/>
          </a:p>
          <a:p>
            <a:endParaRPr lang="en-US" sz="2000" dirty="0"/>
          </a:p>
        </p:txBody>
      </p:sp>
    </p:spTree>
    <p:extLst>
      <p:ext uri="{BB962C8B-B14F-4D97-AF65-F5344CB8AC3E}">
        <p14:creationId xmlns:p14="http://schemas.microsoft.com/office/powerpoint/2010/main" val="1853789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503</TotalTime>
  <Words>292</Words>
  <Application>Microsoft Office PowerPoint</Application>
  <PresentationFormat>Widescreen</PresentationFormat>
  <Paragraphs>74</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Franklin Gothic Demi</vt:lpstr>
      <vt:lpstr>Times New Roman</vt:lpstr>
      <vt:lpstr>Office Theme</vt:lpstr>
      <vt:lpstr>The Long Tail</vt:lpstr>
      <vt:lpstr>PowerPoint Presentation</vt:lpstr>
      <vt:lpstr> Net Neutrality Is Threatened What do we stand to lose? Will we lose access to the  Long Tail culture and connections  we have built? </vt:lpstr>
      <vt:lpstr>PowerPoint Presentation</vt:lpstr>
      <vt:lpstr>PowerPoint Presentation</vt:lpstr>
      <vt:lpstr>Power Law Curve showing the Head and Long Tail</vt:lpstr>
      <vt:lpstr>PowerPoint Presentation</vt:lpstr>
      <vt:lpstr>PowerPoint Presentation</vt:lpstr>
      <vt:lpstr>Expanding Niches Shift  Activity to the Tail</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28</cp:revision>
  <dcterms:created xsi:type="dcterms:W3CDTF">2014-07-09T19:43:00Z</dcterms:created>
  <dcterms:modified xsi:type="dcterms:W3CDTF">2014-07-10T04:18:14Z</dcterms:modified>
</cp:coreProperties>
</file>