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9"/>
  </p:notesMasterIdLst>
  <p:sldIdLst>
    <p:sldId id="256" r:id="rId2"/>
    <p:sldId id="257" r:id="rId3"/>
    <p:sldId id="271" r:id="rId4"/>
    <p:sldId id="265" r:id="rId5"/>
    <p:sldId id="266" r:id="rId6"/>
    <p:sldId id="258" r:id="rId7"/>
    <p:sldId id="259" r:id="rId8"/>
    <p:sldId id="260" r:id="rId9"/>
    <p:sldId id="261" r:id="rId10"/>
    <p:sldId id="262" r:id="rId11"/>
    <p:sldId id="263" r:id="rId12"/>
    <p:sldId id="264" r:id="rId13"/>
    <p:sldId id="268" r:id="rId14"/>
    <p:sldId id="267" r:id="rId15"/>
    <p:sldId id="269" r:id="rId16"/>
    <p:sldId id="270" r:id="rId17"/>
    <p:sldId id="272" r:id="rId18"/>
    <p:sldId id="273" r:id="rId19"/>
    <p:sldId id="274" r:id="rId20"/>
    <p:sldId id="275" r:id="rId21"/>
    <p:sldId id="279" r:id="rId22"/>
    <p:sldId id="280" r:id="rId23"/>
    <p:sldId id="281" r:id="rId24"/>
    <p:sldId id="282" r:id="rId25"/>
    <p:sldId id="276" r:id="rId26"/>
    <p:sldId id="277" r:id="rId27"/>
    <p:sldId id="278" r:id="rId28"/>
    <p:sldId id="283" r:id="rId29"/>
    <p:sldId id="284" r:id="rId30"/>
    <p:sldId id="286" r:id="rId31"/>
    <p:sldId id="285" r:id="rId32"/>
    <p:sldId id="287" r:id="rId33"/>
    <p:sldId id="288" r:id="rId34"/>
    <p:sldId id="289" r:id="rId35"/>
    <p:sldId id="290" r:id="rId36"/>
    <p:sldId id="291" r:id="rId37"/>
    <p:sldId id="292" r:id="rId38"/>
    <p:sldId id="300" r:id="rId46"/>
    <p:sldId id="301" r:id="rId47"/>
    <p:sldId id="302"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FFF7C33-6BB3-499A-BC27-56404C8038DD}">
          <p14:sldIdLst>
            <p14:sldId id="256"/>
          </p14:sldIdLst>
        </p14:section>
        <p14:section name="Introduction" id="{8487DE11-534E-4A7B-B09D-648F885DF084}">
          <p14:sldIdLst>
            <p14:sldId id="257"/>
          </p14:sldIdLst>
        </p14:section>
        <p14:section name="Alcohol" id="{27D6D511-59A7-45A6-94AA-E21A05D9C6C7}">
          <p14:sldIdLst>
            <p14:sldId id="271"/>
            <p14:sldId id="265"/>
            <p14:sldId id="266"/>
            <p14:sldId id="258"/>
            <p14:sldId id="259"/>
            <p14:sldId id="260"/>
            <p14:sldId id="261"/>
            <p14:sldId id="262"/>
            <p14:sldId id="263"/>
            <p14:sldId id="264"/>
            <p14:sldId id="268"/>
            <p14:sldId id="267"/>
            <p14:sldId id="269"/>
            <p14:sldId id="270"/>
            <p14:sldId id="272"/>
            <p14:sldId id="273"/>
          </p14:sldIdLst>
        </p14:section>
        <p14:section name="Marijuana" id="{26AB125E-B5BD-4361-BA20-3CE98D8DEABC}">
          <p14:sldIdLst>
            <p14:sldId id="274"/>
            <p14:sldId id="275"/>
            <p14:sldId id="279"/>
            <p14:sldId id="280"/>
            <p14:sldId id="281"/>
            <p14:sldId id="282"/>
            <p14:sldId id="276"/>
            <p14:sldId id="277"/>
            <p14:sldId id="278"/>
          </p14:sldIdLst>
        </p14:section>
        <p14:section name="Other Drugs" id="{4FCC821D-6828-49F4-B95C-4D2828926FAA}">
          <p14:sldIdLst>
            <p14:sldId id="283"/>
            <p14:sldId id="284"/>
            <p14:sldId id="286"/>
            <p14:sldId id="285"/>
            <p14:sldId id="287"/>
          </p14:sldIdLst>
        </p14:section>
        <p14:section name="SAAP Program" id="{3E0F7F26-D953-484B-B046-EC490E2CF36A}">
          <p14:sldIdLst>
            <p14:sldId id="288"/>
            <p14:sldId id="289"/>
            <p14:sldId id="290"/>
          </p14:sldIdLst>
        </p14:section>
        <p14:section name="Intervene Program" id="{8C409C0B-C510-44E1-98EB-6C2D627437C7}">
          <p14:sldIdLst>
            <p14:sldId id="291"/>
            <p14:sldId id="292"/>
          </p14:sldIdLst>
        </p14:section>
        <p14:section name="Stats on HCCC" id="{4A851919-48FB-4F41-AA0D-6068B19B8C35}">
          <p14:sldIdLst>
            <p14:sldId id="293"/>
            <p14:sldId id="294"/>
            <p14:sldId id="295"/>
            <p14:sldId id="296"/>
            <p14:sldId id="298"/>
            <p14:sldId id="297"/>
            <p14:sldId id="299"/>
          </p14:sldIdLst>
        </p14:section>
        <p14:section name="Wrap Up" id="{9D234534-4624-4944-B6D7-2F41A855BD19}">
          <p14:sldIdLst>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snapToGrid="0">
      <p:cViewPr varScale="1">
        <p:scale>
          <a:sx n="76" d="100"/>
          <a:sy n="76" d="100"/>
        </p:scale>
        <p:origin x="126" y="690"/>
      </p:cViewPr>
      <p:guideLst/>
    </p:cSldViewPr>
  </p:slideViewPr>
  <p:notesTextViewPr>
    <p:cViewPr>
      <p:scale>
        <a:sx n="1" d="1"/>
        <a:sy n="1" d="1"/>
      </p:scale>
      <p:origin x="0" y="0"/>
    </p:cViewPr>
  </p:notesTextViewPr>
  <p:sorterViewPr>
    <p:cViewPr>
      <p:scale>
        <a:sx n="100" d="100"/>
        <a:sy n="100" d="100"/>
      </p:scale>
      <p:origin x="0" y="-360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C68F84-6447-4F28-A9A7-4FE776CF516E}" type="datetimeFigureOut">
              <a:rPr lang="en-US" smtClean="0"/>
              <a:t>8/20/2013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A34C77-E34C-47A0-A40D-A2D871C30B30}" type="slidenum">
              <a:rPr lang="en-US" smtClean="0"/>
              <a:t>‹#›</a:t>
            </a:fld>
            <a:endParaRPr lang="en-US"/>
          </a:p>
        </p:txBody>
      </p:sp>
    </p:spTree>
    <p:extLst>
      <p:ext uri="{BB962C8B-B14F-4D97-AF65-F5344CB8AC3E}">
        <p14:creationId xmlns:p14="http://schemas.microsoft.com/office/powerpoint/2010/main" val="2856248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a:t>
            </a:r>
            <a:r>
              <a:rPr lang="en-US" sz="1200" dirty="0" smtClean="0"/>
              <a:t>– the amount of blood that is mixing with the alcohol.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 </a:t>
            </a:r>
            <a:r>
              <a:rPr lang="en-US" sz="1200" dirty="0" smtClean="0"/>
              <a:t>– women have less of the enzyme that metabolizes alcohol, on average they weigh less and they have less blood volume than men, even at equal weight.</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#5 </a:t>
            </a:r>
            <a:r>
              <a:rPr lang="en-US" sz="1200" dirty="0" smtClean="0"/>
              <a:t>– a full stomach slows the pace at which alcohol is absorbed. However, eating before drinking will not prevent high BACs from occurring.</a:t>
            </a:r>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10</a:t>
            </a:fld>
            <a:endParaRPr lang="en-US"/>
          </a:p>
        </p:txBody>
      </p:sp>
    </p:spTree>
    <p:extLst>
      <p:ext uri="{BB962C8B-B14F-4D97-AF65-F5344CB8AC3E}">
        <p14:creationId xmlns:p14="http://schemas.microsoft.com/office/powerpoint/2010/main" val="3417141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It's not necessary to have all these signs and symptoms before you seek help. A person who is unconscious or can't be awakened is at risk of dying.</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CA34C77-E34C-47A0-A40D-A2D871C30B30}" type="slidenum">
              <a:rPr lang="en-US" smtClean="0"/>
              <a:t>17</a:t>
            </a:fld>
            <a:endParaRPr lang="en-US"/>
          </a:p>
        </p:txBody>
      </p:sp>
    </p:spTree>
    <p:extLst>
      <p:ext uri="{BB962C8B-B14F-4D97-AF65-F5344CB8AC3E}">
        <p14:creationId xmlns:p14="http://schemas.microsoft.com/office/powerpoint/2010/main" val="1691169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It can be difficult to decide if you think someone is drunk enough to warrant medical intervention, but it's best to err on the side of caution. You may worry about the consequences for yourself or your friend or loved one, particularly if you're underage. But the consequences of not getting the right help in time can be far more serious.</a:t>
            </a: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Talk about the Good Samaritan Law</a:t>
            </a:r>
            <a:endParaRPr lang="en-US" dirty="0" smtClean="0"/>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18</a:t>
            </a:fld>
            <a:endParaRPr lang="en-US"/>
          </a:p>
        </p:txBody>
      </p:sp>
    </p:spTree>
    <p:extLst>
      <p:ext uri="{BB962C8B-B14F-4D97-AF65-F5344CB8AC3E}">
        <p14:creationId xmlns:p14="http://schemas.microsoft.com/office/powerpoint/2010/main" val="395313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Ammonia – Household Cleaner</a:t>
            </a:r>
          </a:p>
          <a:p>
            <a:r>
              <a:rPr lang="en-US" b="1" dirty="0" smtClean="0"/>
              <a:t>HCN Hydrogen cyanide - extremely poisonous </a:t>
            </a:r>
          </a:p>
          <a:p>
            <a:r>
              <a:rPr lang="en-US" b="1" dirty="0" smtClean="0"/>
              <a:t>Acetaldehyde – believed to be the cause of alcohol hangovers</a:t>
            </a:r>
          </a:p>
          <a:p>
            <a:r>
              <a:rPr lang="en-US" b="1" dirty="0" smtClean="0"/>
              <a:t>Acetone – paint thinner</a:t>
            </a:r>
          </a:p>
          <a:p>
            <a:r>
              <a:rPr lang="en-US" b="1" dirty="0" smtClean="0"/>
              <a:t>Toluene – paint thinner</a:t>
            </a:r>
          </a:p>
          <a:p>
            <a:r>
              <a:rPr lang="en-US" b="1" dirty="0" smtClean="0"/>
              <a:t>Vinyl Chloride – contained in PVC plastic</a:t>
            </a:r>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23</a:t>
            </a:fld>
            <a:endParaRPr lang="en-US"/>
          </a:p>
        </p:txBody>
      </p:sp>
    </p:spTree>
    <p:extLst>
      <p:ext uri="{BB962C8B-B14F-4D97-AF65-F5344CB8AC3E}">
        <p14:creationId xmlns:p14="http://schemas.microsoft.com/office/powerpoint/2010/main" val="1888305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 </a:t>
            </a:r>
            <a:r>
              <a:rPr lang="en-US" sz="1200" dirty="0" smtClean="0"/>
              <a:t>will begin to decline, coupled with a sense of apathy towards this decline.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#7 – An addict will often abandon peer groups in favor of those who share similar desires and behaviors, namely those engaging in drug use.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25</a:t>
            </a:fld>
            <a:endParaRPr lang="en-US"/>
          </a:p>
        </p:txBody>
      </p:sp>
    </p:spTree>
    <p:extLst>
      <p:ext uri="{BB962C8B-B14F-4D97-AF65-F5344CB8AC3E}">
        <p14:creationId xmlns:p14="http://schemas.microsoft.com/office/powerpoint/2010/main" val="522595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Persistent – Longer than intoxication</a:t>
            </a:r>
            <a:endParaRPr lang="en-US" dirty="0"/>
          </a:p>
        </p:txBody>
      </p:sp>
      <p:sp>
        <p:nvSpPr>
          <p:cNvPr id="4" name="Slide Number Placeholder 3"/>
          <p:cNvSpPr>
            <a:spLocks noGrp="1"/>
          </p:cNvSpPr>
          <p:nvPr>
            <p:ph type="sldNum" sz="quarter" idx="10"/>
          </p:nvPr>
        </p:nvSpPr>
        <p:spPr/>
        <p:txBody>
          <a:bodyPr/>
          <a:lstStyle/>
          <a:p>
            <a:fld id="{8CA34C77-E34C-47A0-A40D-A2D871C30B30}" type="slidenum">
              <a:rPr lang="en-US" smtClean="0"/>
              <a:t>27</a:t>
            </a:fld>
            <a:endParaRPr lang="en-US"/>
          </a:p>
        </p:txBody>
      </p:sp>
    </p:spTree>
    <p:extLst>
      <p:ext uri="{BB962C8B-B14F-4D97-AF65-F5344CB8AC3E}">
        <p14:creationId xmlns:p14="http://schemas.microsoft.com/office/powerpoint/2010/main" val="2899119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631408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202544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5525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48E8C6-01F0-4B48-95DD-076ABF7E5BCD}" type="datetimeFigureOut">
              <a:rPr lang="en-US" smtClean="0"/>
              <a:t>8/20/2013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48770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48E8C6-01F0-4B48-95DD-076ABF7E5BCD}" type="datetimeFigureOut">
              <a:rPr lang="en-US" smtClean="0"/>
              <a:t>8/20/2013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4159115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48E8C6-01F0-4B48-95DD-076ABF7E5BCD}" type="datetimeFigureOut">
              <a:rPr lang="en-US" smtClean="0"/>
              <a:t>8/20/2013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426460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48E8C6-01F0-4B48-95DD-076ABF7E5BCD}" type="datetimeFigureOut">
              <a:rPr lang="en-US" smtClean="0"/>
              <a:t>8/20/2013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33534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48E8C6-01F0-4B48-95DD-076ABF7E5BCD}" type="datetimeFigureOut">
              <a:rPr lang="en-US" smtClean="0"/>
              <a:t>8/20/2013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51682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B648E8C6-01F0-4B48-95DD-076ABF7E5BCD}" type="datetimeFigureOut">
              <a:rPr lang="en-US" smtClean="0"/>
              <a:t>8/20/2013</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518244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48E8C6-01F0-4B48-95DD-076ABF7E5BCD}" type="datetimeFigureOut">
              <a:rPr lang="en-US" smtClean="0"/>
              <a:t>8/20/2013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3840909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061409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B648E8C6-01F0-4B48-95DD-076ABF7E5BCD}" type="datetimeFigureOut">
              <a:rPr lang="en-US" smtClean="0"/>
              <a:t>8/20/2013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050385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2728468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48E8C6-01F0-4B48-95DD-076ABF7E5BCD}"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5BDD3-EBBC-49CA-A888-ACF5F3CFA4CD}" type="slidenum">
              <a:rPr lang="en-US" smtClean="0"/>
              <a:t>‹#›</a:t>
            </a:fld>
            <a:endParaRPr lang="en-US"/>
          </a:p>
        </p:txBody>
      </p:sp>
    </p:spTree>
    <p:extLst>
      <p:ext uri="{BB962C8B-B14F-4D97-AF65-F5344CB8AC3E}">
        <p14:creationId xmlns:p14="http://schemas.microsoft.com/office/powerpoint/2010/main" val="192482924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B648E8C6-01F0-4B48-95DD-076ABF7E5BCD}" type="datetimeFigureOut">
              <a:rPr lang="en-US" smtClean="0"/>
              <a:t>8/20/2013</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3B45BDD3-EBBC-49CA-A888-ACF5F3CFA4CD}" type="slidenum">
              <a:rPr lang="en-US" smtClean="0"/>
              <a:t>‹#›</a:t>
            </a:fld>
            <a:endParaRPr lang="en-US"/>
          </a:p>
        </p:txBody>
      </p:sp>
    </p:spTree>
    <p:extLst>
      <p:ext uri="{BB962C8B-B14F-4D97-AF65-F5344CB8AC3E}">
        <p14:creationId xmlns:p14="http://schemas.microsoft.com/office/powerpoint/2010/main" val="3010261218"/>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gif"/><Relationship Id="rId5"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 Id="rId3" Type="http://schemas.openxmlformats.org/officeDocument/2006/relationships/image" Target="../media/image1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2093" y="1448935"/>
            <a:ext cx="9144000" cy="2387600"/>
          </a:xfrm>
          <a:ln>
            <a:noFill/>
          </a:ln>
        </p:spPr>
        <p:txBody>
          <a:bodyPr>
            <a:normAutofit fontScale="90000"/>
          </a:bodyPr>
          <a:lstStyle/>
          <a:p>
            <a:r>
              <a:rPr lang="en-US" dirty="0" smtClean="0"/>
              <a:t>Resident Advisor Staff Training </a:t>
            </a:r>
            <a:br>
              <a:rPr lang="en-US" dirty="0" smtClean="0"/>
            </a:br>
            <a:r>
              <a:rPr lang="en-US" sz="4000" dirty="0" smtClean="0"/>
              <a:t>Substance and Alcohol </a:t>
            </a:r>
            <a:br>
              <a:rPr lang="en-US" sz="4000" dirty="0" smtClean="0"/>
            </a:br>
            <a:r>
              <a:rPr lang="en-US" sz="4000" dirty="0" smtClean="0"/>
              <a:t>Program Overview</a:t>
            </a:r>
            <a:endParaRPr lang="en-US" sz="4000" dirty="0"/>
          </a:p>
        </p:txBody>
      </p:sp>
      <p:sp>
        <p:nvSpPr>
          <p:cNvPr id="3" name="Subtitle 2"/>
          <p:cNvSpPr>
            <a:spLocks noGrp="1"/>
          </p:cNvSpPr>
          <p:nvPr>
            <p:ph type="subTitle" idx="1"/>
          </p:nvPr>
        </p:nvSpPr>
        <p:spPr>
          <a:xfrm>
            <a:off x="6388100" y="5867400"/>
            <a:ext cx="5803900" cy="990600"/>
          </a:xfrm>
        </p:spPr>
        <p:txBody>
          <a:bodyPr anchor="b">
            <a:normAutofit/>
          </a:bodyPr>
          <a:lstStyle/>
          <a:p>
            <a:pPr algn="r"/>
            <a:r>
              <a:rPr lang="en-US" dirty="0" smtClean="0"/>
              <a:t>Joshua Parkinson</a:t>
            </a:r>
          </a:p>
          <a:p>
            <a:pPr algn="r"/>
            <a:r>
              <a:rPr lang="en-US" dirty="0" smtClean="0"/>
              <a:t>Substance and Alcohol Prevention Educator</a:t>
            </a:r>
            <a:endParaRPr lang="en-US" dirty="0"/>
          </a:p>
        </p:txBody>
      </p:sp>
      <p:sp>
        <p:nvSpPr>
          <p:cNvPr id="4" name="TextBox 3"/>
          <p:cNvSpPr txBox="1"/>
          <p:nvPr/>
        </p:nvSpPr>
        <p:spPr>
          <a:xfrm>
            <a:off x="0" y="5854868"/>
            <a:ext cx="3138040" cy="1015663"/>
          </a:xfrm>
          <a:prstGeom prst="rect">
            <a:avLst/>
          </a:prstGeom>
          <a:noFill/>
        </p:spPr>
        <p:txBody>
          <a:bodyPr wrap="none" rtlCol="0">
            <a:spAutoFit/>
          </a:bodyPr>
          <a:lstStyle/>
          <a:p>
            <a:r>
              <a:rPr lang="en-US" sz="2000" dirty="0" smtClean="0"/>
              <a:t>Wednesday August 21, 2013</a:t>
            </a:r>
          </a:p>
          <a:p>
            <a:r>
              <a:rPr lang="en-US" sz="2000" dirty="0" smtClean="0"/>
              <a:t>10:00am – Noon</a:t>
            </a:r>
          </a:p>
          <a:p>
            <a:r>
              <a:rPr lang="en-US" sz="2000" dirty="0" smtClean="0"/>
              <a:t>RMCC </a:t>
            </a:r>
            <a:r>
              <a:rPr lang="en-US" sz="2000" dirty="0" err="1" smtClean="0"/>
              <a:t>Cogar</a:t>
            </a:r>
            <a:r>
              <a:rPr lang="en-US" sz="2000" dirty="0" smtClean="0"/>
              <a:t> Gallery</a:t>
            </a:r>
            <a:endParaRPr lang="en-US" sz="2000" dirty="0"/>
          </a:p>
        </p:txBody>
      </p:sp>
    </p:spTree>
    <p:extLst>
      <p:ext uri="{BB962C8B-B14F-4D97-AF65-F5344CB8AC3E}">
        <p14:creationId xmlns:p14="http://schemas.microsoft.com/office/powerpoint/2010/main" val="32435023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 do on Campus</a:t>
            </a:r>
            <a:endParaRPr lang="en-US" dirty="0"/>
          </a:p>
        </p:txBody>
      </p:sp>
      <p:sp>
        <p:nvSpPr>
          <p:cNvPr id="3" name="Content Placeholder 2"/>
          <p:cNvSpPr>
            <a:spLocks noGrp="1"/>
          </p:cNvSpPr>
          <p:nvPr>
            <p:ph idx="1"/>
          </p:nvPr>
        </p:nvSpPr>
        <p:spPr>
          <a:xfrm>
            <a:off x="209549" y="2614173"/>
            <a:ext cx="11772899" cy="3084499"/>
          </a:xfrm>
        </p:spPr>
        <p:txBody>
          <a:bodyPr numCol="2">
            <a:normAutofit lnSpcReduction="10000"/>
          </a:bodyPr>
          <a:lstStyle/>
          <a:p>
            <a:r>
              <a:rPr lang="en-US" dirty="0" smtClean="0"/>
              <a:t>First Year Seminar Instructor</a:t>
            </a:r>
          </a:p>
          <a:p>
            <a:r>
              <a:rPr lang="en-US" dirty="0" smtClean="0"/>
              <a:t>RA Trainings</a:t>
            </a:r>
          </a:p>
          <a:p>
            <a:r>
              <a:rPr lang="en-US" dirty="0" smtClean="0"/>
              <a:t>First Year Seminar Addictive Behavior Lectures</a:t>
            </a:r>
          </a:p>
          <a:p>
            <a:r>
              <a:rPr lang="en-US" dirty="0" smtClean="0"/>
              <a:t>Students Against Destructive Decisions Club Advisor</a:t>
            </a:r>
          </a:p>
          <a:p>
            <a:r>
              <a:rPr lang="en-US" dirty="0" smtClean="0"/>
              <a:t>Drugs 101 Educational Series</a:t>
            </a:r>
          </a:p>
          <a:p>
            <a:r>
              <a:rPr lang="en-US" dirty="0" smtClean="0"/>
              <a:t>Help with Alcohol Awareness Events</a:t>
            </a:r>
          </a:p>
          <a:p>
            <a:endParaRPr lang="en-US" dirty="0"/>
          </a:p>
          <a:p>
            <a:r>
              <a:rPr lang="en-US" dirty="0" smtClean="0"/>
              <a:t>Alcohol and Other Drugs board member</a:t>
            </a:r>
          </a:p>
          <a:p>
            <a:r>
              <a:rPr lang="en-US" dirty="0" smtClean="0"/>
              <a:t>Substance and Alcohol Awareness Program (SAAP) – </a:t>
            </a:r>
            <a:r>
              <a:rPr lang="en-US" i="1" dirty="0" smtClean="0"/>
              <a:t>Formerly known as </a:t>
            </a:r>
            <a:r>
              <a:rPr lang="en-US" i="1" dirty="0" err="1" smtClean="0"/>
              <a:t>SAASy</a:t>
            </a:r>
            <a:endParaRPr lang="en-US" i="1" dirty="0" smtClean="0"/>
          </a:p>
          <a:p>
            <a:r>
              <a:rPr lang="en-US" dirty="0" smtClean="0"/>
              <a:t>Intervene </a:t>
            </a:r>
          </a:p>
          <a:p>
            <a:r>
              <a:rPr lang="en-US" dirty="0" smtClean="0"/>
              <a:t>Substance and Alcohol Screenings</a:t>
            </a:r>
          </a:p>
          <a:p>
            <a:r>
              <a:rPr lang="en-US" dirty="0" smtClean="0"/>
              <a:t>Information and Referral on treatment centers for people who display signs of addiction</a:t>
            </a:r>
            <a:endParaRPr lang="en-US" dirty="0"/>
          </a:p>
        </p:txBody>
      </p:sp>
    </p:spTree>
    <p:extLst>
      <p:ext uri="{BB962C8B-B14F-4D97-AF65-F5344CB8AC3E}">
        <p14:creationId xmlns:p14="http://schemas.microsoft.com/office/powerpoint/2010/main" val="1199462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Alcohol</a:t>
            </a:r>
            <a:endParaRPr lang="en-US" dirty="0"/>
          </a:p>
        </p:txBody>
      </p:sp>
      <p:sp>
        <p:nvSpPr>
          <p:cNvPr id="5" name="Text Placeholder 4"/>
          <p:cNvSpPr>
            <a:spLocks noGrp="1"/>
          </p:cNvSpPr>
          <p:nvPr>
            <p:ph type="body" idx="1"/>
          </p:nvPr>
        </p:nvSpPr>
        <p:spPr/>
        <p:txBody>
          <a:bodyPr/>
          <a:lstStyle/>
          <a:p>
            <a:r>
              <a:rPr lang="en-US" dirty="0" smtClean="0"/>
              <a:t>A more in depth view on alcohol and its effects</a:t>
            </a:r>
            <a:endParaRPr lang="en-US" dirty="0"/>
          </a:p>
        </p:txBody>
      </p:sp>
    </p:spTree>
    <p:extLst>
      <p:ext uri="{BB962C8B-B14F-4D97-AF65-F5344CB8AC3E}">
        <p14:creationId xmlns:p14="http://schemas.microsoft.com/office/powerpoint/2010/main" val="20743017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Some National Statistics</a:t>
            </a:r>
            <a:endParaRPr lang="en-US" dirty="0"/>
          </a:p>
        </p:txBody>
      </p:sp>
      <p:sp>
        <p:nvSpPr>
          <p:cNvPr id="5" name="Content Placeholder 4"/>
          <p:cNvSpPr>
            <a:spLocks noGrp="1"/>
          </p:cNvSpPr>
          <p:nvPr>
            <p:ph idx="1"/>
          </p:nvPr>
        </p:nvSpPr>
        <p:spPr>
          <a:xfrm>
            <a:off x="810000" y="2257456"/>
            <a:ext cx="11664461" cy="4340292"/>
          </a:xfrm>
        </p:spPr>
        <p:txBody>
          <a:bodyPr>
            <a:normAutofit fontScale="92500" lnSpcReduction="20000"/>
          </a:bodyPr>
          <a:lstStyle/>
          <a:p>
            <a:endParaRPr lang="en-US" b="1" dirty="0"/>
          </a:p>
          <a:p>
            <a:r>
              <a:rPr lang="en-US" b="1" dirty="0"/>
              <a:t>4 out of 5 </a:t>
            </a:r>
            <a:r>
              <a:rPr lang="en-US" dirty="0"/>
              <a:t>students drink alcohol</a:t>
            </a:r>
          </a:p>
          <a:p>
            <a:endParaRPr lang="en-US" b="1" dirty="0"/>
          </a:p>
          <a:p>
            <a:r>
              <a:rPr lang="en-US" b="1" dirty="0"/>
              <a:t>About Half</a:t>
            </a:r>
            <a:r>
              <a:rPr lang="en-US" dirty="0"/>
              <a:t> of the students who report drinking, consume alcohol by binge drinking.</a:t>
            </a:r>
          </a:p>
          <a:p>
            <a:endParaRPr lang="en-US" b="1" dirty="0"/>
          </a:p>
          <a:p>
            <a:r>
              <a:rPr lang="en-US" b="1" dirty="0"/>
              <a:t>53.4%</a:t>
            </a:r>
            <a:r>
              <a:rPr lang="en-US" dirty="0"/>
              <a:t> of students reported missing a class because of alcohol use</a:t>
            </a:r>
          </a:p>
          <a:p>
            <a:pPr marL="68580" indent="0">
              <a:buNone/>
            </a:pPr>
            <a:endParaRPr lang="en-US" dirty="0"/>
          </a:p>
          <a:p>
            <a:r>
              <a:rPr lang="en-US" b="1" dirty="0"/>
              <a:t>33.4%</a:t>
            </a:r>
            <a:r>
              <a:rPr lang="en-US" dirty="0"/>
              <a:t> reported performing poorly on a test or project because of alcohol use</a:t>
            </a:r>
          </a:p>
          <a:p>
            <a:pPr marL="68580" indent="0">
              <a:buNone/>
            </a:pPr>
            <a:endParaRPr lang="en-US" dirty="0"/>
          </a:p>
          <a:p>
            <a:r>
              <a:rPr lang="en-US" b="1" dirty="0"/>
              <a:t>48.2%</a:t>
            </a:r>
            <a:r>
              <a:rPr lang="en-US" dirty="0"/>
              <a:t> reported experiencing memory loss because of alcohol use</a:t>
            </a:r>
          </a:p>
          <a:p>
            <a:pPr marL="68580" indent="0">
              <a:buNone/>
            </a:pPr>
            <a:endParaRPr lang="en-US" dirty="0"/>
          </a:p>
          <a:p>
            <a:r>
              <a:rPr lang="en-US" b="1" dirty="0"/>
              <a:t>39.7%</a:t>
            </a:r>
            <a:r>
              <a:rPr lang="en-US" dirty="0"/>
              <a:t> reported that alcohol use by other students interrupts their studying</a:t>
            </a:r>
          </a:p>
          <a:p>
            <a:endParaRPr lang="en-US" dirty="0"/>
          </a:p>
        </p:txBody>
      </p:sp>
    </p:spTree>
    <p:extLst>
      <p:ext uri="{BB962C8B-B14F-4D97-AF65-F5344CB8AC3E}">
        <p14:creationId xmlns:p14="http://schemas.microsoft.com/office/powerpoint/2010/main" val="4201872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Stats!</a:t>
            </a:r>
            <a:endParaRPr lang="en-US" dirty="0"/>
          </a:p>
        </p:txBody>
      </p:sp>
      <p:sp>
        <p:nvSpPr>
          <p:cNvPr id="3" name="Content Placeholder 2"/>
          <p:cNvSpPr>
            <a:spLocks noGrp="1"/>
          </p:cNvSpPr>
          <p:nvPr>
            <p:ph idx="1"/>
          </p:nvPr>
        </p:nvSpPr>
        <p:spPr>
          <a:xfrm>
            <a:off x="810000" y="2222287"/>
            <a:ext cx="10986868" cy="4635713"/>
          </a:xfrm>
        </p:spPr>
        <p:txBody>
          <a:bodyPr>
            <a:normAutofit fontScale="85000" lnSpcReduction="20000"/>
          </a:bodyPr>
          <a:lstStyle/>
          <a:p>
            <a:pPr fontAlgn="base"/>
            <a:r>
              <a:rPr lang="en-US" b="1" dirty="0"/>
              <a:t>Death:</a:t>
            </a:r>
            <a:r>
              <a:rPr lang="en-US" dirty="0"/>
              <a:t> 1,825 college students between the ages of 18 and 24 die each year from alcohol-related unintentional injuries.</a:t>
            </a:r>
            <a:br>
              <a:rPr lang="en-US" dirty="0"/>
            </a:br>
            <a:r>
              <a:rPr lang="en-US" dirty="0"/>
              <a:t> </a:t>
            </a:r>
          </a:p>
          <a:p>
            <a:pPr fontAlgn="base"/>
            <a:r>
              <a:rPr lang="en-US" b="1" dirty="0"/>
              <a:t>Assault:</a:t>
            </a:r>
            <a:r>
              <a:rPr lang="en-US" dirty="0"/>
              <a:t> More than 690,000 students between the ages of 18 and 24 are assaulted by another student who has been drinking.</a:t>
            </a:r>
            <a:br>
              <a:rPr lang="en-US" dirty="0"/>
            </a:br>
            <a:r>
              <a:rPr lang="en-US" dirty="0"/>
              <a:t> </a:t>
            </a:r>
          </a:p>
          <a:p>
            <a:pPr fontAlgn="base"/>
            <a:r>
              <a:rPr lang="en-US" b="1" dirty="0"/>
              <a:t>Sexual Abuse:</a:t>
            </a:r>
            <a:r>
              <a:rPr lang="en-US" dirty="0"/>
              <a:t> More than 97,000 students between the ages of 18 and 24 are victims of alcohol-related sexual assault or date rape.</a:t>
            </a:r>
            <a:br>
              <a:rPr lang="en-US" dirty="0"/>
            </a:br>
            <a:r>
              <a:rPr lang="en-US" dirty="0"/>
              <a:t> </a:t>
            </a:r>
          </a:p>
          <a:p>
            <a:pPr fontAlgn="base"/>
            <a:r>
              <a:rPr lang="en-US" b="1" dirty="0"/>
              <a:t>Injury:</a:t>
            </a:r>
            <a:r>
              <a:rPr lang="en-US" dirty="0"/>
              <a:t> 599,000 students between the ages of 18 and 24 receive unintentional injuries while under the influence of alcohol.</a:t>
            </a:r>
            <a:br>
              <a:rPr lang="en-US" dirty="0"/>
            </a:br>
            <a:r>
              <a:rPr lang="en-US" dirty="0"/>
              <a:t> </a:t>
            </a:r>
          </a:p>
          <a:p>
            <a:pPr fontAlgn="base"/>
            <a:r>
              <a:rPr lang="en-US" b="1" dirty="0"/>
              <a:t>Academic Problems:</a:t>
            </a:r>
            <a:r>
              <a:rPr lang="en-US" dirty="0"/>
              <a:t> About 25 percent of college students report academic consequences of their drinking including missing class, falling behind, doing poorly on exams or papers, and receiving lower grades overall.</a:t>
            </a:r>
            <a:br>
              <a:rPr lang="en-US" dirty="0"/>
            </a:br>
            <a:r>
              <a:rPr lang="en-US" dirty="0"/>
              <a:t> </a:t>
            </a:r>
          </a:p>
          <a:p>
            <a:pPr fontAlgn="base"/>
            <a:r>
              <a:rPr lang="en-US" b="1" dirty="0"/>
              <a:t>Health Problems/Suicide Attempts:</a:t>
            </a:r>
            <a:r>
              <a:rPr lang="en-US" dirty="0"/>
              <a:t> More than 150,000 students develop an alcohol-related health problem and between 1.2 and 1.5 percent of students indicate that they tried to commit suicide within the past year due to drinking or drug use.</a:t>
            </a:r>
            <a:br>
              <a:rPr lang="en-US" dirty="0"/>
            </a:br>
            <a:r>
              <a:rPr lang="en-US" dirty="0"/>
              <a:t> </a:t>
            </a:r>
          </a:p>
          <a:p>
            <a:pPr fontAlgn="base"/>
            <a:r>
              <a:rPr lang="en-US" b="1" dirty="0"/>
              <a:t>Drunk Driving:</a:t>
            </a:r>
            <a:r>
              <a:rPr lang="en-US" dirty="0"/>
              <a:t> 2.8 million students between the ages of 18 and 24 reported driving under the influence of alcohol.</a:t>
            </a:r>
          </a:p>
          <a:p>
            <a:endParaRPr lang="en-US" dirty="0"/>
          </a:p>
        </p:txBody>
      </p:sp>
    </p:spTree>
    <p:extLst>
      <p:ext uri="{BB962C8B-B14F-4D97-AF65-F5344CB8AC3E}">
        <p14:creationId xmlns:p14="http://schemas.microsoft.com/office/powerpoint/2010/main" val="2563355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a:t>
            </a:r>
            <a:endParaRPr lang="en-US" dirty="0"/>
          </a:p>
        </p:txBody>
      </p:sp>
      <p:sp>
        <p:nvSpPr>
          <p:cNvPr id="3" name="Content Placeholder 2"/>
          <p:cNvSpPr>
            <a:spLocks noGrp="1"/>
          </p:cNvSpPr>
          <p:nvPr>
            <p:ph idx="1"/>
          </p:nvPr>
        </p:nvSpPr>
        <p:spPr/>
        <p:txBody>
          <a:bodyPr/>
          <a:lstStyle/>
          <a:p>
            <a:r>
              <a:rPr lang="en-US" dirty="0" smtClean="0"/>
              <a:t>Is classified as a </a:t>
            </a:r>
            <a:r>
              <a:rPr lang="en-US" b="1" u="sng" dirty="0" smtClean="0"/>
              <a:t>Depressant</a:t>
            </a:r>
          </a:p>
          <a:p>
            <a:r>
              <a:rPr lang="en-US" dirty="0" smtClean="0"/>
              <a:t>Is the number one used drug on campus</a:t>
            </a:r>
          </a:p>
          <a:p>
            <a:r>
              <a:rPr lang="en-US" dirty="0" smtClean="0"/>
              <a:t>4 out of 5 college students nationwide consume alcohol</a:t>
            </a:r>
          </a:p>
          <a:p>
            <a:r>
              <a:rPr lang="en-US" dirty="0" smtClean="0"/>
              <a:t>Half of those students binge drink</a:t>
            </a:r>
          </a:p>
          <a:p>
            <a:r>
              <a:rPr lang="en-US" dirty="0" smtClean="0"/>
              <a:t>Is considered a great “Equalizer”</a:t>
            </a:r>
          </a:p>
          <a:p>
            <a:r>
              <a:rPr lang="en-US" dirty="0" smtClean="0"/>
              <a:t>Can affect school and athletic performances up to 3 days after drinking</a:t>
            </a:r>
          </a:p>
          <a:p>
            <a:r>
              <a:rPr lang="en-US" dirty="0" smtClean="0"/>
              <a:t>A leading cause of poor academic performance</a:t>
            </a:r>
          </a:p>
          <a:p>
            <a:r>
              <a:rPr lang="en-US" dirty="0" smtClean="0"/>
              <a:t>A leading cause of motor vehicle deaths among college students</a:t>
            </a:r>
            <a:endParaRPr lang="en-US" dirty="0"/>
          </a:p>
        </p:txBody>
      </p:sp>
    </p:spTree>
    <p:extLst>
      <p:ext uri="{BB962C8B-B14F-4D97-AF65-F5344CB8AC3E}">
        <p14:creationId xmlns:p14="http://schemas.microsoft.com/office/powerpoint/2010/main" val="17326254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drink?</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9600"/>
            <a:ext cx="12192000" cy="4978399"/>
          </a:xfrm>
          <a:prstGeom prst="rect">
            <a:avLst/>
          </a:prstGeom>
          <a:effectLst>
            <a:outerShdw blurRad="50800" dir="14400000">
              <a:srgbClr val="000000">
                <a:alpha val="40000"/>
              </a:srgbClr>
            </a:outerShdw>
          </a:effectLst>
        </p:spPr>
      </p:pic>
    </p:spTree>
    <p:extLst>
      <p:ext uri="{BB962C8B-B14F-4D97-AF65-F5344CB8AC3E}">
        <p14:creationId xmlns:p14="http://schemas.microsoft.com/office/powerpoint/2010/main" val="29078137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in College terms…</a:t>
            </a:r>
            <a:endParaRPr lang="en-US" dirty="0"/>
          </a:p>
        </p:txBody>
      </p:sp>
      <p:pic>
        <p:nvPicPr>
          <p:cNvPr id="4" name="Content Placeholder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7385" y="2024742"/>
            <a:ext cx="3476415" cy="4643961"/>
          </a:xfrm>
          <a:prstGeom prst="rect">
            <a:avLst/>
          </a:prstGeom>
          <a:ln>
            <a:solidFill>
              <a:schemeClr val="tx1"/>
            </a:solidFill>
          </a:ln>
          <a:effectLst>
            <a:outerShdw blurRad="50800" dir="14400000">
              <a:srgbClr val="000000">
                <a:alpha val="40000"/>
              </a:srgbClr>
            </a:outerShdw>
          </a:effectLst>
        </p:spPr>
      </p:pic>
      <p:sp>
        <p:nvSpPr>
          <p:cNvPr id="5" name="Line Callout 2 (Border and Accent Bar) 4"/>
          <p:cNvSpPr/>
          <p:nvPr/>
        </p:nvSpPr>
        <p:spPr>
          <a:xfrm>
            <a:off x="8533071" y="3951643"/>
            <a:ext cx="2848927" cy="973357"/>
          </a:xfrm>
          <a:prstGeom prst="accentBorderCallout2">
            <a:avLst>
              <a:gd name="adj1" fmla="val 83584"/>
              <a:gd name="adj2" fmla="val -9026"/>
              <a:gd name="adj3" fmla="val 110364"/>
              <a:gd name="adj4" fmla="val -17360"/>
              <a:gd name="adj5" fmla="val 112500"/>
              <a:gd name="adj6" fmla="val -6323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dirty="0" smtClean="0">
                <a:solidFill>
                  <a:schemeClr val="bg1"/>
                </a:solidFill>
              </a:rPr>
              <a:t>5oz. Wine</a:t>
            </a:r>
            <a:endParaRPr lang="en-US" dirty="0">
              <a:solidFill>
                <a:schemeClr val="bg1"/>
              </a:solidFill>
            </a:endParaRPr>
          </a:p>
        </p:txBody>
      </p:sp>
      <p:sp>
        <p:nvSpPr>
          <p:cNvPr id="6" name="Line Callout 2 (Border and Accent Bar) 5"/>
          <p:cNvSpPr/>
          <p:nvPr/>
        </p:nvSpPr>
        <p:spPr>
          <a:xfrm>
            <a:off x="502392" y="4947010"/>
            <a:ext cx="2596490" cy="1244993"/>
          </a:xfrm>
          <a:prstGeom prst="accentBorderCallout2">
            <a:avLst>
              <a:gd name="adj1" fmla="val 37869"/>
              <a:gd name="adj2" fmla="val 107238"/>
              <a:gd name="adj3" fmla="val 73857"/>
              <a:gd name="adj4" fmla="val 119848"/>
              <a:gd name="adj5" fmla="val 73647"/>
              <a:gd name="adj6" fmla="val 18299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1.5oz shot</a:t>
            </a:r>
            <a:endParaRPr lang="en-US" dirty="0">
              <a:solidFill>
                <a:schemeClr val="bg1"/>
              </a:solidFill>
            </a:endParaRPr>
          </a:p>
        </p:txBody>
      </p:sp>
      <p:sp>
        <p:nvSpPr>
          <p:cNvPr id="7" name="Line Callout 2 (Border and Accent Bar) 6"/>
          <p:cNvSpPr/>
          <p:nvPr/>
        </p:nvSpPr>
        <p:spPr>
          <a:xfrm>
            <a:off x="502392" y="2819832"/>
            <a:ext cx="2596490" cy="1131811"/>
          </a:xfrm>
          <a:prstGeom prst="accentBorderCallout2">
            <a:avLst>
              <a:gd name="adj1" fmla="val 42256"/>
              <a:gd name="adj2" fmla="val 106615"/>
              <a:gd name="adj3" fmla="val 75150"/>
              <a:gd name="adj4" fmla="val 118071"/>
              <a:gd name="adj5" fmla="val 78759"/>
              <a:gd name="adj6" fmla="val 181391"/>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bg1"/>
                </a:solidFill>
              </a:rPr>
              <a:t>12oz Beer</a:t>
            </a:r>
            <a:endParaRPr lang="en-US" dirty="0">
              <a:solidFill>
                <a:schemeClr val="bg1"/>
              </a:solidFill>
            </a:endParaRPr>
          </a:p>
        </p:txBody>
      </p:sp>
      <p:sp>
        <p:nvSpPr>
          <p:cNvPr id="8" name="TextBox 7"/>
          <p:cNvSpPr txBox="1"/>
          <p:nvPr/>
        </p:nvSpPr>
        <p:spPr>
          <a:xfrm>
            <a:off x="7926369" y="6192003"/>
            <a:ext cx="4062330" cy="369332"/>
          </a:xfrm>
          <a:prstGeom prst="rect">
            <a:avLst/>
          </a:prstGeom>
          <a:noFill/>
        </p:spPr>
        <p:txBody>
          <a:bodyPr wrap="none" rtlCol="0">
            <a:spAutoFit/>
          </a:bodyPr>
          <a:lstStyle/>
          <a:p>
            <a:pPr algn="ctr"/>
            <a:r>
              <a:rPr lang="en-US" dirty="0" smtClean="0">
                <a:solidFill>
                  <a:schemeClr val="bg1"/>
                </a:solidFill>
              </a:rPr>
              <a:t>One cup doesn’t mean one drink</a:t>
            </a:r>
            <a:r>
              <a:rPr lang="en-US" dirty="0" smtClean="0"/>
              <a:t>. </a:t>
            </a:r>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6893" y="2888126"/>
            <a:ext cx="900992" cy="995222"/>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2488" y="5078637"/>
            <a:ext cx="766982" cy="981737"/>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3747" y="4013415"/>
            <a:ext cx="915573" cy="849811"/>
          </a:xfrm>
          <a:prstGeom prst="rect">
            <a:avLst/>
          </a:prstGeom>
        </p:spPr>
      </p:pic>
    </p:spTree>
    <p:extLst>
      <p:ext uri="{BB962C8B-B14F-4D97-AF65-F5344CB8AC3E}">
        <p14:creationId xmlns:p14="http://schemas.microsoft.com/office/powerpoint/2010/main" val="99320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is BAC?	</a:t>
            </a:r>
            <a:endParaRPr lang="en-US" dirty="0"/>
          </a:p>
        </p:txBody>
      </p:sp>
      <p:sp>
        <p:nvSpPr>
          <p:cNvPr id="3" name="Content Placeholder 2"/>
          <p:cNvSpPr>
            <a:spLocks noGrp="1"/>
          </p:cNvSpPr>
          <p:nvPr>
            <p:ph idx="1"/>
          </p:nvPr>
        </p:nvSpPr>
        <p:spPr>
          <a:xfrm>
            <a:off x="1973034" y="2418229"/>
            <a:ext cx="8245930" cy="3636511"/>
          </a:xfrm>
        </p:spPr>
        <p:txBody>
          <a:bodyPr/>
          <a:lstStyle/>
          <a:p>
            <a:pPr marL="0" indent="0" algn="ctr">
              <a:buNone/>
            </a:pPr>
            <a:r>
              <a:rPr lang="en-US" sz="2400" b="1" dirty="0" smtClean="0"/>
              <a:t>BAC</a:t>
            </a:r>
            <a:r>
              <a:rPr lang="en-US" sz="2400" dirty="0" smtClean="0"/>
              <a:t> or </a:t>
            </a:r>
            <a:r>
              <a:rPr lang="en-US" sz="2400" b="1" u="sng" dirty="0" smtClean="0"/>
              <a:t>B</a:t>
            </a:r>
            <a:r>
              <a:rPr lang="en-US" sz="2400" dirty="0" smtClean="0"/>
              <a:t>lood </a:t>
            </a:r>
            <a:r>
              <a:rPr lang="en-US" sz="2400" b="1" u="sng" dirty="0" smtClean="0"/>
              <a:t>A</a:t>
            </a:r>
            <a:r>
              <a:rPr lang="en-US" sz="2400" dirty="0" smtClean="0"/>
              <a:t>lcohol </a:t>
            </a:r>
            <a:r>
              <a:rPr lang="en-US" sz="2400" b="1" u="sng" dirty="0" smtClean="0"/>
              <a:t>C</a:t>
            </a:r>
            <a:r>
              <a:rPr lang="en-US" sz="2400" dirty="0" smtClean="0"/>
              <a:t>ontent is the ratio of alcohol to blood in the body, usually expressed as a percentage. For example .10 percent </a:t>
            </a:r>
            <a:r>
              <a:rPr lang="en-US" sz="2400" b="1" dirty="0" smtClean="0"/>
              <a:t>BAC</a:t>
            </a:r>
            <a:r>
              <a:rPr lang="en-US" sz="2400" dirty="0" smtClean="0"/>
              <a:t> means one part of alcohol for every thousand parts of blood. </a:t>
            </a:r>
          </a:p>
          <a:p>
            <a:pPr marL="0" indent="0" algn="ctr">
              <a:buNone/>
            </a:pPr>
            <a:endParaRPr lang="en-US" sz="2400" dirty="0" smtClean="0"/>
          </a:p>
          <a:p>
            <a:pPr marL="0" indent="0" algn="ctr">
              <a:buNone/>
            </a:pPr>
            <a:r>
              <a:rPr lang="en-US" sz="2400" dirty="0" smtClean="0"/>
              <a:t>All states set .08 percent </a:t>
            </a:r>
            <a:r>
              <a:rPr lang="en-US" sz="2400" b="1" dirty="0" smtClean="0"/>
              <a:t>BAC</a:t>
            </a:r>
            <a:r>
              <a:rPr lang="en-US" sz="2400" dirty="0" smtClean="0"/>
              <a:t> as the legal limit for drivers ages 21 and over. </a:t>
            </a:r>
            <a:r>
              <a:rPr lang="en-US" sz="2400" b="1" dirty="0" smtClean="0"/>
              <a:t>Any measureable alcohol is illegal for those under 21.</a:t>
            </a:r>
            <a:endParaRPr lang="en-US" sz="2400" dirty="0" smtClean="0"/>
          </a:p>
          <a:p>
            <a:endParaRPr lang="en-US" dirty="0"/>
          </a:p>
        </p:txBody>
      </p:sp>
    </p:spTree>
    <p:extLst>
      <p:ext uri="{BB962C8B-B14F-4D97-AF65-F5344CB8AC3E}">
        <p14:creationId xmlns:p14="http://schemas.microsoft.com/office/powerpoint/2010/main" val="3971931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smtClean="0"/>
              <a:t>Factors that influence BAC:</a:t>
            </a:r>
            <a:endParaRPr lang="en-US" dirty="0"/>
          </a:p>
        </p:txBody>
      </p:sp>
      <p:sp>
        <p:nvSpPr>
          <p:cNvPr id="3" name="Content Placeholder 2"/>
          <p:cNvSpPr>
            <a:spLocks noGrp="1"/>
          </p:cNvSpPr>
          <p:nvPr>
            <p:ph idx="1"/>
          </p:nvPr>
        </p:nvSpPr>
        <p:spPr>
          <a:xfrm>
            <a:off x="134083" y="2204507"/>
            <a:ext cx="5961916" cy="4390784"/>
          </a:xfrm>
        </p:spPr>
        <p:txBody>
          <a:bodyPr>
            <a:normAutofit fontScale="92500" lnSpcReduction="10000"/>
          </a:bodyPr>
          <a:lstStyle/>
          <a:p>
            <a:endParaRPr lang="en-US" dirty="0"/>
          </a:p>
          <a:p>
            <a:pPr marL="285750" indent="-285750">
              <a:buFont typeface="Courier New" panose="02070309020205020404" pitchFamily="49" charset="0"/>
              <a:buChar char="o"/>
            </a:pPr>
            <a:r>
              <a:rPr lang="en-US" sz="2400" dirty="0"/>
              <a:t>The amount of alcohol consumed</a:t>
            </a:r>
            <a:r>
              <a:rPr lang="en-US" sz="2400" dirty="0" smtClean="0"/>
              <a:t>.</a:t>
            </a:r>
          </a:p>
          <a:p>
            <a:pPr marL="285750" indent="-285750">
              <a:buFont typeface="Courier New" panose="02070309020205020404" pitchFamily="49" charset="0"/>
              <a:buChar char="o"/>
            </a:pPr>
            <a:endParaRPr lang="en-US" sz="2400" dirty="0"/>
          </a:p>
          <a:p>
            <a:pPr marL="285750" indent="-285750">
              <a:buFont typeface="Courier New" panose="02070309020205020404" pitchFamily="49" charset="0"/>
              <a:buChar char="o"/>
            </a:pPr>
            <a:r>
              <a:rPr lang="en-US" sz="2400" dirty="0"/>
              <a:t>The rate at which a person drinks</a:t>
            </a:r>
            <a:r>
              <a:rPr lang="en-US" sz="2400" dirty="0" smtClean="0"/>
              <a:t>.</a:t>
            </a:r>
          </a:p>
          <a:p>
            <a:pPr marL="285750" indent="-285750">
              <a:buFont typeface="Courier New" panose="02070309020205020404" pitchFamily="49" charset="0"/>
              <a:buChar char="o"/>
            </a:pPr>
            <a:endParaRPr lang="en-US" sz="2400" dirty="0"/>
          </a:p>
          <a:p>
            <a:pPr marL="285750" indent="-285750">
              <a:buFont typeface="Courier New" panose="02070309020205020404" pitchFamily="49" charset="0"/>
              <a:buChar char="o"/>
            </a:pPr>
            <a:r>
              <a:rPr lang="en-US" sz="2400" dirty="0"/>
              <a:t>The person’s weight and body mass </a:t>
            </a:r>
            <a:endParaRPr lang="en-US" sz="2400" dirty="0" smtClean="0"/>
          </a:p>
          <a:p>
            <a:pPr marL="285750" indent="-285750">
              <a:buFont typeface="Courier New" panose="02070309020205020404" pitchFamily="49" charset="0"/>
              <a:buChar char="o"/>
            </a:pPr>
            <a:endParaRPr lang="en-US" sz="2400" dirty="0" smtClean="0"/>
          </a:p>
          <a:p>
            <a:pPr marL="285750" indent="-285750">
              <a:buFont typeface="Courier New" panose="02070309020205020404" pitchFamily="49" charset="0"/>
              <a:buChar char="o"/>
            </a:pPr>
            <a:r>
              <a:rPr lang="en-US" sz="2400" dirty="0" smtClean="0"/>
              <a:t>Gender </a:t>
            </a:r>
          </a:p>
          <a:p>
            <a:pPr marL="285750" indent="-285750">
              <a:buFont typeface="Courier New" panose="02070309020205020404" pitchFamily="49" charset="0"/>
              <a:buChar char="o"/>
            </a:pPr>
            <a:endParaRPr lang="en-US" sz="2400" dirty="0" smtClean="0"/>
          </a:p>
          <a:p>
            <a:pPr marL="285750" indent="-285750">
              <a:buFont typeface="Courier New" panose="02070309020205020404" pitchFamily="49" charset="0"/>
              <a:buChar char="o"/>
            </a:pPr>
            <a:r>
              <a:rPr lang="en-US" sz="2400" dirty="0" smtClean="0"/>
              <a:t>The amount of food in the stomach</a:t>
            </a:r>
            <a:endParaRPr lang="en-US" dirty="0"/>
          </a:p>
        </p:txBody>
      </p:sp>
    </p:spTree>
    <p:extLst>
      <p:ext uri="{BB962C8B-B14F-4D97-AF65-F5344CB8AC3E}">
        <p14:creationId xmlns:p14="http://schemas.microsoft.com/office/powerpoint/2010/main" val="3890465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151" y="1224642"/>
            <a:ext cx="3547533" cy="839841"/>
          </a:xfrm>
        </p:spPr>
        <p:txBody>
          <a:bodyPr/>
          <a:lstStyle/>
          <a:p>
            <a:r>
              <a:rPr lang="en-US" sz="2400" dirty="0" smtClean="0"/>
              <a:t>Sobering up takes time…</a:t>
            </a:r>
            <a:endParaRPr lang="en-US" sz="2400" dirty="0"/>
          </a:p>
        </p:txBody>
      </p:sp>
      <p:sp>
        <p:nvSpPr>
          <p:cNvPr id="7" name="Text Placeholder 6"/>
          <p:cNvSpPr>
            <a:spLocks noGrp="1"/>
          </p:cNvSpPr>
          <p:nvPr>
            <p:ph type="body" sz="half" idx="2"/>
          </p:nvPr>
        </p:nvSpPr>
        <p:spPr>
          <a:xfrm>
            <a:off x="1073151" y="2260738"/>
            <a:ext cx="3547533" cy="4221705"/>
          </a:xfrm>
        </p:spPr>
        <p:txBody>
          <a:bodyPr>
            <a:normAutofit/>
          </a:bodyPr>
          <a:lstStyle/>
          <a:p>
            <a:pPr algn="ctr"/>
            <a:r>
              <a:rPr lang="en-US" sz="2000" dirty="0"/>
              <a:t>An evening of heavy drinking follows you into the next day. Alcohol leaves the system at a rate of .015 percent per hour (less than one standard drink per hour). Drinking coffee, taking a shower and other activities have no effect on how fast you sober up. Only time will sober you up.</a:t>
            </a:r>
          </a:p>
          <a:p>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4122970789"/>
              </p:ext>
            </p:extLst>
          </p:nvPr>
        </p:nvGraphicFramePr>
        <p:xfrm>
          <a:off x="4980214" y="4"/>
          <a:ext cx="7211786" cy="6858000"/>
        </p:xfrm>
        <a:graphic>
          <a:graphicData uri="http://schemas.openxmlformats.org/drawingml/2006/table">
            <a:tbl>
              <a:tblPr firstRow="1" bandRow="1">
                <a:tableStyleId>{5C22544A-7EE6-4342-B048-85BDC9FD1C3A}</a:tableStyleId>
              </a:tblPr>
              <a:tblGrid>
                <a:gridCol w="837616"/>
                <a:gridCol w="5318943"/>
                <a:gridCol w="1055227"/>
              </a:tblGrid>
              <a:tr h="428625">
                <a:tc>
                  <a:txBody>
                    <a:bodyPr/>
                    <a:lstStyle/>
                    <a:p>
                      <a:pPr algn="ctr"/>
                      <a:r>
                        <a:rPr lang="en-US" dirty="0" smtClean="0"/>
                        <a:t>Time</a:t>
                      </a:r>
                      <a:endParaRPr lang="en-US" dirty="0"/>
                    </a:p>
                  </a:txBody>
                  <a:tcPr/>
                </a:tc>
                <a:tc>
                  <a:txBody>
                    <a:bodyPr/>
                    <a:lstStyle/>
                    <a:p>
                      <a:pPr algn="ctr"/>
                      <a:r>
                        <a:rPr lang="en-US" dirty="0" smtClean="0"/>
                        <a:t>Activity</a:t>
                      </a:r>
                      <a:endParaRPr lang="en-US" dirty="0"/>
                    </a:p>
                  </a:txBody>
                  <a:tcPr/>
                </a:tc>
                <a:tc>
                  <a:txBody>
                    <a:bodyPr/>
                    <a:lstStyle/>
                    <a:p>
                      <a:pPr algn="ctr"/>
                      <a:r>
                        <a:rPr lang="en-US" dirty="0" smtClean="0"/>
                        <a:t>BAC</a:t>
                      </a:r>
                      <a:endParaRPr lang="en-US" dirty="0"/>
                    </a:p>
                  </a:txBody>
                  <a:tcPr/>
                </a:tc>
              </a:tr>
              <a:tr h="428625">
                <a:tc>
                  <a:txBody>
                    <a:bodyPr/>
                    <a:lstStyle/>
                    <a:p>
                      <a:pPr algn="ctr"/>
                      <a:r>
                        <a:rPr lang="en-US" dirty="0" smtClean="0"/>
                        <a:t>2am</a:t>
                      </a:r>
                      <a:endParaRPr lang="en-US" dirty="0"/>
                    </a:p>
                  </a:txBody>
                  <a:tcPr/>
                </a:tc>
                <a:tc>
                  <a:txBody>
                    <a:bodyPr/>
                    <a:lstStyle/>
                    <a:p>
                      <a:pPr algn="ctr"/>
                      <a:r>
                        <a:rPr lang="en-US" dirty="0" smtClean="0"/>
                        <a:t>In bed, dizzy and disoriented</a:t>
                      </a:r>
                      <a:endParaRPr lang="en-US" dirty="0"/>
                    </a:p>
                  </a:txBody>
                  <a:tcPr/>
                </a:tc>
                <a:tc>
                  <a:txBody>
                    <a:bodyPr/>
                    <a:lstStyle/>
                    <a:p>
                      <a:pPr algn="ctr"/>
                      <a:r>
                        <a:rPr lang="en-US" dirty="0" smtClean="0"/>
                        <a:t>.200</a:t>
                      </a:r>
                      <a:endParaRPr lang="en-US" dirty="0"/>
                    </a:p>
                  </a:txBody>
                  <a:tcPr/>
                </a:tc>
              </a:tr>
              <a:tr h="428625">
                <a:tc>
                  <a:txBody>
                    <a:bodyPr/>
                    <a:lstStyle/>
                    <a:p>
                      <a:pPr algn="ctr"/>
                      <a:r>
                        <a:rPr lang="en-US" dirty="0" smtClean="0"/>
                        <a:t>3am</a:t>
                      </a:r>
                      <a:endParaRPr lang="en-US" dirty="0"/>
                    </a:p>
                  </a:txBody>
                  <a:tcPr/>
                </a:tc>
                <a:tc>
                  <a:txBody>
                    <a:bodyPr/>
                    <a:lstStyle/>
                    <a:p>
                      <a:pPr algn="ctr"/>
                      <a:r>
                        <a:rPr lang="en-US" dirty="0" smtClean="0"/>
                        <a:t>Nauseous, unable to sleep</a:t>
                      </a:r>
                      <a:endParaRPr lang="en-US" dirty="0"/>
                    </a:p>
                  </a:txBody>
                  <a:tcPr/>
                </a:tc>
                <a:tc>
                  <a:txBody>
                    <a:bodyPr/>
                    <a:lstStyle/>
                    <a:p>
                      <a:pPr algn="ctr"/>
                      <a:r>
                        <a:rPr lang="en-US" dirty="0" smtClean="0"/>
                        <a:t>.185</a:t>
                      </a:r>
                      <a:endParaRPr lang="en-US" dirty="0"/>
                    </a:p>
                  </a:txBody>
                  <a:tcPr/>
                </a:tc>
              </a:tr>
              <a:tr h="428625">
                <a:tc>
                  <a:txBody>
                    <a:bodyPr/>
                    <a:lstStyle/>
                    <a:p>
                      <a:pPr algn="ctr"/>
                      <a:r>
                        <a:rPr lang="en-US" dirty="0" smtClean="0"/>
                        <a:t>4am</a:t>
                      </a:r>
                      <a:endParaRPr lang="en-US" dirty="0"/>
                    </a:p>
                  </a:txBody>
                  <a:tcPr/>
                </a:tc>
                <a:tc>
                  <a:txBody>
                    <a:bodyPr/>
                    <a:lstStyle/>
                    <a:p>
                      <a:pPr algn="ctr"/>
                      <a:r>
                        <a:rPr lang="en-US" dirty="0" smtClean="0"/>
                        <a:t>Very restless</a:t>
                      </a:r>
                      <a:endParaRPr lang="en-US" dirty="0"/>
                    </a:p>
                  </a:txBody>
                  <a:tcPr/>
                </a:tc>
                <a:tc>
                  <a:txBody>
                    <a:bodyPr/>
                    <a:lstStyle/>
                    <a:p>
                      <a:pPr algn="ctr"/>
                      <a:r>
                        <a:rPr lang="en-US" dirty="0" smtClean="0"/>
                        <a:t>.170</a:t>
                      </a:r>
                      <a:endParaRPr lang="en-US" dirty="0"/>
                    </a:p>
                  </a:txBody>
                  <a:tcPr/>
                </a:tc>
              </a:tr>
              <a:tr h="428625">
                <a:tc>
                  <a:txBody>
                    <a:bodyPr/>
                    <a:lstStyle/>
                    <a:p>
                      <a:pPr algn="ctr"/>
                      <a:r>
                        <a:rPr lang="en-US" dirty="0" smtClean="0"/>
                        <a:t>5am</a:t>
                      </a:r>
                      <a:endParaRPr lang="en-US" dirty="0"/>
                    </a:p>
                  </a:txBody>
                  <a:tcPr/>
                </a:tc>
                <a:tc>
                  <a:txBody>
                    <a:bodyPr/>
                    <a:lstStyle/>
                    <a:p>
                      <a:pPr algn="ctr"/>
                      <a:r>
                        <a:rPr lang="en-US" dirty="0" smtClean="0"/>
                        <a:t>Sleeping, but not well</a:t>
                      </a:r>
                      <a:endParaRPr lang="en-US" dirty="0"/>
                    </a:p>
                  </a:txBody>
                  <a:tcPr/>
                </a:tc>
                <a:tc>
                  <a:txBody>
                    <a:bodyPr/>
                    <a:lstStyle/>
                    <a:p>
                      <a:pPr algn="ctr"/>
                      <a:r>
                        <a:rPr lang="en-US" dirty="0" smtClean="0"/>
                        <a:t>.155</a:t>
                      </a:r>
                      <a:endParaRPr lang="en-US" dirty="0"/>
                    </a:p>
                  </a:txBody>
                  <a:tcPr/>
                </a:tc>
              </a:tr>
              <a:tr h="428625">
                <a:tc>
                  <a:txBody>
                    <a:bodyPr/>
                    <a:lstStyle/>
                    <a:p>
                      <a:pPr algn="ctr"/>
                      <a:r>
                        <a:rPr lang="en-US" dirty="0" smtClean="0"/>
                        <a:t>6am</a:t>
                      </a:r>
                      <a:endParaRPr lang="en-US" dirty="0"/>
                    </a:p>
                  </a:txBody>
                  <a:tcPr/>
                </a:tc>
                <a:tc>
                  <a:txBody>
                    <a:bodyPr/>
                    <a:lstStyle/>
                    <a:p>
                      <a:pPr algn="ctr"/>
                      <a:r>
                        <a:rPr lang="en-US" dirty="0" smtClean="0"/>
                        <a:t>Sleeping</a:t>
                      </a:r>
                      <a:endParaRPr lang="en-US" dirty="0"/>
                    </a:p>
                  </a:txBody>
                  <a:tcPr/>
                </a:tc>
                <a:tc>
                  <a:txBody>
                    <a:bodyPr/>
                    <a:lstStyle/>
                    <a:p>
                      <a:pPr algn="ctr"/>
                      <a:r>
                        <a:rPr lang="en-US" dirty="0" smtClean="0"/>
                        <a:t>.140</a:t>
                      </a:r>
                      <a:endParaRPr lang="en-US" dirty="0"/>
                    </a:p>
                  </a:txBody>
                  <a:tcPr/>
                </a:tc>
              </a:tr>
              <a:tr h="428625">
                <a:tc>
                  <a:txBody>
                    <a:bodyPr/>
                    <a:lstStyle/>
                    <a:p>
                      <a:pPr algn="ctr"/>
                      <a:r>
                        <a:rPr lang="en-US" dirty="0" smtClean="0"/>
                        <a:t>7am</a:t>
                      </a:r>
                      <a:endParaRPr lang="en-US" dirty="0"/>
                    </a:p>
                  </a:txBody>
                  <a:tcPr/>
                </a:tc>
                <a:tc>
                  <a:txBody>
                    <a:bodyPr/>
                    <a:lstStyle/>
                    <a:p>
                      <a:pPr algn="ctr"/>
                      <a:r>
                        <a:rPr lang="en-US" dirty="0" smtClean="0"/>
                        <a:t>Get up for class – Headache</a:t>
                      </a:r>
                      <a:endParaRPr lang="en-US" dirty="0"/>
                    </a:p>
                  </a:txBody>
                  <a:tcPr/>
                </a:tc>
                <a:tc>
                  <a:txBody>
                    <a:bodyPr/>
                    <a:lstStyle/>
                    <a:p>
                      <a:pPr algn="ctr"/>
                      <a:r>
                        <a:rPr lang="en-US" dirty="0" smtClean="0"/>
                        <a:t>.125</a:t>
                      </a:r>
                      <a:endParaRPr lang="en-US" dirty="0"/>
                    </a:p>
                  </a:txBody>
                  <a:tcPr/>
                </a:tc>
              </a:tr>
              <a:tr h="428625">
                <a:tc>
                  <a:txBody>
                    <a:bodyPr/>
                    <a:lstStyle/>
                    <a:p>
                      <a:pPr algn="ctr"/>
                      <a:r>
                        <a:rPr lang="en-US" dirty="0" smtClean="0"/>
                        <a:t>8am</a:t>
                      </a:r>
                      <a:endParaRPr lang="en-US" dirty="0"/>
                    </a:p>
                  </a:txBody>
                  <a:tcPr/>
                </a:tc>
                <a:tc>
                  <a:txBody>
                    <a:bodyPr/>
                    <a:lstStyle/>
                    <a:p>
                      <a:pPr algn="ctr"/>
                      <a:r>
                        <a:rPr lang="en-US" dirty="0" smtClean="0"/>
                        <a:t>Drive to school – risk</a:t>
                      </a:r>
                      <a:r>
                        <a:rPr lang="en-US" baseline="0" dirty="0" smtClean="0"/>
                        <a:t> of DUI or </a:t>
                      </a:r>
                      <a:r>
                        <a:rPr lang="en-US" b="1" i="1" baseline="0" dirty="0" smtClean="0"/>
                        <a:t>worse</a:t>
                      </a:r>
                      <a:endParaRPr lang="en-US" b="1" i="1" dirty="0"/>
                    </a:p>
                  </a:txBody>
                  <a:tcPr/>
                </a:tc>
                <a:tc>
                  <a:txBody>
                    <a:bodyPr/>
                    <a:lstStyle/>
                    <a:p>
                      <a:pPr algn="ctr"/>
                      <a:r>
                        <a:rPr lang="en-US" dirty="0" smtClean="0"/>
                        <a:t>.110</a:t>
                      </a:r>
                      <a:endParaRPr lang="en-US" dirty="0"/>
                    </a:p>
                  </a:txBody>
                  <a:tcPr/>
                </a:tc>
              </a:tr>
              <a:tr h="428625">
                <a:tc>
                  <a:txBody>
                    <a:bodyPr/>
                    <a:lstStyle/>
                    <a:p>
                      <a:pPr algn="ctr"/>
                      <a:r>
                        <a:rPr lang="en-US" dirty="0" smtClean="0"/>
                        <a:t>9am</a:t>
                      </a:r>
                      <a:endParaRPr lang="en-US" dirty="0"/>
                    </a:p>
                  </a:txBody>
                  <a:tcPr/>
                </a:tc>
                <a:tc>
                  <a:txBody>
                    <a:bodyPr/>
                    <a:lstStyle/>
                    <a:p>
                      <a:pPr algn="ctr"/>
                      <a:r>
                        <a:rPr lang="en-US" dirty="0" smtClean="0"/>
                        <a:t>In class – trouble focusing on lecture</a:t>
                      </a:r>
                      <a:endParaRPr lang="en-US" dirty="0"/>
                    </a:p>
                  </a:txBody>
                  <a:tcPr/>
                </a:tc>
                <a:tc>
                  <a:txBody>
                    <a:bodyPr/>
                    <a:lstStyle/>
                    <a:p>
                      <a:pPr algn="ctr"/>
                      <a:r>
                        <a:rPr lang="en-US" dirty="0" smtClean="0"/>
                        <a:t>.095</a:t>
                      </a:r>
                      <a:endParaRPr lang="en-US" dirty="0"/>
                    </a:p>
                  </a:txBody>
                  <a:tcPr/>
                </a:tc>
              </a:tr>
              <a:tr h="428625">
                <a:tc>
                  <a:txBody>
                    <a:bodyPr/>
                    <a:lstStyle/>
                    <a:p>
                      <a:pPr algn="ctr"/>
                      <a:r>
                        <a:rPr lang="en-US" dirty="0" smtClean="0"/>
                        <a:t>10am</a:t>
                      </a:r>
                      <a:endParaRPr lang="en-US" dirty="0"/>
                    </a:p>
                  </a:txBody>
                  <a:tcPr/>
                </a:tc>
                <a:tc>
                  <a:txBody>
                    <a:bodyPr/>
                    <a:lstStyle/>
                    <a:p>
                      <a:pPr algn="ctr"/>
                      <a:r>
                        <a:rPr lang="en-US" dirty="0" smtClean="0"/>
                        <a:t>Judgment</a:t>
                      </a:r>
                      <a:r>
                        <a:rPr lang="en-US" baseline="0" dirty="0" smtClean="0"/>
                        <a:t> still impaired</a:t>
                      </a:r>
                      <a:endParaRPr lang="en-US" dirty="0"/>
                    </a:p>
                  </a:txBody>
                  <a:tcPr/>
                </a:tc>
                <a:tc>
                  <a:txBody>
                    <a:bodyPr/>
                    <a:lstStyle/>
                    <a:p>
                      <a:pPr algn="ctr"/>
                      <a:r>
                        <a:rPr lang="en-US" dirty="0" smtClean="0"/>
                        <a:t>.080</a:t>
                      </a:r>
                      <a:endParaRPr lang="en-US" dirty="0"/>
                    </a:p>
                  </a:txBody>
                  <a:tcPr/>
                </a:tc>
              </a:tr>
              <a:tr h="428625">
                <a:tc>
                  <a:txBody>
                    <a:bodyPr/>
                    <a:lstStyle/>
                    <a:p>
                      <a:pPr algn="ctr"/>
                      <a:r>
                        <a:rPr lang="en-US" dirty="0" smtClean="0"/>
                        <a:t>11am</a:t>
                      </a:r>
                      <a:endParaRPr lang="en-US" dirty="0"/>
                    </a:p>
                  </a:txBody>
                  <a:tcPr/>
                </a:tc>
                <a:tc>
                  <a:txBody>
                    <a:bodyPr/>
                    <a:lstStyle/>
                    <a:p>
                      <a:pPr algn="ctr"/>
                      <a:r>
                        <a:rPr lang="en-US" dirty="0" smtClean="0"/>
                        <a:t>Mind still foggy, fatigued</a:t>
                      </a:r>
                      <a:endParaRPr lang="en-US" dirty="0"/>
                    </a:p>
                  </a:txBody>
                  <a:tcPr/>
                </a:tc>
                <a:tc>
                  <a:txBody>
                    <a:bodyPr/>
                    <a:lstStyle/>
                    <a:p>
                      <a:pPr algn="ctr"/>
                      <a:r>
                        <a:rPr lang="en-US" dirty="0" smtClean="0"/>
                        <a:t>.065</a:t>
                      </a:r>
                      <a:endParaRPr lang="en-US" dirty="0"/>
                    </a:p>
                  </a:txBody>
                  <a:tcPr/>
                </a:tc>
              </a:tr>
              <a:tr h="428625">
                <a:tc>
                  <a:txBody>
                    <a:bodyPr/>
                    <a:lstStyle/>
                    <a:p>
                      <a:pPr algn="ctr"/>
                      <a:r>
                        <a:rPr lang="en-US" dirty="0" smtClean="0"/>
                        <a:t>Noon</a:t>
                      </a:r>
                      <a:endParaRPr lang="en-US" dirty="0"/>
                    </a:p>
                  </a:txBody>
                  <a:tcPr/>
                </a:tc>
                <a:tc>
                  <a:txBody>
                    <a:bodyPr/>
                    <a:lstStyle/>
                    <a:p>
                      <a:pPr algn="ctr"/>
                      <a:r>
                        <a:rPr lang="en-US" dirty="0" smtClean="0"/>
                        <a:t>Not hungry, cottonmouth</a:t>
                      </a:r>
                      <a:endParaRPr lang="en-US" dirty="0"/>
                    </a:p>
                  </a:txBody>
                  <a:tcPr/>
                </a:tc>
                <a:tc>
                  <a:txBody>
                    <a:bodyPr/>
                    <a:lstStyle/>
                    <a:p>
                      <a:pPr algn="ctr"/>
                      <a:r>
                        <a:rPr lang="en-US" dirty="0" smtClean="0"/>
                        <a:t>.050</a:t>
                      </a:r>
                      <a:endParaRPr lang="en-US" dirty="0"/>
                    </a:p>
                  </a:txBody>
                  <a:tcPr/>
                </a:tc>
              </a:tr>
              <a:tr h="428625">
                <a:tc>
                  <a:txBody>
                    <a:bodyPr/>
                    <a:lstStyle/>
                    <a:p>
                      <a:pPr algn="ctr"/>
                      <a:r>
                        <a:rPr lang="en-US" dirty="0" smtClean="0"/>
                        <a:t>1pm</a:t>
                      </a:r>
                      <a:endParaRPr lang="en-US" dirty="0"/>
                    </a:p>
                  </a:txBody>
                  <a:tcPr/>
                </a:tc>
                <a:tc>
                  <a:txBody>
                    <a:bodyPr/>
                    <a:lstStyle/>
                    <a:p>
                      <a:pPr algn="ctr"/>
                      <a:r>
                        <a:rPr lang="en-US" dirty="0" smtClean="0"/>
                        <a:t>In afternoon class – still unfocused</a:t>
                      </a:r>
                      <a:endParaRPr lang="en-US" dirty="0"/>
                    </a:p>
                  </a:txBody>
                  <a:tcPr/>
                </a:tc>
                <a:tc>
                  <a:txBody>
                    <a:bodyPr/>
                    <a:lstStyle/>
                    <a:p>
                      <a:pPr algn="ctr"/>
                      <a:r>
                        <a:rPr lang="en-US" dirty="0" smtClean="0"/>
                        <a:t>.035</a:t>
                      </a:r>
                      <a:endParaRPr lang="en-US" dirty="0"/>
                    </a:p>
                  </a:txBody>
                  <a:tcPr/>
                </a:tc>
              </a:tr>
              <a:tr h="428625">
                <a:tc>
                  <a:txBody>
                    <a:bodyPr/>
                    <a:lstStyle/>
                    <a:p>
                      <a:pPr algn="ctr"/>
                      <a:r>
                        <a:rPr lang="en-US" dirty="0" smtClean="0"/>
                        <a:t>2pm</a:t>
                      </a:r>
                      <a:endParaRPr lang="en-US" dirty="0"/>
                    </a:p>
                  </a:txBody>
                  <a:tcPr/>
                </a:tc>
                <a:tc>
                  <a:txBody>
                    <a:bodyPr/>
                    <a:lstStyle/>
                    <a:p>
                      <a:pPr algn="ctr"/>
                      <a:r>
                        <a:rPr lang="en-US" dirty="0" smtClean="0"/>
                        <a:t>Head clearing</a:t>
                      </a:r>
                      <a:endParaRPr lang="en-US" dirty="0"/>
                    </a:p>
                  </a:txBody>
                  <a:tcPr/>
                </a:tc>
                <a:tc>
                  <a:txBody>
                    <a:bodyPr/>
                    <a:lstStyle/>
                    <a:p>
                      <a:pPr algn="ctr"/>
                      <a:r>
                        <a:rPr lang="en-US" dirty="0" smtClean="0"/>
                        <a:t>.020</a:t>
                      </a:r>
                      <a:endParaRPr lang="en-US" dirty="0"/>
                    </a:p>
                  </a:txBody>
                  <a:tcPr/>
                </a:tc>
              </a:tr>
              <a:tr h="428625">
                <a:tc>
                  <a:txBody>
                    <a:bodyPr/>
                    <a:lstStyle/>
                    <a:p>
                      <a:pPr algn="ctr"/>
                      <a:r>
                        <a:rPr lang="en-US" dirty="0" smtClean="0"/>
                        <a:t>3pm</a:t>
                      </a:r>
                      <a:endParaRPr lang="en-US" dirty="0"/>
                    </a:p>
                  </a:txBody>
                  <a:tcPr/>
                </a:tc>
                <a:tc>
                  <a:txBody>
                    <a:bodyPr/>
                    <a:lstStyle/>
                    <a:p>
                      <a:pPr algn="ctr"/>
                      <a:r>
                        <a:rPr lang="en-US" dirty="0" smtClean="0"/>
                        <a:t>Feeling a little better</a:t>
                      </a:r>
                      <a:endParaRPr lang="en-US" dirty="0"/>
                    </a:p>
                  </a:txBody>
                  <a:tcPr/>
                </a:tc>
                <a:tc>
                  <a:txBody>
                    <a:bodyPr/>
                    <a:lstStyle/>
                    <a:p>
                      <a:pPr algn="ctr"/>
                      <a:r>
                        <a:rPr lang="en-US" dirty="0" smtClean="0"/>
                        <a:t>.005</a:t>
                      </a:r>
                      <a:endParaRPr lang="en-US" dirty="0"/>
                    </a:p>
                  </a:txBody>
                  <a:tcPr/>
                </a:tc>
              </a:tr>
              <a:tr h="428625">
                <a:tc>
                  <a:txBody>
                    <a:bodyPr/>
                    <a:lstStyle/>
                    <a:p>
                      <a:pPr algn="ctr"/>
                      <a:r>
                        <a:rPr lang="en-US" dirty="0" smtClean="0"/>
                        <a:t>4pm</a:t>
                      </a:r>
                      <a:endParaRPr lang="en-US" dirty="0"/>
                    </a:p>
                  </a:txBody>
                  <a:tcPr/>
                </a:tc>
                <a:tc>
                  <a:txBody>
                    <a:bodyPr/>
                    <a:lstStyle/>
                    <a:p>
                      <a:pPr algn="ctr"/>
                      <a:r>
                        <a:rPr lang="en-US" dirty="0" smtClean="0"/>
                        <a:t>Sober at last, but not fully recovered</a:t>
                      </a:r>
                      <a:endParaRPr lang="en-US" dirty="0"/>
                    </a:p>
                  </a:txBody>
                  <a:tcPr/>
                </a:tc>
                <a:tc>
                  <a:txBody>
                    <a:bodyPr/>
                    <a:lstStyle/>
                    <a:p>
                      <a:pPr algn="ctr"/>
                      <a:r>
                        <a:rPr lang="en-US" dirty="0" smtClean="0"/>
                        <a:t>.000</a:t>
                      </a:r>
                      <a:endParaRPr lang="en-US" dirty="0"/>
                    </a:p>
                  </a:txBody>
                  <a:tcPr/>
                </a:tc>
              </a:tr>
            </a:tbl>
          </a:graphicData>
        </a:graphic>
      </p:graphicFrame>
    </p:spTree>
    <p:extLst>
      <p:ext uri="{BB962C8B-B14F-4D97-AF65-F5344CB8AC3E}">
        <p14:creationId xmlns:p14="http://schemas.microsoft.com/office/powerpoint/2010/main" val="3984431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GPA </a:t>
            </a:r>
            <a:r>
              <a:rPr lang="en-US" dirty="0" err="1" smtClean="0"/>
              <a:t>vs</a:t>
            </a:r>
            <a:r>
              <a:rPr lang="en-US" dirty="0" smtClean="0"/>
              <a:t> Drinks</a:t>
            </a:r>
            <a:endParaRPr lang="en-US" dirty="0"/>
          </a:p>
        </p:txBody>
      </p:sp>
      <p:grpSp>
        <p:nvGrpSpPr>
          <p:cNvPr id="76" name="Group 75"/>
          <p:cNvGrpSpPr/>
          <p:nvPr/>
        </p:nvGrpSpPr>
        <p:grpSpPr>
          <a:xfrm>
            <a:off x="3600219" y="2242632"/>
            <a:ext cx="7162800" cy="4196470"/>
            <a:chOff x="838200" y="2057399"/>
            <a:chExt cx="7162800" cy="4196470"/>
          </a:xfrm>
        </p:grpSpPr>
        <p:pic>
          <p:nvPicPr>
            <p:cNvPr id="4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2057399"/>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276602"/>
              <a:ext cx="533400" cy="61738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3276596"/>
              <a:ext cx="533400" cy="615072"/>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3276590"/>
              <a:ext cx="533400" cy="61507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3276596"/>
              <a:ext cx="533400" cy="61739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3276601"/>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450672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4506726"/>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4506722"/>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4506723"/>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450672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450673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76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6388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5638795"/>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5638794"/>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0400" y="5638796"/>
              <a:ext cx="533400" cy="615069"/>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1304056" y="2180267"/>
              <a:ext cx="1601721" cy="369332"/>
            </a:xfrm>
            <a:prstGeom prst="rect">
              <a:avLst/>
            </a:prstGeom>
            <a:noFill/>
          </p:spPr>
          <p:txBody>
            <a:bodyPr wrap="none" rtlCol="0">
              <a:spAutoFit/>
            </a:bodyPr>
            <a:lstStyle/>
            <a:p>
              <a:r>
                <a:rPr lang="en-US" dirty="0" smtClean="0"/>
                <a:t>“A” Students</a:t>
              </a:r>
              <a:endParaRPr lang="en-US" dirty="0"/>
            </a:p>
          </p:txBody>
        </p:sp>
        <p:sp>
          <p:nvSpPr>
            <p:cNvPr id="71" name="TextBox 70"/>
            <p:cNvSpPr txBox="1"/>
            <p:nvPr/>
          </p:nvSpPr>
          <p:spPr>
            <a:xfrm>
              <a:off x="1304056" y="3399467"/>
              <a:ext cx="1563248" cy="369332"/>
            </a:xfrm>
            <a:prstGeom prst="rect">
              <a:avLst/>
            </a:prstGeom>
            <a:noFill/>
          </p:spPr>
          <p:txBody>
            <a:bodyPr wrap="none" rtlCol="0">
              <a:spAutoFit/>
            </a:bodyPr>
            <a:lstStyle/>
            <a:p>
              <a:r>
                <a:rPr lang="en-US" dirty="0" smtClean="0"/>
                <a:t>“B” Students</a:t>
              </a:r>
              <a:endParaRPr lang="en-US" dirty="0"/>
            </a:p>
          </p:txBody>
        </p:sp>
        <p:sp>
          <p:nvSpPr>
            <p:cNvPr id="72" name="TextBox 71"/>
            <p:cNvSpPr txBox="1"/>
            <p:nvPr/>
          </p:nvSpPr>
          <p:spPr>
            <a:xfrm>
              <a:off x="1276804" y="4629590"/>
              <a:ext cx="1617751" cy="369332"/>
            </a:xfrm>
            <a:prstGeom prst="rect">
              <a:avLst/>
            </a:prstGeom>
            <a:noFill/>
          </p:spPr>
          <p:txBody>
            <a:bodyPr wrap="none" rtlCol="0">
              <a:spAutoFit/>
            </a:bodyPr>
            <a:lstStyle/>
            <a:p>
              <a:r>
                <a:rPr lang="en-US" dirty="0" smtClean="0"/>
                <a:t>“C” Students</a:t>
              </a:r>
              <a:endParaRPr lang="en-US" dirty="0"/>
            </a:p>
          </p:txBody>
        </p:sp>
        <p:sp>
          <p:nvSpPr>
            <p:cNvPr id="73" name="TextBox 72"/>
            <p:cNvSpPr txBox="1"/>
            <p:nvPr/>
          </p:nvSpPr>
          <p:spPr>
            <a:xfrm>
              <a:off x="838200" y="5762083"/>
              <a:ext cx="2299027" cy="369332"/>
            </a:xfrm>
            <a:prstGeom prst="rect">
              <a:avLst/>
            </a:prstGeom>
            <a:noFill/>
          </p:spPr>
          <p:txBody>
            <a:bodyPr wrap="none" rtlCol="0">
              <a:spAutoFit/>
            </a:bodyPr>
            <a:lstStyle/>
            <a:p>
              <a:r>
                <a:rPr lang="en-US" dirty="0" smtClean="0"/>
                <a:t>“D and F” Students</a:t>
              </a:r>
              <a:endParaRPr lang="en-US" dirty="0"/>
            </a:p>
          </p:txBody>
        </p:sp>
        <p:pic>
          <p:nvPicPr>
            <p:cNvPr id="74"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2057400"/>
              <a:ext cx="533400" cy="61506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2" descr="https://encrypted-tbn2.gstatic.com/images?q=tbn:ANd9GcTQJNf_HZwhCP5UKTs9t7eyXLVf7CorRMyB9uQy9TOe6tfJwnBmEQ"/>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7400" y="3276596"/>
              <a:ext cx="533400" cy="615071"/>
            </a:xfrm>
            <a:prstGeom prst="rect">
              <a:avLst/>
            </a:prstGeom>
            <a:noFill/>
            <a:extLst>
              <a:ext uri="{909E8E84-426E-40DD-AFC4-6F175D3DCCD1}">
                <a14:hiddenFill xmlns:a14="http://schemas.microsoft.com/office/drawing/2010/main">
                  <a:solidFill>
                    <a:srgbClr val="FFFFFF"/>
                  </a:solidFill>
                </a14:hiddenFill>
              </a:ext>
            </a:extLst>
          </p:spPr>
        </p:pic>
      </p:grpSp>
      <p:sp>
        <p:nvSpPr>
          <p:cNvPr id="77" name="TextBox 76"/>
          <p:cNvSpPr txBox="1"/>
          <p:nvPr/>
        </p:nvSpPr>
        <p:spPr>
          <a:xfrm>
            <a:off x="390680" y="4296516"/>
            <a:ext cx="1606784" cy="2308324"/>
          </a:xfrm>
          <a:prstGeom prst="rect">
            <a:avLst/>
          </a:prstGeom>
          <a:noFill/>
        </p:spPr>
        <p:txBody>
          <a:bodyPr wrap="square" rtlCol="0">
            <a:spAutoFit/>
          </a:bodyPr>
          <a:lstStyle/>
          <a:p>
            <a:pPr algn="r"/>
            <a:r>
              <a:rPr lang="en-US" dirty="0" smtClean="0"/>
              <a:t>This is how each letter grade student drinks per </a:t>
            </a:r>
            <a:r>
              <a:rPr lang="en-US" b="1" u="sng" dirty="0" smtClean="0"/>
              <a:t>week</a:t>
            </a:r>
            <a:r>
              <a:rPr lang="en-US" dirty="0" smtClean="0"/>
              <a:t> on average.</a:t>
            </a:r>
          </a:p>
          <a:p>
            <a:endParaRPr lang="en-US" dirty="0"/>
          </a:p>
        </p:txBody>
      </p:sp>
    </p:spTree>
    <p:extLst>
      <p:ext uri="{BB962C8B-B14F-4D97-AF65-F5344CB8AC3E}">
        <p14:creationId xmlns:p14="http://schemas.microsoft.com/office/powerpoint/2010/main" val="2685408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Short Term Effects </a:t>
            </a:r>
            <a:endParaRPr lang="en-US" dirty="0"/>
          </a:p>
        </p:txBody>
      </p:sp>
      <p:sp>
        <p:nvSpPr>
          <p:cNvPr id="5" name="Text Placeholder 4"/>
          <p:cNvSpPr>
            <a:spLocks noGrp="1"/>
          </p:cNvSpPr>
          <p:nvPr>
            <p:ph type="body" idx="1"/>
          </p:nvPr>
        </p:nvSpPr>
        <p:spPr/>
        <p:txBody>
          <a:bodyPr/>
          <a:lstStyle/>
          <a:p>
            <a:r>
              <a:rPr lang="en-US" dirty="0" smtClean="0"/>
              <a:t>Alcohol</a:t>
            </a:r>
            <a:endParaRPr lang="en-US" dirty="0"/>
          </a:p>
        </p:txBody>
      </p:sp>
    </p:spTree>
    <p:extLst>
      <p:ext uri="{BB962C8B-B14F-4D97-AF65-F5344CB8AC3E}">
        <p14:creationId xmlns:p14="http://schemas.microsoft.com/office/powerpoint/2010/main" val="1415382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924951" y="667043"/>
            <a:ext cx="2362200" cy="6071382"/>
          </a:xfrm>
          <a:prstGeom prst="rect">
            <a:avLst/>
          </a:prstGeom>
        </p:spPr>
        <p:txBody>
          <a:bodyPr>
            <a:normAutofit fontScale="925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68580" indent="0" algn="ctr">
              <a:buFont typeface="Wingdings 2" charset="2"/>
              <a:buNone/>
            </a:pPr>
            <a:r>
              <a:rPr lang="en-US" b="1" dirty="0" smtClean="0"/>
              <a:t>In low doses, alcohol produces:</a:t>
            </a:r>
          </a:p>
          <a:p>
            <a:pPr marL="68580" indent="0">
              <a:buFont typeface="Wingdings 2" charset="2"/>
              <a:buNone/>
            </a:pPr>
            <a:endParaRPr lang="en-US" b="1" dirty="0" smtClean="0"/>
          </a:p>
          <a:p>
            <a:r>
              <a:rPr lang="en-US" kern="1400" dirty="0" smtClean="0"/>
              <a:t>A relaxing effect</a:t>
            </a:r>
          </a:p>
          <a:p>
            <a:r>
              <a:rPr lang="en-US" kern="1400" dirty="0" smtClean="0"/>
              <a:t>Reduced tension</a:t>
            </a:r>
          </a:p>
          <a:p>
            <a:r>
              <a:rPr lang="en-US" kern="1400" dirty="0" smtClean="0"/>
              <a:t>Lowered inhibitions</a:t>
            </a:r>
          </a:p>
          <a:p>
            <a:r>
              <a:rPr lang="en-US" kern="1400" dirty="0" smtClean="0"/>
              <a:t>Poor concentration</a:t>
            </a:r>
          </a:p>
          <a:p>
            <a:r>
              <a:rPr lang="en-US" kern="1400" dirty="0" smtClean="0"/>
              <a:t>Slow reflexes</a:t>
            </a:r>
          </a:p>
          <a:p>
            <a:r>
              <a:rPr lang="en-US" kern="1400" dirty="0" smtClean="0"/>
              <a:t>Slow reaction time</a:t>
            </a:r>
          </a:p>
          <a:p>
            <a:r>
              <a:rPr lang="en-US" kern="1400" dirty="0" smtClean="0"/>
              <a:t>Reduced coordination</a:t>
            </a:r>
          </a:p>
          <a:p>
            <a:r>
              <a:rPr lang="en-US" kern="1400" dirty="0" smtClean="0"/>
              <a:t>Slower brain activity</a:t>
            </a:r>
          </a:p>
          <a:p>
            <a:r>
              <a:rPr lang="en-US" kern="1400" dirty="0" smtClean="0"/>
              <a:t>Sensations and perceptions that are less clear</a:t>
            </a:r>
          </a:p>
          <a:p>
            <a:pPr marL="68580" indent="0">
              <a:buFont typeface="Wingdings 2" charset="2"/>
              <a:buNone/>
            </a:pPr>
            <a:endParaRPr lang="en-US" dirty="0"/>
          </a:p>
        </p:txBody>
      </p:sp>
      <p:sp>
        <p:nvSpPr>
          <p:cNvPr id="5" name="Content Placeholder 6"/>
          <p:cNvSpPr txBox="1">
            <a:spLocks/>
          </p:cNvSpPr>
          <p:nvPr/>
        </p:nvSpPr>
        <p:spPr>
          <a:xfrm>
            <a:off x="5110089" y="667042"/>
            <a:ext cx="2209800" cy="6071382"/>
          </a:xfrm>
          <a:prstGeom prst="rect">
            <a:avLst/>
          </a:prstGeom>
        </p:spPr>
        <p:txBody>
          <a:bodyPr>
            <a:normAutofit fontScale="850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68580" indent="0" algn="ctr">
              <a:buFont typeface="Wingdings 2" charset="2"/>
              <a:buNone/>
            </a:pPr>
            <a:r>
              <a:rPr lang="en-US" sz="2000" b="1" dirty="0" smtClean="0"/>
              <a:t>In medium doses, alcohol produces:</a:t>
            </a:r>
          </a:p>
          <a:p>
            <a:pPr marL="68580" indent="0">
              <a:buFont typeface="Wingdings 2" charset="2"/>
              <a:buNone/>
            </a:pPr>
            <a:endParaRPr lang="en-US" b="1" dirty="0" smtClean="0"/>
          </a:p>
          <a:p>
            <a:r>
              <a:rPr lang="en-US" sz="2000" dirty="0" smtClean="0"/>
              <a:t>Slurred speech</a:t>
            </a:r>
          </a:p>
          <a:p>
            <a:r>
              <a:rPr lang="en-US" sz="2000" dirty="0" smtClean="0"/>
              <a:t>Sleepiness</a:t>
            </a:r>
          </a:p>
          <a:p>
            <a:r>
              <a:rPr lang="en-US" sz="2000" dirty="0" smtClean="0"/>
              <a:t>Altered emotions</a:t>
            </a:r>
          </a:p>
          <a:p>
            <a:r>
              <a:rPr lang="en-US" sz="2000" dirty="0" smtClean="0"/>
              <a:t>Poor vision</a:t>
            </a:r>
          </a:p>
          <a:p>
            <a:r>
              <a:rPr lang="en-US" sz="2000" dirty="0" smtClean="0"/>
              <a:t>Sleepiness and disruption of sleeping patterns</a:t>
            </a:r>
          </a:p>
          <a:p>
            <a:r>
              <a:rPr lang="en-US" sz="2000" dirty="0" smtClean="0"/>
              <a:t>Increased urine production</a:t>
            </a:r>
          </a:p>
          <a:p>
            <a:r>
              <a:rPr lang="en-US" sz="2000" dirty="0" smtClean="0"/>
              <a:t>More blood flow to skin surface</a:t>
            </a:r>
          </a:p>
          <a:p>
            <a:r>
              <a:rPr lang="en-US" sz="2000" dirty="0" smtClean="0"/>
              <a:t>Lower core body temperature</a:t>
            </a:r>
          </a:p>
          <a:p>
            <a:endParaRPr lang="en-US" dirty="0"/>
          </a:p>
        </p:txBody>
      </p:sp>
      <p:sp>
        <p:nvSpPr>
          <p:cNvPr id="6" name="Content Placeholder 6"/>
          <p:cNvSpPr txBox="1">
            <a:spLocks/>
          </p:cNvSpPr>
          <p:nvPr/>
        </p:nvSpPr>
        <p:spPr>
          <a:xfrm>
            <a:off x="9163342" y="667042"/>
            <a:ext cx="2209800" cy="6071383"/>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68580" indent="0" algn="ctr">
              <a:buNone/>
            </a:pPr>
            <a:r>
              <a:rPr lang="en-US" sz="1700" b="1" dirty="0">
                <a:solidFill>
                  <a:schemeClr val="tx1"/>
                </a:solidFill>
              </a:rPr>
              <a:t>In high doses, alcohol produces</a:t>
            </a:r>
            <a:r>
              <a:rPr lang="en-US" sz="1700" b="1" dirty="0" smtClean="0">
                <a:solidFill>
                  <a:schemeClr val="tx1"/>
                </a:solidFill>
              </a:rPr>
              <a:t>:</a:t>
            </a:r>
          </a:p>
          <a:p>
            <a:pPr marL="68580" indent="0">
              <a:buNone/>
            </a:pPr>
            <a:endParaRPr lang="en-US" sz="1400" b="1" dirty="0">
              <a:solidFill>
                <a:schemeClr val="tx1"/>
              </a:solidFill>
            </a:endParaRPr>
          </a:p>
          <a:p>
            <a:pPr indent="-347472">
              <a:lnSpc>
                <a:spcPct val="90000"/>
              </a:lnSpc>
              <a:spcAft>
                <a:spcPts val="600"/>
              </a:spcAft>
            </a:pPr>
            <a:r>
              <a:rPr lang="en-US" sz="1700" dirty="0" smtClean="0">
                <a:solidFill>
                  <a:schemeClr val="tx1"/>
                </a:solidFill>
              </a:rPr>
              <a:t>Vomiting</a:t>
            </a:r>
          </a:p>
          <a:p>
            <a:pPr indent="-347472">
              <a:lnSpc>
                <a:spcPct val="90000"/>
              </a:lnSpc>
              <a:spcAft>
                <a:spcPts val="600"/>
              </a:spcAft>
            </a:pPr>
            <a:r>
              <a:rPr lang="en-US" sz="1700" dirty="0" smtClean="0">
                <a:solidFill>
                  <a:schemeClr val="tx1"/>
                </a:solidFill>
              </a:rPr>
              <a:t>Uncontrolled urination</a:t>
            </a:r>
          </a:p>
          <a:p>
            <a:pPr indent="-347472">
              <a:lnSpc>
                <a:spcPct val="90000"/>
              </a:lnSpc>
              <a:spcAft>
                <a:spcPts val="600"/>
              </a:spcAft>
            </a:pPr>
            <a:r>
              <a:rPr lang="en-US" sz="1700" dirty="0" smtClean="0">
                <a:solidFill>
                  <a:schemeClr val="tx1"/>
                </a:solidFill>
              </a:rPr>
              <a:t>Uncontrolled defecation</a:t>
            </a:r>
          </a:p>
          <a:p>
            <a:pPr indent="-347472">
              <a:lnSpc>
                <a:spcPct val="90000"/>
              </a:lnSpc>
              <a:spcAft>
                <a:spcPts val="600"/>
              </a:spcAft>
            </a:pPr>
            <a:r>
              <a:rPr lang="en-US" sz="1700" dirty="0" smtClean="0">
                <a:solidFill>
                  <a:schemeClr val="tx1"/>
                </a:solidFill>
              </a:rPr>
              <a:t>Breathing difficulties</a:t>
            </a:r>
          </a:p>
          <a:p>
            <a:pPr indent="-347472">
              <a:lnSpc>
                <a:spcPct val="90000"/>
              </a:lnSpc>
              <a:spcAft>
                <a:spcPts val="600"/>
              </a:spcAft>
            </a:pPr>
            <a:r>
              <a:rPr lang="en-US" sz="1700" dirty="0" smtClean="0">
                <a:solidFill>
                  <a:schemeClr val="tx1"/>
                </a:solidFill>
              </a:rPr>
              <a:t>Passing out</a:t>
            </a:r>
          </a:p>
          <a:p>
            <a:pPr indent="-347472">
              <a:lnSpc>
                <a:spcPct val="90000"/>
              </a:lnSpc>
              <a:spcAft>
                <a:spcPts val="600"/>
              </a:spcAft>
            </a:pPr>
            <a:r>
              <a:rPr lang="en-US" sz="1700" dirty="0" smtClean="0">
                <a:solidFill>
                  <a:schemeClr val="tx1"/>
                </a:solidFill>
              </a:rPr>
              <a:t>Alcohol poisoning</a:t>
            </a:r>
          </a:p>
          <a:p>
            <a:pPr indent="-347472">
              <a:lnSpc>
                <a:spcPct val="90000"/>
              </a:lnSpc>
              <a:spcAft>
                <a:spcPts val="600"/>
              </a:spcAft>
            </a:pPr>
            <a:r>
              <a:rPr lang="en-US" sz="1700" dirty="0" smtClean="0">
                <a:solidFill>
                  <a:schemeClr val="tx1"/>
                </a:solidFill>
              </a:rPr>
              <a:t>Coma</a:t>
            </a:r>
          </a:p>
          <a:p>
            <a:pPr indent="-347472">
              <a:lnSpc>
                <a:spcPct val="90000"/>
              </a:lnSpc>
              <a:spcAft>
                <a:spcPts val="600"/>
              </a:spcAft>
            </a:pPr>
            <a:r>
              <a:rPr lang="en-US" sz="1700" dirty="0" smtClean="0">
                <a:solidFill>
                  <a:schemeClr val="tx1"/>
                </a:solidFill>
              </a:rPr>
              <a:t>Possible </a:t>
            </a:r>
            <a:r>
              <a:rPr lang="en-US" sz="1700" dirty="0">
                <a:solidFill>
                  <a:schemeClr val="tx1"/>
                </a:solidFill>
              </a:rPr>
              <a:t>death</a:t>
            </a:r>
          </a:p>
        </p:txBody>
      </p:sp>
    </p:spTree>
    <p:extLst>
      <p:ext uri="{BB962C8B-B14F-4D97-AF65-F5344CB8AC3E}">
        <p14:creationId xmlns:p14="http://schemas.microsoft.com/office/powerpoint/2010/main" val="88911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Effects</a:t>
            </a:r>
            <a:endParaRPr lang="en-US" dirty="0"/>
          </a:p>
        </p:txBody>
      </p:sp>
      <p:sp>
        <p:nvSpPr>
          <p:cNvPr id="3" name="Content Placeholder 2"/>
          <p:cNvSpPr>
            <a:spLocks noGrp="1"/>
          </p:cNvSpPr>
          <p:nvPr>
            <p:ph idx="1"/>
          </p:nvPr>
        </p:nvSpPr>
        <p:spPr>
          <a:xfrm>
            <a:off x="818712" y="2222287"/>
            <a:ext cx="10554574" cy="4431731"/>
          </a:xfrm>
        </p:spPr>
        <p:txBody>
          <a:bodyPr numCol="2">
            <a:normAutofit fontScale="40000" lnSpcReduction="20000"/>
          </a:bodyPr>
          <a:lstStyle/>
          <a:p>
            <a:endParaRPr lang="en-US" sz="4500" dirty="0" smtClean="0"/>
          </a:p>
          <a:p>
            <a:r>
              <a:rPr lang="en-US" sz="4500" dirty="0" smtClean="0"/>
              <a:t>Disrupts </a:t>
            </a:r>
            <a:r>
              <a:rPr lang="en-US" sz="4500" dirty="0"/>
              <a:t>normal brain development;</a:t>
            </a:r>
          </a:p>
          <a:p>
            <a:endParaRPr lang="en-US" sz="4500" dirty="0"/>
          </a:p>
          <a:p>
            <a:r>
              <a:rPr lang="en-US" sz="4500" dirty="0"/>
              <a:t>Liver damage and cirrhosis of the liver;</a:t>
            </a:r>
          </a:p>
          <a:p>
            <a:endParaRPr lang="en-US" sz="4500" dirty="0"/>
          </a:p>
          <a:p>
            <a:r>
              <a:rPr lang="en-US" sz="4500" dirty="0"/>
              <a:t>Brain cells die, decreasing brain mass;</a:t>
            </a:r>
          </a:p>
          <a:p>
            <a:endParaRPr lang="en-US" sz="4500" dirty="0"/>
          </a:p>
          <a:p>
            <a:r>
              <a:rPr lang="en-US" sz="4500" dirty="0"/>
              <a:t>Stomach and intestinal ulcers and destroyed organs;</a:t>
            </a:r>
          </a:p>
          <a:p>
            <a:endParaRPr lang="en-US" sz="4500" dirty="0"/>
          </a:p>
          <a:p>
            <a:r>
              <a:rPr lang="en-US" sz="4500" dirty="0"/>
              <a:t>Blood pressure increases, causing heart disease, heart attack, or stroke;</a:t>
            </a:r>
          </a:p>
          <a:p>
            <a:endParaRPr lang="en-US" sz="4500" dirty="0"/>
          </a:p>
          <a:p>
            <a:endParaRPr lang="en-US" sz="4500" dirty="0" smtClean="0"/>
          </a:p>
          <a:p>
            <a:r>
              <a:rPr lang="en-US" sz="4500" dirty="0" smtClean="0"/>
              <a:t>Male </a:t>
            </a:r>
            <a:r>
              <a:rPr lang="en-US" sz="4500" dirty="0"/>
              <a:t>sperm production decreases;</a:t>
            </a:r>
          </a:p>
          <a:p>
            <a:endParaRPr lang="en-US" sz="4500" dirty="0"/>
          </a:p>
          <a:p>
            <a:r>
              <a:rPr lang="en-US" sz="4500" dirty="0"/>
              <a:t>Lower levels of iron and vitamin B, causing anemia;</a:t>
            </a:r>
          </a:p>
          <a:p>
            <a:endParaRPr lang="en-US" sz="4500" dirty="0"/>
          </a:p>
          <a:p>
            <a:r>
              <a:rPr lang="en-US" sz="4500" dirty="0"/>
              <a:t>Alcoholism;</a:t>
            </a:r>
          </a:p>
          <a:p>
            <a:endParaRPr lang="en-US" sz="4500" dirty="0"/>
          </a:p>
          <a:p>
            <a:r>
              <a:rPr lang="en-US" sz="4500" dirty="0"/>
              <a:t>Fetal alcohol syndrome in unborn </a:t>
            </a:r>
            <a:r>
              <a:rPr lang="en-US" sz="4500" dirty="0" smtClean="0"/>
              <a:t>children</a:t>
            </a:r>
            <a:r>
              <a:rPr lang="en-US" sz="4500" dirty="0" smtClean="0"/>
              <a:t>;</a:t>
            </a:r>
            <a:r>
              <a:rPr lang="en-US" sz="4500" dirty="0"/>
              <a:t> </a:t>
            </a:r>
            <a:r>
              <a:rPr lang="en-US" sz="4500" i="1" dirty="0"/>
              <a:t>and</a:t>
            </a:r>
            <a:endParaRPr lang="en-US" sz="4500" dirty="0"/>
          </a:p>
          <a:p>
            <a:endParaRPr lang="en-US" sz="4500" dirty="0"/>
          </a:p>
          <a:p>
            <a:r>
              <a:rPr lang="en-US" sz="4500" dirty="0" smtClean="0"/>
              <a:t>Death.</a:t>
            </a:r>
            <a:endParaRPr lang="en-US" dirty="0"/>
          </a:p>
        </p:txBody>
      </p:sp>
    </p:spTree>
    <p:extLst>
      <p:ext uri="{BB962C8B-B14F-4D97-AF65-F5344CB8AC3E}">
        <p14:creationId xmlns:p14="http://schemas.microsoft.com/office/powerpoint/2010/main" val="2927506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So…what to look for</a:t>
            </a:r>
            <a:endParaRPr lang="en-US" dirty="0"/>
          </a:p>
        </p:txBody>
      </p:sp>
      <p:sp>
        <p:nvSpPr>
          <p:cNvPr id="3" name="Text Placeholder 2"/>
          <p:cNvSpPr>
            <a:spLocks noGrp="1"/>
          </p:cNvSpPr>
          <p:nvPr>
            <p:ph type="body" idx="1"/>
          </p:nvPr>
        </p:nvSpPr>
        <p:spPr/>
        <p:txBody>
          <a:bodyPr/>
          <a:lstStyle/>
          <a:p>
            <a:r>
              <a:rPr lang="en-US" dirty="0" smtClean="0"/>
              <a:t>When someone has drank too much.</a:t>
            </a:r>
            <a:endParaRPr lang="en-US" dirty="0"/>
          </a:p>
        </p:txBody>
      </p:sp>
    </p:spTree>
    <p:extLst>
      <p:ext uri="{BB962C8B-B14F-4D97-AF65-F5344CB8AC3E}">
        <p14:creationId xmlns:p14="http://schemas.microsoft.com/office/powerpoint/2010/main" val="40521426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Signs of Alcohol Poisoning</a:t>
            </a:r>
            <a:endParaRPr lang="en-US" dirty="0"/>
          </a:p>
        </p:txBody>
      </p:sp>
      <p:sp>
        <p:nvSpPr>
          <p:cNvPr id="6" name="Content Placeholder 5"/>
          <p:cNvSpPr>
            <a:spLocks noGrp="1"/>
          </p:cNvSpPr>
          <p:nvPr>
            <p:ph idx="1"/>
          </p:nvPr>
        </p:nvSpPr>
        <p:spPr>
          <a:xfrm>
            <a:off x="337625" y="2039815"/>
            <a:ext cx="11591778" cy="4684542"/>
          </a:xfrm>
        </p:spPr>
        <p:txBody>
          <a:bodyPr numCol="2">
            <a:normAutofit lnSpcReduction="10000"/>
          </a:bodyPr>
          <a:lstStyle/>
          <a:p>
            <a:endParaRPr lang="en-US" dirty="0" smtClean="0"/>
          </a:p>
          <a:p>
            <a:endParaRPr lang="en-US" dirty="0" smtClean="0"/>
          </a:p>
          <a:p>
            <a:r>
              <a:rPr lang="en-US" dirty="0" smtClean="0"/>
              <a:t>Confusion</a:t>
            </a:r>
          </a:p>
          <a:p>
            <a:endParaRPr lang="en-US" dirty="0"/>
          </a:p>
          <a:p>
            <a:r>
              <a:rPr lang="en-US" dirty="0" smtClean="0"/>
              <a:t>Vomiting</a:t>
            </a:r>
          </a:p>
          <a:p>
            <a:endParaRPr lang="en-US" dirty="0"/>
          </a:p>
          <a:p>
            <a:r>
              <a:rPr lang="en-US" dirty="0" smtClean="0"/>
              <a:t>Seizures</a:t>
            </a:r>
          </a:p>
          <a:p>
            <a:endParaRPr lang="en-US" dirty="0"/>
          </a:p>
          <a:p>
            <a:r>
              <a:rPr lang="en-US" dirty="0"/>
              <a:t>Slow breathing </a:t>
            </a:r>
            <a:endParaRPr lang="en-US" dirty="0" smtClean="0"/>
          </a:p>
          <a:p>
            <a:pPr marL="0" indent="0">
              <a:buNone/>
            </a:pPr>
            <a:r>
              <a:rPr lang="en-US" dirty="0"/>
              <a:t>	</a:t>
            </a:r>
            <a:r>
              <a:rPr lang="en-US" dirty="0" smtClean="0"/>
              <a:t>(</a:t>
            </a:r>
            <a:r>
              <a:rPr lang="en-US" dirty="0"/>
              <a:t>less than eight breaths a minute</a:t>
            </a:r>
            <a:r>
              <a:rPr lang="en-US" dirty="0" smtClean="0"/>
              <a:t>)</a:t>
            </a:r>
          </a:p>
          <a:p>
            <a:endParaRPr lang="en-US" dirty="0"/>
          </a:p>
          <a:p>
            <a:endParaRPr lang="en-US" dirty="0"/>
          </a:p>
          <a:p>
            <a:endParaRPr lang="en-US" dirty="0" smtClean="0"/>
          </a:p>
          <a:p>
            <a:endParaRPr lang="en-US" dirty="0" smtClean="0"/>
          </a:p>
          <a:p>
            <a:r>
              <a:rPr lang="en-US" dirty="0" smtClean="0"/>
              <a:t>Irregular </a:t>
            </a:r>
            <a:r>
              <a:rPr lang="en-US" dirty="0"/>
              <a:t>breathing (a gap of more than 10 seconds between breaths</a:t>
            </a:r>
            <a:r>
              <a:rPr lang="en-US" dirty="0" smtClean="0"/>
              <a:t>)</a:t>
            </a:r>
          </a:p>
          <a:p>
            <a:endParaRPr lang="en-US" dirty="0"/>
          </a:p>
          <a:p>
            <a:r>
              <a:rPr lang="en-US" dirty="0"/>
              <a:t>Blue-tinged skin or pale </a:t>
            </a:r>
            <a:r>
              <a:rPr lang="en-US" dirty="0" smtClean="0"/>
              <a:t>skin</a:t>
            </a:r>
          </a:p>
          <a:p>
            <a:endParaRPr lang="en-US" dirty="0"/>
          </a:p>
          <a:p>
            <a:r>
              <a:rPr lang="en-US" dirty="0"/>
              <a:t>Low body temperature (hypothermia</a:t>
            </a:r>
            <a:r>
              <a:rPr lang="en-US" dirty="0" smtClean="0"/>
              <a:t>)</a:t>
            </a:r>
          </a:p>
          <a:p>
            <a:endParaRPr lang="en-US" dirty="0"/>
          </a:p>
          <a:p>
            <a:r>
              <a:rPr lang="en-US" dirty="0"/>
              <a:t>Passing out (unconsciousness) and can't be awakened</a:t>
            </a:r>
          </a:p>
          <a:p>
            <a:endParaRPr lang="en-US" dirty="0"/>
          </a:p>
        </p:txBody>
      </p:sp>
    </p:spTree>
    <p:extLst>
      <p:ext uri="{BB962C8B-B14F-4D97-AF65-F5344CB8AC3E}">
        <p14:creationId xmlns:p14="http://schemas.microsoft.com/office/powerpoint/2010/main" val="322876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to do…												</a:t>
            </a:r>
            <a:endParaRPr lang="en-US" dirty="0"/>
          </a:p>
        </p:txBody>
      </p:sp>
      <p:sp>
        <p:nvSpPr>
          <p:cNvPr id="3" name="Content Placeholder 2"/>
          <p:cNvSpPr>
            <a:spLocks noGrp="1"/>
          </p:cNvSpPr>
          <p:nvPr>
            <p:ph idx="1"/>
          </p:nvPr>
        </p:nvSpPr>
        <p:spPr>
          <a:xfrm>
            <a:off x="818712" y="2286000"/>
            <a:ext cx="10554574" cy="4572000"/>
          </a:xfrm>
        </p:spPr>
        <p:txBody>
          <a:bodyPr>
            <a:normAutofit lnSpcReduction="10000"/>
          </a:bodyPr>
          <a:lstStyle/>
          <a:p>
            <a:r>
              <a:rPr lang="en-US" b="1" dirty="0"/>
              <a:t>Call 911</a:t>
            </a:r>
            <a:r>
              <a:rPr lang="en-US" dirty="0"/>
              <a:t> or your local emergency number immediately. Never assume that a person will sleep off alcohol poisoning</a:t>
            </a:r>
            <a:r>
              <a:rPr lang="en-US" dirty="0" smtClean="0"/>
              <a:t>.</a:t>
            </a:r>
          </a:p>
          <a:p>
            <a:endParaRPr lang="en-US" dirty="0"/>
          </a:p>
          <a:p>
            <a:r>
              <a:rPr lang="en-US" b="1" dirty="0"/>
              <a:t>Be prepared to provide information.</a:t>
            </a:r>
            <a:r>
              <a:rPr lang="en-US" dirty="0"/>
              <a:t> If you know, be sure to tell hospital or emergency personnel the </a:t>
            </a:r>
            <a:r>
              <a:rPr lang="en-US" b="1" i="1" u="sng" dirty="0"/>
              <a:t>kind</a:t>
            </a:r>
            <a:r>
              <a:rPr lang="en-US" dirty="0"/>
              <a:t> and </a:t>
            </a:r>
            <a:r>
              <a:rPr lang="en-US" b="1" i="1" u="sng" dirty="0"/>
              <a:t>amount</a:t>
            </a:r>
            <a:r>
              <a:rPr lang="en-US" dirty="0"/>
              <a:t> of alcohol the person drank, and when</a:t>
            </a:r>
            <a:r>
              <a:rPr lang="en-US" dirty="0" smtClean="0"/>
              <a:t>.</a:t>
            </a:r>
          </a:p>
          <a:p>
            <a:endParaRPr lang="en-US" dirty="0"/>
          </a:p>
          <a:p>
            <a:r>
              <a:rPr lang="en-US" b="1" dirty="0"/>
              <a:t>Don't leave an unconscious person alone.</a:t>
            </a:r>
            <a:r>
              <a:rPr lang="en-US" dirty="0"/>
              <a:t> Because alcohol poisoning affects the way your gag reflex works, someone with alcohol poisoning may choke on his or her own vomit and not be able to breathe. While waiting for help, don't try to make the person vomit because he or she could choke</a:t>
            </a:r>
            <a:r>
              <a:rPr lang="en-US" dirty="0" smtClean="0"/>
              <a:t>.</a:t>
            </a:r>
          </a:p>
          <a:p>
            <a:endParaRPr lang="en-US" dirty="0"/>
          </a:p>
          <a:p>
            <a:r>
              <a:rPr lang="en-US" b="1" dirty="0"/>
              <a:t>Help a person who is vomiting.</a:t>
            </a:r>
            <a:r>
              <a:rPr lang="en-US" dirty="0"/>
              <a:t> Try to keep him or her sitting up. If the person must lie down, make sure to turn his or her head to the side — this helps prevent choking. Try to keep the person awake to prevent loss of consciousness.</a:t>
            </a:r>
          </a:p>
          <a:p>
            <a:endParaRPr lang="en-US" dirty="0"/>
          </a:p>
        </p:txBody>
      </p:sp>
    </p:spTree>
    <p:extLst>
      <p:ext uri="{BB962C8B-B14F-4D97-AF65-F5344CB8AC3E}">
        <p14:creationId xmlns:p14="http://schemas.microsoft.com/office/powerpoint/2010/main" val="40950644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Marijuana</a:t>
            </a:r>
            <a:endParaRPr lang="en-US" dirty="0"/>
          </a:p>
        </p:txBody>
      </p:sp>
      <p:sp>
        <p:nvSpPr>
          <p:cNvPr id="5" name="Text Placeholder 4"/>
          <p:cNvSpPr>
            <a:spLocks noGrp="1"/>
          </p:cNvSpPr>
          <p:nvPr>
            <p:ph type="body" idx="1"/>
          </p:nvPr>
        </p:nvSpPr>
        <p:spPr/>
        <p:txBody>
          <a:bodyPr/>
          <a:lstStyle/>
          <a:p>
            <a:r>
              <a:rPr lang="en-US" dirty="0"/>
              <a:t>A more in depth view on </a:t>
            </a:r>
            <a:r>
              <a:rPr lang="en-US" dirty="0" smtClean="0"/>
              <a:t>Marijuana </a:t>
            </a:r>
            <a:r>
              <a:rPr lang="en-US" dirty="0"/>
              <a:t>and its effects</a:t>
            </a:r>
          </a:p>
          <a:p>
            <a:endParaRPr lang="en-US" dirty="0"/>
          </a:p>
        </p:txBody>
      </p:sp>
    </p:spTree>
    <p:extLst>
      <p:ext uri="{BB962C8B-B14F-4D97-AF65-F5344CB8AC3E}">
        <p14:creationId xmlns:p14="http://schemas.microsoft.com/office/powerpoint/2010/main" val="15813031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683000" y="5689600"/>
            <a:ext cx="10561418" cy="566738"/>
          </a:xfrm>
        </p:spPr>
        <p:txBody>
          <a:bodyPr/>
          <a:lstStyle/>
          <a:p>
            <a:pPr algn="ctr"/>
            <a:r>
              <a:rPr lang="en-US" dirty="0" smtClean="0">
                <a:solidFill>
                  <a:schemeClr val="tx2">
                    <a:lumMod val="40000"/>
                    <a:lumOff val="60000"/>
                  </a:schemeClr>
                </a:solidFill>
              </a:rPr>
              <a:t>Genus Cannabis 483 Known Compounds</a:t>
            </a:r>
            <a:endParaRPr lang="en-US" dirty="0">
              <a:solidFill>
                <a:schemeClr val="tx2">
                  <a:lumMod val="40000"/>
                  <a:lumOff val="60000"/>
                </a:schemeClr>
              </a:solidFill>
            </a:endParaRPr>
          </a:p>
        </p:txBody>
      </p:sp>
      <p:sp>
        <p:nvSpPr>
          <p:cNvPr id="12" name="Text Placeholder 11"/>
          <p:cNvSpPr>
            <a:spLocks noGrp="1"/>
          </p:cNvSpPr>
          <p:nvPr>
            <p:ph type="body" sz="half" idx="2"/>
          </p:nvPr>
        </p:nvSpPr>
        <p:spPr>
          <a:xfrm>
            <a:off x="683000" y="6256338"/>
            <a:ext cx="10561418" cy="601662"/>
          </a:xfrm>
        </p:spPr>
        <p:txBody>
          <a:bodyPr>
            <a:normAutofit/>
          </a:bodyPr>
          <a:lstStyle/>
          <a:p>
            <a:r>
              <a:rPr lang="en-US" sz="2400" dirty="0"/>
              <a:t>Principal psychoactive constituent: delta 9-tetrahydrocannibinol (THC) </a:t>
            </a:r>
          </a:p>
          <a:p>
            <a:endParaRPr lang="en-US" dirty="0"/>
          </a:p>
        </p:txBody>
      </p:sp>
      <p:pic>
        <p:nvPicPr>
          <p:cNvPr id="14" name="Picture 4" descr="http://img27.imageshack.us/img27/9638/img1293nt8.jpg"/>
          <p:cNvPicPr>
            <a:picLocks noGrp="1" noChangeAspect="1" noChangeArrowheads="1"/>
          </p:cNvPicPr>
          <p:nvPr>
            <p:ph type="pic" sz="quarter" idx="13"/>
          </p:nvPr>
        </p:nvPicPr>
        <p:blipFill>
          <a:blip r:embed="rId2" cstate="print">
            <a:extLst>
              <a:ext uri="{28A0092B-C50C-407E-A947-70E740481C1C}">
                <a14:useLocalDpi xmlns:a14="http://schemas.microsoft.com/office/drawing/2010/main" val="0"/>
              </a:ext>
            </a:extLst>
          </a:blip>
          <a:srcRect t="20469" b="20469"/>
          <a:stretch>
            <a:fillRect/>
          </a:stretch>
        </p:blipFill>
        <p:spPr bwMode="auto">
          <a:xfrm>
            <a:off x="0" y="0"/>
            <a:ext cx="121920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633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Marijuana safer than Cigarettes?</a:t>
            </a:r>
            <a:endParaRPr lang="en-US" dirty="0"/>
          </a:p>
        </p:txBody>
      </p:sp>
      <p:sp>
        <p:nvSpPr>
          <p:cNvPr id="8" name="Subtitle 7"/>
          <p:cNvSpPr>
            <a:spLocks noGrp="1"/>
          </p:cNvSpPr>
          <p:nvPr>
            <p:ph type="subTitle" idx="1"/>
          </p:nvPr>
        </p:nvSpPr>
        <p:spPr>
          <a:xfrm>
            <a:off x="810001" y="5280846"/>
            <a:ext cx="10572000" cy="1019941"/>
          </a:xfrm>
        </p:spPr>
        <p:txBody>
          <a:bodyPr>
            <a:normAutofit/>
          </a:bodyPr>
          <a:lstStyle/>
          <a:p>
            <a:r>
              <a:rPr lang="en-US" dirty="0" smtClean="0"/>
              <a:t>What do you think?</a:t>
            </a:r>
          </a:p>
          <a:p>
            <a:r>
              <a:rPr lang="en-US" dirty="0" smtClean="0"/>
              <a:t> Why?</a:t>
            </a:r>
            <a:endParaRPr lang="en-US" dirty="0"/>
          </a:p>
        </p:txBody>
      </p:sp>
    </p:spTree>
    <p:extLst>
      <p:ext uri="{BB962C8B-B14F-4D97-AF65-F5344CB8AC3E}">
        <p14:creationId xmlns:p14="http://schemas.microsoft.com/office/powerpoint/2010/main" val="9418978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0" y="5469187"/>
            <a:ext cx="12192000" cy="1388813"/>
            <a:chOff x="585788" y="4652016"/>
            <a:chExt cx="10872788" cy="1747185"/>
          </a:xfrm>
        </p:grpSpPr>
        <p:sp>
          <p:nvSpPr>
            <p:cNvPr id="5" name="Text Placeholder 5"/>
            <p:cNvSpPr txBox="1">
              <a:spLocks/>
            </p:cNvSpPr>
            <p:nvPr/>
          </p:nvSpPr>
          <p:spPr>
            <a:xfrm>
              <a:off x="585788" y="5728163"/>
              <a:ext cx="10872788" cy="671038"/>
            </a:xfrm>
            <a:prstGeom prst="rect">
              <a:avLst/>
            </a:prstGeom>
          </p:spPr>
          <p:style>
            <a:lnRef idx="1">
              <a:schemeClr val="accent1"/>
            </a:lnRef>
            <a:fillRef idx="3">
              <a:schemeClr val="accent1"/>
            </a:fillRef>
            <a:effectRef idx="2">
              <a:schemeClr val="accent1"/>
            </a:effectRef>
            <a:fontRef idx="minor">
              <a:schemeClr val="lt1"/>
            </a:fontRef>
          </p:style>
          <p:txBody>
            <a:bodyPr anchor="b">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lgn="ctr">
                <a:buNone/>
              </a:pPr>
              <a:r>
                <a:rPr lang="en-US" sz="2400" dirty="0" smtClean="0">
                  <a:solidFill>
                    <a:schemeClr val="tx1">
                      <a:lumMod val="95000"/>
                    </a:schemeClr>
                  </a:solidFill>
                </a:rPr>
                <a:t>Just because its natural doesn’t mean it “burns” natural</a:t>
              </a:r>
              <a:endParaRPr lang="en-US" sz="2400" dirty="0">
                <a:solidFill>
                  <a:schemeClr val="tx1">
                    <a:lumMod val="95000"/>
                  </a:schemeClr>
                </a:solidFill>
              </a:endParaRPr>
            </a:p>
          </p:txBody>
        </p:sp>
        <p:sp>
          <p:nvSpPr>
            <p:cNvPr id="6" name="Title 3"/>
            <p:cNvSpPr txBox="1">
              <a:spLocks/>
            </p:cNvSpPr>
            <p:nvPr/>
          </p:nvSpPr>
          <p:spPr>
            <a:xfrm>
              <a:off x="585788" y="4652016"/>
              <a:ext cx="10872788" cy="1076147"/>
            </a:xfrm>
            <a:prstGeom prst="rect">
              <a:avLst/>
            </a:prstGeom>
          </p:spPr>
          <p:style>
            <a:lnRef idx="1">
              <a:schemeClr val="accent1"/>
            </a:lnRef>
            <a:fillRef idx="3">
              <a:schemeClr val="accent1"/>
            </a:fillRef>
            <a:effectRef idx="2">
              <a:schemeClr val="accent1"/>
            </a:effectRef>
            <a:fontRef idx="minor">
              <a:schemeClr val="lt1"/>
            </a:fontRef>
          </p:style>
          <p:txBody>
            <a:bodyPr anchor="b">
              <a:normAutofit fontScale="97500"/>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dirty="0" smtClean="0">
                  <a:solidFill>
                    <a:schemeClr val="tx1">
                      <a:lumMod val="95000"/>
                    </a:schemeClr>
                  </a:solidFill>
                </a:rPr>
                <a:t>The chemicals don’t get poured in…they are found when the plant is burned and inhaled. </a:t>
              </a:r>
              <a:endParaRPr lang="en-US" sz="2400" dirty="0">
                <a:solidFill>
                  <a:schemeClr val="tx1">
                    <a:lumMod val="95000"/>
                  </a:schemeClr>
                </a:solidFill>
              </a:endParaRPr>
            </a:p>
          </p:txBody>
        </p:sp>
      </p:grpSp>
      <p:pic>
        <p:nvPicPr>
          <p:cNvPr id="16" name="Picture 10" descr="http://static.ddmcdn.com/gif/medical-marijuana-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3869" y="3445049"/>
            <a:ext cx="4134706" cy="151697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rot="5078874">
            <a:off x="7462809" y="1145742"/>
            <a:ext cx="2082755" cy="443351"/>
          </a:xfrm>
          <a:prstGeom prst="rect">
            <a:avLst/>
          </a:prstGeom>
          <a:noFill/>
        </p:spPr>
        <p:txBody>
          <a:bodyPr wrap="none" rtlCol="0">
            <a:spAutoFit/>
          </a:bodyPr>
          <a:lstStyle/>
          <a:p>
            <a:r>
              <a:rPr lang="en-US" dirty="0" smtClean="0"/>
              <a:t>Formaldehyde</a:t>
            </a:r>
            <a:endParaRPr lang="en-US" dirty="0"/>
          </a:p>
        </p:txBody>
      </p:sp>
      <p:sp>
        <p:nvSpPr>
          <p:cNvPr id="18" name="TextBox 17"/>
          <p:cNvSpPr txBox="1"/>
          <p:nvPr/>
        </p:nvSpPr>
        <p:spPr>
          <a:xfrm rot="3237340">
            <a:off x="8066121" y="2346162"/>
            <a:ext cx="1147056" cy="443351"/>
          </a:xfrm>
          <a:prstGeom prst="rect">
            <a:avLst/>
          </a:prstGeom>
          <a:noFill/>
        </p:spPr>
        <p:txBody>
          <a:bodyPr wrap="none" rtlCol="0">
            <a:spAutoFit/>
          </a:bodyPr>
          <a:lstStyle/>
          <a:p>
            <a:r>
              <a:rPr lang="en-US" dirty="0"/>
              <a:t>A</a:t>
            </a:r>
            <a:r>
              <a:rPr lang="en-US" dirty="0" smtClean="0"/>
              <a:t>rsenic</a:t>
            </a:r>
            <a:endParaRPr lang="en-US" dirty="0"/>
          </a:p>
        </p:txBody>
      </p:sp>
      <p:sp>
        <p:nvSpPr>
          <p:cNvPr id="19" name="TextBox 18"/>
          <p:cNvSpPr txBox="1"/>
          <p:nvPr/>
        </p:nvSpPr>
        <p:spPr>
          <a:xfrm rot="3346034">
            <a:off x="7295344" y="2001614"/>
            <a:ext cx="1622245" cy="443351"/>
          </a:xfrm>
          <a:prstGeom prst="rect">
            <a:avLst/>
          </a:prstGeom>
          <a:noFill/>
        </p:spPr>
        <p:txBody>
          <a:bodyPr wrap="none" rtlCol="0">
            <a:spAutoFit/>
          </a:bodyPr>
          <a:lstStyle/>
          <a:p>
            <a:r>
              <a:rPr lang="en-US" dirty="0" smtClean="0"/>
              <a:t>PVC Piping</a:t>
            </a:r>
            <a:endParaRPr lang="en-US" dirty="0"/>
          </a:p>
        </p:txBody>
      </p:sp>
      <p:sp>
        <p:nvSpPr>
          <p:cNvPr id="20" name="TextBox 19"/>
          <p:cNvSpPr txBox="1"/>
          <p:nvPr/>
        </p:nvSpPr>
        <p:spPr>
          <a:xfrm rot="3377915">
            <a:off x="7167240" y="1041736"/>
            <a:ext cx="1532344" cy="443351"/>
          </a:xfrm>
          <a:prstGeom prst="rect">
            <a:avLst/>
          </a:prstGeom>
          <a:noFill/>
        </p:spPr>
        <p:txBody>
          <a:bodyPr wrap="none" rtlCol="0">
            <a:spAutoFit/>
          </a:bodyPr>
          <a:lstStyle/>
          <a:p>
            <a:r>
              <a:rPr lang="en-US" dirty="0" smtClean="0"/>
              <a:t>Rat Poison</a:t>
            </a:r>
            <a:endParaRPr lang="en-US" dirty="0"/>
          </a:p>
        </p:txBody>
      </p:sp>
      <p:sp>
        <p:nvSpPr>
          <p:cNvPr id="21" name="TextBox 20"/>
          <p:cNvSpPr txBox="1"/>
          <p:nvPr/>
        </p:nvSpPr>
        <p:spPr>
          <a:xfrm rot="4196750">
            <a:off x="8455202" y="2223697"/>
            <a:ext cx="989272" cy="443351"/>
          </a:xfrm>
          <a:prstGeom prst="rect">
            <a:avLst/>
          </a:prstGeom>
          <a:noFill/>
        </p:spPr>
        <p:txBody>
          <a:bodyPr wrap="none" rtlCol="0">
            <a:spAutoFit/>
          </a:bodyPr>
          <a:lstStyle/>
          <a:p>
            <a:r>
              <a:rPr lang="en-US" dirty="0" smtClean="0"/>
              <a:t>Nickel</a:t>
            </a:r>
            <a:endParaRPr lang="en-US" dirty="0"/>
          </a:p>
        </p:txBody>
      </p:sp>
      <p:sp>
        <p:nvSpPr>
          <p:cNvPr id="22" name="TextBox 21"/>
          <p:cNvSpPr txBox="1"/>
          <p:nvPr/>
        </p:nvSpPr>
        <p:spPr>
          <a:xfrm rot="2458552">
            <a:off x="7560182" y="2557886"/>
            <a:ext cx="1318508" cy="422716"/>
          </a:xfrm>
          <a:prstGeom prst="rect">
            <a:avLst/>
          </a:prstGeom>
          <a:noFill/>
        </p:spPr>
        <p:txBody>
          <a:bodyPr wrap="none" rtlCol="0">
            <a:spAutoFit/>
          </a:bodyPr>
          <a:lstStyle/>
          <a:p>
            <a:r>
              <a:rPr lang="en-US" dirty="0" smtClean="0"/>
              <a:t>Mercury</a:t>
            </a:r>
            <a:endParaRPr lang="en-US" dirty="0"/>
          </a:p>
        </p:txBody>
      </p:sp>
      <p:sp>
        <p:nvSpPr>
          <p:cNvPr id="23" name="TextBox 22"/>
          <p:cNvSpPr txBox="1"/>
          <p:nvPr/>
        </p:nvSpPr>
        <p:spPr>
          <a:xfrm rot="4817163">
            <a:off x="6716169" y="1463591"/>
            <a:ext cx="1469964" cy="443351"/>
          </a:xfrm>
          <a:prstGeom prst="rect">
            <a:avLst/>
          </a:prstGeom>
          <a:noFill/>
        </p:spPr>
        <p:txBody>
          <a:bodyPr wrap="none" rtlCol="0">
            <a:spAutoFit/>
          </a:bodyPr>
          <a:lstStyle/>
          <a:p>
            <a:r>
              <a:rPr lang="en-US" dirty="0" smtClean="0"/>
              <a:t>Ammonia</a:t>
            </a:r>
          </a:p>
        </p:txBody>
      </p:sp>
      <p:sp>
        <p:nvSpPr>
          <p:cNvPr id="25" name="TextBox 24"/>
          <p:cNvSpPr txBox="1"/>
          <p:nvPr/>
        </p:nvSpPr>
        <p:spPr>
          <a:xfrm rot="5400000">
            <a:off x="7826600" y="942680"/>
            <a:ext cx="1831495" cy="443351"/>
          </a:xfrm>
          <a:prstGeom prst="rect">
            <a:avLst/>
          </a:prstGeom>
          <a:noFill/>
        </p:spPr>
        <p:txBody>
          <a:bodyPr wrap="square" rtlCol="0">
            <a:spAutoFit/>
          </a:bodyPr>
          <a:lstStyle/>
          <a:p>
            <a:r>
              <a:rPr lang="en-US" dirty="0" smtClean="0"/>
              <a:t>Paint Thinner</a:t>
            </a:r>
            <a:endParaRPr lang="en-US" dirty="0"/>
          </a:p>
        </p:txBody>
      </p:sp>
      <p:sp>
        <p:nvSpPr>
          <p:cNvPr id="7" name="TextBox 6"/>
          <p:cNvSpPr txBox="1"/>
          <p:nvPr/>
        </p:nvSpPr>
        <p:spPr>
          <a:xfrm rot="2838071">
            <a:off x="1551210" y="1792875"/>
            <a:ext cx="2097656" cy="529981"/>
          </a:xfrm>
          <a:prstGeom prst="rect">
            <a:avLst/>
          </a:prstGeom>
          <a:noFill/>
        </p:spPr>
        <p:txBody>
          <a:bodyPr wrap="none" rtlCol="0">
            <a:spAutoFit/>
          </a:bodyPr>
          <a:lstStyle/>
          <a:p>
            <a:r>
              <a:rPr lang="en-US" dirty="0" smtClean="0"/>
              <a:t>Formaldehyde</a:t>
            </a:r>
            <a:endParaRPr lang="en-US" dirty="0"/>
          </a:p>
        </p:txBody>
      </p:sp>
      <p:sp>
        <p:nvSpPr>
          <p:cNvPr id="8" name="TextBox 7"/>
          <p:cNvSpPr txBox="1"/>
          <p:nvPr/>
        </p:nvSpPr>
        <p:spPr>
          <a:xfrm rot="3237340">
            <a:off x="2592880" y="1973272"/>
            <a:ext cx="1155262" cy="529981"/>
          </a:xfrm>
          <a:prstGeom prst="rect">
            <a:avLst/>
          </a:prstGeom>
          <a:noFill/>
        </p:spPr>
        <p:txBody>
          <a:bodyPr wrap="none" rtlCol="0">
            <a:spAutoFit/>
          </a:bodyPr>
          <a:lstStyle/>
          <a:p>
            <a:r>
              <a:rPr lang="en-US" dirty="0"/>
              <a:t>A</a:t>
            </a:r>
            <a:r>
              <a:rPr lang="en-US" dirty="0" smtClean="0"/>
              <a:t>rsenic</a:t>
            </a:r>
            <a:endParaRPr lang="en-US" dirty="0"/>
          </a:p>
        </p:txBody>
      </p:sp>
      <p:sp>
        <p:nvSpPr>
          <p:cNvPr id="9" name="TextBox 8"/>
          <p:cNvSpPr txBox="1"/>
          <p:nvPr/>
        </p:nvSpPr>
        <p:spPr>
          <a:xfrm rot="19954703">
            <a:off x="3207006" y="1776129"/>
            <a:ext cx="1021779" cy="425740"/>
          </a:xfrm>
          <a:prstGeom prst="rect">
            <a:avLst/>
          </a:prstGeom>
          <a:noFill/>
        </p:spPr>
        <p:txBody>
          <a:bodyPr wrap="none" rtlCol="0">
            <a:spAutoFit/>
          </a:bodyPr>
          <a:lstStyle/>
          <a:p>
            <a:r>
              <a:rPr lang="en-US" dirty="0" smtClean="0"/>
              <a:t>Urea</a:t>
            </a:r>
            <a:endParaRPr lang="en-US" dirty="0"/>
          </a:p>
        </p:txBody>
      </p:sp>
      <p:sp>
        <p:nvSpPr>
          <p:cNvPr id="10" name="TextBox 9"/>
          <p:cNvSpPr txBox="1"/>
          <p:nvPr/>
        </p:nvSpPr>
        <p:spPr>
          <a:xfrm rot="3213904">
            <a:off x="2279307" y="1061559"/>
            <a:ext cx="1578417" cy="529981"/>
          </a:xfrm>
          <a:prstGeom prst="rect">
            <a:avLst/>
          </a:prstGeom>
          <a:noFill/>
        </p:spPr>
        <p:txBody>
          <a:bodyPr wrap="none" rtlCol="0">
            <a:spAutoFit/>
          </a:bodyPr>
          <a:lstStyle/>
          <a:p>
            <a:r>
              <a:rPr lang="en-US" dirty="0" smtClean="0"/>
              <a:t>Fiber Glass</a:t>
            </a:r>
            <a:endParaRPr lang="en-US" dirty="0"/>
          </a:p>
        </p:txBody>
      </p:sp>
      <p:sp>
        <p:nvSpPr>
          <p:cNvPr id="11" name="TextBox 10"/>
          <p:cNvSpPr txBox="1"/>
          <p:nvPr/>
        </p:nvSpPr>
        <p:spPr>
          <a:xfrm rot="6023271">
            <a:off x="2533268" y="963796"/>
            <a:ext cx="1633851" cy="529981"/>
          </a:xfrm>
          <a:prstGeom prst="rect">
            <a:avLst/>
          </a:prstGeom>
          <a:noFill/>
        </p:spPr>
        <p:txBody>
          <a:bodyPr wrap="none" rtlCol="0">
            <a:spAutoFit/>
          </a:bodyPr>
          <a:lstStyle/>
          <a:p>
            <a:r>
              <a:rPr lang="en-US" dirty="0" smtClean="0"/>
              <a:t>PVC Piping</a:t>
            </a:r>
            <a:endParaRPr lang="en-US" dirty="0"/>
          </a:p>
        </p:txBody>
      </p:sp>
      <p:sp>
        <p:nvSpPr>
          <p:cNvPr id="12" name="TextBox 11"/>
          <p:cNvSpPr txBox="1"/>
          <p:nvPr/>
        </p:nvSpPr>
        <p:spPr>
          <a:xfrm rot="17483426">
            <a:off x="3336165" y="963799"/>
            <a:ext cx="1543307" cy="529981"/>
          </a:xfrm>
          <a:prstGeom prst="rect">
            <a:avLst/>
          </a:prstGeom>
          <a:noFill/>
        </p:spPr>
        <p:txBody>
          <a:bodyPr wrap="none" rtlCol="0">
            <a:spAutoFit/>
          </a:bodyPr>
          <a:lstStyle/>
          <a:p>
            <a:r>
              <a:rPr lang="en-US" dirty="0" smtClean="0"/>
              <a:t>Rat Poison</a:t>
            </a:r>
            <a:endParaRPr lang="en-US" dirty="0"/>
          </a:p>
        </p:txBody>
      </p:sp>
      <p:sp>
        <p:nvSpPr>
          <p:cNvPr id="13" name="TextBox 12"/>
          <p:cNvSpPr txBox="1"/>
          <p:nvPr/>
        </p:nvSpPr>
        <p:spPr>
          <a:xfrm rot="17576957">
            <a:off x="3123821" y="2248668"/>
            <a:ext cx="996349" cy="529981"/>
          </a:xfrm>
          <a:prstGeom prst="rect">
            <a:avLst/>
          </a:prstGeom>
          <a:noFill/>
        </p:spPr>
        <p:txBody>
          <a:bodyPr wrap="none" rtlCol="0">
            <a:spAutoFit/>
          </a:bodyPr>
          <a:lstStyle/>
          <a:p>
            <a:r>
              <a:rPr lang="en-US" dirty="0" smtClean="0"/>
              <a:t>Nickel</a:t>
            </a:r>
            <a:endParaRPr lang="en-US" dirty="0"/>
          </a:p>
        </p:txBody>
      </p:sp>
      <p:sp>
        <p:nvSpPr>
          <p:cNvPr id="14" name="TextBox 13"/>
          <p:cNvSpPr txBox="1"/>
          <p:nvPr/>
        </p:nvSpPr>
        <p:spPr>
          <a:xfrm>
            <a:off x="2207578" y="375853"/>
            <a:ext cx="1576142" cy="425740"/>
          </a:xfrm>
          <a:prstGeom prst="rect">
            <a:avLst/>
          </a:prstGeom>
          <a:noFill/>
        </p:spPr>
        <p:txBody>
          <a:bodyPr wrap="none" rtlCol="0">
            <a:spAutoFit/>
          </a:bodyPr>
          <a:lstStyle/>
          <a:p>
            <a:r>
              <a:rPr lang="en-US" dirty="0" smtClean="0"/>
              <a:t>Mercury</a:t>
            </a:r>
            <a:endParaRPr lang="en-US" dirty="0"/>
          </a:p>
        </p:txBody>
      </p:sp>
      <p:pic>
        <p:nvPicPr>
          <p:cNvPr id="15"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65326" y="3470828"/>
            <a:ext cx="4134707" cy="1516978"/>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rot="2852790">
            <a:off x="1792440" y="1123311"/>
            <a:ext cx="1480481" cy="529981"/>
          </a:xfrm>
          <a:prstGeom prst="rect">
            <a:avLst/>
          </a:prstGeom>
          <a:noFill/>
        </p:spPr>
        <p:txBody>
          <a:bodyPr wrap="none" rtlCol="0">
            <a:spAutoFit/>
          </a:bodyPr>
          <a:lstStyle/>
          <a:p>
            <a:r>
              <a:rPr lang="en-US" dirty="0" smtClean="0"/>
              <a:t>Ammonia</a:t>
            </a:r>
          </a:p>
        </p:txBody>
      </p:sp>
      <p:sp>
        <p:nvSpPr>
          <p:cNvPr id="26" name="TextBox 25"/>
          <p:cNvSpPr txBox="1"/>
          <p:nvPr/>
        </p:nvSpPr>
        <p:spPr>
          <a:xfrm rot="17586215">
            <a:off x="3293176" y="1995098"/>
            <a:ext cx="1844598" cy="529981"/>
          </a:xfrm>
          <a:prstGeom prst="rect">
            <a:avLst/>
          </a:prstGeom>
          <a:noFill/>
        </p:spPr>
        <p:txBody>
          <a:bodyPr wrap="square" rtlCol="0">
            <a:spAutoFit/>
          </a:bodyPr>
          <a:lstStyle/>
          <a:p>
            <a:r>
              <a:rPr lang="en-US" dirty="0" smtClean="0"/>
              <a:t>Paint Thinner</a:t>
            </a:r>
            <a:endParaRPr lang="en-US" dirty="0"/>
          </a:p>
        </p:txBody>
      </p:sp>
      <p:sp>
        <p:nvSpPr>
          <p:cNvPr id="30" name="TextBox 29"/>
          <p:cNvSpPr txBox="1"/>
          <p:nvPr/>
        </p:nvSpPr>
        <p:spPr>
          <a:xfrm>
            <a:off x="465326" y="4967207"/>
            <a:ext cx="1258678" cy="369332"/>
          </a:xfrm>
          <a:prstGeom prst="rect">
            <a:avLst/>
          </a:prstGeom>
          <a:noFill/>
        </p:spPr>
        <p:txBody>
          <a:bodyPr wrap="none" rtlCol="0">
            <a:spAutoFit/>
          </a:bodyPr>
          <a:lstStyle/>
          <a:p>
            <a:r>
              <a:rPr lang="en-US" dirty="0" smtClean="0"/>
              <a:t>Cigarette</a:t>
            </a:r>
            <a:endParaRPr lang="en-US" dirty="0"/>
          </a:p>
        </p:txBody>
      </p:sp>
      <p:sp>
        <p:nvSpPr>
          <p:cNvPr id="31" name="TextBox 30"/>
          <p:cNvSpPr txBox="1"/>
          <p:nvPr/>
        </p:nvSpPr>
        <p:spPr>
          <a:xfrm>
            <a:off x="10746521" y="4935788"/>
            <a:ext cx="712054" cy="369332"/>
          </a:xfrm>
          <a:prstGeom prst="rect">
            <a:avLst/>
          </a:prstGeom>
          <a:noFill/>
        </p:spPr>
        <p:txBody>
          <a:bodyPr wrap="none" rtlCol="0">
            <a:spAutoFit/>
          </a:bodyPr>
          <a:lstStyle/>
          <a:p>
            <a:r>
              <a:rPr lang="en-US" dirty="0" smtClean="0"/>
              <a:t>Joint</a:t>
            </a:r>
            <a:endParaRPr lang="en-US" dirty="0"/>
          </a:p>
        </p:txBody>
      </p:sp>
      <p:cxnSp>
        <p:nvCxnSpPr>
          <p:cNvPr id="45" name="Straight Arrow Connector 44"/>
          <p:cNvCxnSpPr/>
          <p:nvPr/>
        </p:nvCxnSpPr>
        <p:spPr>
          <a:xfrm flipV="1">
            <a:off x="4457700" y="503002"/>
            <a:ext cx="4181949" cy="14017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2755900" y="1367417"/>
            <a:ext cx="4567969" cy="1973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flipV="1">
            <a:off x="3166374" y="663266"/>
            <a:ext cx="4720326" cy="2029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3609832" y="663266"/>
            <a:ext cx="4183830" cy="12414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2616365" y="923419"/>
            <a:ext cx="5752935" cy="981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3724657" y="2311400"/>
            <a:ext cx="5097375" cy="1357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20" idx="2"/>
          </p:cNvCxnSpPr>
          <p:nvPr/>
        </p:nvCxnSpPr>
        <p:spPr>
          <a:xfrm flipH="1" flipV="1">
            <a:off x="4269417" y="923419"/>
            <a:ext cx="3479574" cy="4629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3227854" y="2043937"/>
            <a:ext cx="5344134" cy="648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78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Carcinogens in Marijuana</a:t>
            </a:r>
            <a:endParaRPr lang="en-US" dirty="0"/>
          </a:p>
        </p:txBody>
      </p:sp>
      <p:sp>
        <p:nvSpPr>
          <p:cNvPr id="3" name="Content Placeholder 2"/>
          <p:cNvSpPr>
            <a:spLocks noGrp="1"/>
          </p:cNvSpPr>
          <p:nvPr>
            <p:ph idx="1"/>
          </p:nvPr>
        </p:nvSpPr>
        <p:spPr>
          <a:xfrm>
            <a:off x="1403348" y="2485102"/>
            <a:ext cx="9385300" cy="4372898"/>
          </a:xfrm>
        </p:spPr>
        <p:txBody>
          <a:bodyPr>
            <a:normAutofit lnSpcReduction="10000"/>
          </a:bodyPr>
          <a:lstStyle/>
          <a:p>
            <a:pPr marL="114300" indent="0" algn="ctr">
              <a:buNone/>
            </a:pPr>
            <a:r>
              <a:rPr lang="en-US" sz="2200" dirty="0"/>
              <a:t>Definition – a substance capable of causing cancer in living tissue. </a:t>
            </a:r>
          </a:p>
          <a:p>
            <a:pPr marL="114300" indent="0" algn="ctr">
              <a:buNone/>
            </a:pPr>
            <a:r>
              <a:rPr lang="en-US" sz="2200" dirty="0" smtClean="0"/>
              <a:t>Both </a:t>
            </a:r>
            <a:r>
              <a:rPr lang="en-US" sz="2200" dirty="0"/>
              <a:t>marijuana and cigarettes contain multiple levels of carcinogens. </a:t>
            </a:r>
          </a:p>
          <a:p>
            <a:pPr marL="0" indent="0" algn="ctr">
              <a:buNone/>
            </a:pPr>
            <a:endParaRPr lang="en-US" dirty="0" smtClean="0">
              <a:solidFill>
                <a:schemeClr val="accent2"/>
              </a:solidFill>
            </a:endParaRPr>
          </a:p>
          <a:p>
            <a:pPr marL="0" indent="0" algn="ctr">
              <a:buNone/>
            </a:pPr>
            <a:endParaRPr lang="en-US" dirty="0" smtClean="0">
              <a:solidFill>
                <a:schemeClr val="accent2"/>
              </a:solidFill>
            </a:endParaRPr>
          </a:p>
          <a:p>
            <a:pPr marL="0" indent="0" algn="ctr">
              <a:buNone/>
            </a:pPr>
            <a:r>
              <a:rPr lang="en-US" dirty="0" smtClean="0">
                <a:solidFill>
                  <a:schemeClr val="accent2"/>
                </a:solidFill>
              </a:rPr>
              <a:t>acetaldehyde</a:t>
            </a:r>
            <a:r>
              <a:rPr lang="en-US" dirty="0"/>
              <a:t>, </a:t>
            </a:r>
            <a:r>
              <a:rPr lang="en-US" dirty="0" err="1"/>
              <a:t>acetamide</a:t>
            </a:r>
            <a:r>
              <a:rPr lang="en-US" dirty="0"/>
              <a:t>, </a:t>
            </a:r>
            <a:r>
              <a:rPr lang="en-US" dirty="0">
                <a:solidFill>
                  <a:schemeClr val="accent2"/>
                </a:solidFill>
              </a:rPr>
              <a:t>acrylonitrile</a:t>
            </a:r>
            <a:r>
              <a:rPr lang="en-US" dirty="0"/>
              <a:t>, 4-aminobiphenyl, </a:t>
            </a:r>
            <a:r>
              <a:rPr lang="en-US" dirty="0">
                <a:solidFill>
                  <a:srgbClr val="0070C0"/>
                </a:solidFill>
              </a:rPr>
              <a:t>arsenic</a:t>
            </a:r>
            <a:r>
              <a:rPr lang="en-US" dirty="0"/>
              <a:t>, </a:t>
            </a:r>
            <a:r>
              <a:rPr lang="en-US" dirty="0" err="1"/>
              <a:t>benz</a:t>
            </a:r>
            <a:r>
              <a:rPr lang="en-US" dirty="0"/>
              <a:t>[a]</a:t>
            </a:r>
            <a:r>
              <a:rPr lang="en-US" dirty="0" err="1"/>
              <a:t>anthracene</a:t>
            </a:r>
            <a:r>
              <a:rPr lang="en-US" dirty="0"/>
              <a:t>, </a:t>
            </a:r>
            <a:r>
              <a:rPr lang="en-US" dirty="0">
                <a:solidFill>
                  <a:schemeClr val="accent2"/>
                </a:solidFill>
              </a:rPr>
              <a:t>benzene</a:t>
            </a:r>
            <a:r>
              <a:rPr lang="en-US" dirty="0"/>
              <a:t>, </a:t>
            </a:r>
            <a:r>
              <a:rPr lang="en-US" dirty="0" err="1"/>
              <a:t>benzo</a:t>
            </a:r>
            <a:r>
              <a:rPr lang="en-US" dirty="0"/>
              <a:t>[a]</a:t>
            </a:r>
            <a:r>
              <a:rPr lang="en-US" dirty="0" err="1"/>
              <a:t>pyrene</a:t>
            </a:r>
            <a:r>
              <a:rPr lang="en-US" dirty="0"/>
              <a:t>, </a:t>
            </a:r>
            <a:r>
              <a:rPr lang="en-US" dirty="0" err="1">
                <a:solidFill>
                  <a:schemeClr val="accent2"/>
                </a:solidFill>
              </a:rPr>
              <a:t>benzo</a:t>
            </a:r>
            <a:r>
              <a:rPr lang="en-US" dirty="0">
                <a:solidFill>
                  <a:schemeClr val="accent2"/>
                </a:solidFill>
              </a:rPr>
              <a:t>[b]</a:t>
            </a:r>
            <a:r>
              <a:rPr lang="en-US" dirty="0" err="1">
                <a:solidFill>
                  <a:schemeClr val="accent2"/>
                </a:solidFill>
              </a:rPr>
              <a:t>fluoranthene</a:t>
            </a:r>
            <a:r>
              <a:rPr lang="en-US" dirty="0"/>
              <a:t>, </a:t>
            </a:r>
            <a:r>
              <a:rPr lang="en-US" dirty="0" err="1"/>
              <a:t>benzo</a:t>
            </a:r>
            <a:r>
              <a:rPr lang="en-US" dirty="0"/>
              <a:t>[j]</a:t>
            </a:r>
            <a:r>
              <a:rPr lang="en-US" dirty="0" err="1"/>
              <a:t>fluoranthene</a:t>
            </a:r>
            <a:r>
              <a:rPr lang="en-US" dirty="0"/>
              <a:t>, </a:t>
            </a:r>
            <a:r>
              <a:rPr lang="en-US" dirty="0" err="1">
                <a:solidFill>
                  <a:schemeClr val="accent2"/>
                </a:solidFill>
              </a:rPr>
              <a:t>benzo</a:t>
            </a:r>
            <a:r>
              <a:rPr lang="en-US" dirty="0">
                <a:solidFill>
                  <a:schemeClr val="accent2"/>
                </a:solidFill>
              </a:rPr>
              <a:t>[k]</a:t>
            </a:r>
            <a:r>
              <a:rPr lang="en-US" dirty="0" err="1">
                <a:solidFill>
                  <a:schemeClr val="accent2"/>
                </a:solidFill>
              </a:rPr>
              <a:t>fluoranthene</a:t>
            </a:r>
            <a:r>
              <a:rPr lang="en-US" dirty="0"/>
              <a:t>, </a:t>
            </a:r>
            <a:r>
              <a:rPr lang="en-US" dirty="0" err="1"/>
              <a:t>benzofuran</a:t>
            </a:r>
            <a:r>
              <a:rPr lang="en-US" dirty="0"/>
              <a:t>, </a:t>
            </a:r>
            <a:r>
              <a:rPr lang="en-US" dirty="0">
                <a:solidFill>
                  <a:schemeClr val="accent2"/>
                </a:solidFill>
              </a:rPr>
              <a:t>1,3-butadiene</a:t>
            </a:r>
            <a:r>
              <a:rPr lang="en-US" dirty="0"/>
              <a:t>, </a:t>
            </a:r>
            <a:r>
              <a:rPr lang="en-US" dirty="0">
                <a:solidFill>
                  <a:srgbClr val="0070C0"/>
                </a:solidFill>
              </a:rPr>
              <a:t>cadmium</a:t>
            </a:r>
            <a:r>
              <a:rPr lang="en-US" dirty="0"/>
              <a:t>, </a:t>
            </a:r>
            <a:r>
              <a:rPr lang="en-US" dirty="0" err="1">
                <a:solidFill>
                  <a:schemeClr val="accent2"/>
                </a:solidFill>
              </a:rPr>
              <a:t>carbazole</a:t>
            </a:r>
            <a:r>
              <a:rPr lang="en-US" dirty="0"/>
              <a:t>, catechol, </a:t>
            </a:r>
            <a:r>
              <a:rPr lang="en-US" dirty="0">
                <a:solidFill>
                  <a:srgbClr val="0070C0"/>
                </a:solidFill>
              </a:rPr>
              <a:t>chromium</a:t>
            </a:r>
            <a:r>
              <a:rPr lang="en-US" dirty="0">
                <a:solidFill>
                  <a:schemeClr val="accent2"/>
                </a:solidFill>
              </a:rPr>
              <a:t> (hexavalent compounds)</a:t>
            </a:r>
            <a:r>
              <a:rPr lang="en-US" dirty="0"/>
              <a:t>, chrysene, </a:t>
            </a:r>
            <a:r>
              <a:rPr lang="en-US" dirty="0" err="1">
                <a:solidFill>
                  <a:schemeClr val="accent2"/>
                </a:solidFill>
              </a:rPr>
              <a:t>dibenz</a:t>
            </a:r>
            <a:r>
              <a:rPr lang="en-US" dirty="0">
                <a:solidFill>
                  <a:schemeClr val="accent2"/>
                </a:solidFill>
              </a:rPr>
              <a:t>[</a:t>
            </a:r>
            <a:r>
              <a:rPr lang="en-US" dirty="0" err="1">
                <a:solidFill>
                  <a:schemeClr val="accent2"/>
                </a:solidFill>
              </a:rPr>
              <a:t>a,h</a:t>
            </a:r>
            <a:r>
              <a:rPr lang="en-US" dirty="0">
                <a:solidFill>
                  <a:schemeClr val="accent2"/>
                </a:solidFill>
              </a:rPr>
              <a:t>]</a:t>
            </a:r>
            <a:r>
              <a:rPr lang="en-US" dirty="0" err="1">
                <a:solidFill>
                  <a:schemeClr val="accent2"/>
                </a:solidFill>
              </a:rPr>
              <a:t>anthracene</a:t>
            </a:r>
            <a:r>
              <a:rPr lang="en-US" dirty="0"/>
              <a:t>, </a:t>
            </a:r>
            <a:r>
              <a:rPr lang="en-US" dirty="0" err="1"/>
              <a:t>dibenz</a:t>
            </a:r>
            <a:r>
              <a:rPr lang="en-US" dirty="0"/>
              <a:t>[</a:t>
            </a:r>
            <a:r>
              <a:rPr lang="en-US" dirty="0" err="1"/>
              <a:t>a,i</a:t>
            </a:r>
            <a:r>
              <a:rPr lang="en-US" dirty="0"/>
              <a:t>]</a:t>
            </a:r>
            <a:r>
              <a:rPr lang="en-US" dirty="0" err="1"/>
              <a:t>pyrene</a:t>
            </a:r>
            <a:r>
              <a:rPr lang="en-US" dirty="0"/>
              <a:t>, </a:t>
            </a:r>
            <a:r>
              <a:rPr lang="en-US" dirty="0" err="1">
                <a:solidFill>
                  <a:schemeClr val="accent2"/>
                </a:solidFill>
              </a:rPr>
              <a:t>dibenzo</a:t>
            </a:r>
            <a:r>
              <a:rPr lang="en-US" dirty="0">
                <a:solidFill>
                  <a:schemeClr val="accent2"/>
                </a:solidFill>
              </a:rPr>
              <a:t>[</a:t>
            </a:r>
            <a:r>
              <a:rPr lang="en-US" dirty="0" err="1">
                <a:solidFill>
                  <a:schemeClr val="accent2"/>
                </a:solidFill>
              </a:rPr>
              <a:t>a,e</a:t>
            </a:r>
            <a:r>
              <a:rPr lang="en-US" dirty="0">
                <a:solidFill>
                  <a:schemeClr val="accent2"/>
                </a:solidFill>
              </a:rPr>
              <a:t>]</a:t>
            </a:r>
            <a:r>
              <a:rPr lang="en-US" dirty="0" err="1">
                <a:solidFill>
                  <a:schemeClr val="accent2"/>
                </a:solidFill>
              </a:rPr>
              <a:t>pyrene</a:t>
            </a:r>
            <a:r>
              <a:rPr lang="en-US" dirty="0"/>
              <a:t>, </a:t>
            </a:r>
            <a:r>
              <a:rPr lang="en-US" dirty="0" err="1"/>
              <a:t>diethylnitrosamine</a:t>
            </a:r>
            <a:r>
              <a:rPr lang="en-US" dirty="0"/>
              <a:t>, </a:t>
            </a:r>
            <a:r>
              <a:rPr lang="en-US" dirty="0" err="1">
                <a:solidFill>
                  <a:schemeClr val="accent2"/>
                </a:solidFill>
              </a:rPr>
              <a:t>dimethylnitrosamine</a:t>
            </a:r>
            <a:r>
              <a:rPr lang="en-US" dirty="0"/>
              <a:t>, </a:t>
            </a:r>
            <a:r>
              <a:rPr lang="en-US" dirty="0">
                <a:solidFill>
                  <a:srgbClr val="0070C0"/>
                </a:solidFill>
              </a:rPr>
              <a:t>formaldehyde</a:t>
            </a:r>
            <a:r>
              <a:rPr lang="en-US" dirty="0">
                <a:solidFill>
                  <a:schemeClr val="accent2"/>
                </a:solidFill>
              </a:rPr>
              <a:t>, </a:t>
            </a:r>
            <a:r>
              <a:rPr lang="en-US" dirty="0" err="1">
                <a:solidFill>
                  <a:schemeClr val="accent2"/>
                </a:solidFill>
              </a:rPr>
              <a:t>indeno</a:t>
            </a:r>
            <a:r>
              <a:rPr lang="en-US" dirty="0">
                <a:solidFill>
                  <a:schemeClr val="accent2"/>
                </a:solidFill>
              </a:rPr>
              <a:t>[1,2,3,-c,d]</a:t>
            </a:r>
            <a:r>
              <a:rPr lang="en-US" dirty="0" err="1">
                <a:solidFill>
                  <a:schemeClr val="accent2"/>
                </a:solidFill>
              </a:rPr>
              <a:t>pyrene</a:t>
            </a:r>
            <a:r>
              <a:rPr lang="en-US" dirty="0"/>
              <a:t>, isoprene, </a:t>
            </a:r>
            <a:r>
              <a:rPr lang="en-US" dirty="0">
                <a:solidFill>
                  <a:srgbClr val="0070C0"/>
                </a:solidFill>
              </a:rPr>
              <a:t>lead</a:t>
            </a:r>
            <a:r>
              <a:rPr lang="en-US" dirty="0"/>
              <a:t>, </a:t>
            </a:r>
            <a:r>
              <a:rPr lang="en-US" dirty="0">
                <a:solidFill>
                  <a:srgbClr val="0070C0"/>
                </a:solidFill>
              </a:rPr>
              <a:t>mercury</a:t>
            </a:r>
            <a:r>
              <a:rPr lang="en-US" dirty="0"/>
              <a:t>, </a:t>
            </a:r>
            <a:r>
              <a:rPr lang="en-US" dirty="0">
                <a:solidFill>
                  <a:schemeClr val="accent2"/>
                </a:solidFill>
              </a:rPr>
              <a:t>5-methylchrysene</a:t>
            </a:r>
            <a:r>
              <a:rPr lang="en-US" dirty="0"/>
              <a:t>, naphthalene, </a:t>
            </a:r>
            <a:r>
              <a:rPr lang="en-US" dirty="0">
                <a:solidFill>
                  <a:srgbClr val="0070C0"/>
                </a:solidFill>
              </a:rPr>
              <a:t>nickel</a:t>
            </a:r>
            <a:r>
              <a:rPr lang="en-US" dirty="0"/>
              <a:t>, pyridine, and </a:t>
            </a:r>
            <a:r>
              <a:rPr lang="en-US" dirty="0" err="1">
                <a:solidFill>
                  <a:schemeClr val="accent2"/>
                </a:solidFill>
              </a:rPr>
              <a:t>quinoline</a:t>
            </a:r>
            <a:r>
              <a:rPr lang="en-US" dirty="0"/>
              <a:t>.</a:t>
            </a:r>
          </a:p>
          <a:p>
            <a:pPr marL="0" indent="0">
              <a:buNone/>
            </a:pPr>
            <a:endParaRPr lang="en-US" dirty="0"/>
          </a:p>
        </p:txBody>
      </p:sp>
      <p:grpSp>
        <p:nvGrpSpPr>
          <p:cNvPr id="9" name="Group 8"/>
          <p:cNvGrpSpPr/>
          <p:nvPr/>
        </p:nvGrpSpPr>
        <p:grpSpPr>
          <a:xfrm>
            <a:off x="3942851" y="3649925"/>
            <a:ext cx="4306295" cy="693580"/>
            <a:chOff x="3799641" y="3708400"/>
            <a:chExt cx="4306295" cy="69358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9641" y="3708400"/>
              <a:ext cx="861259" cy="69358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0900" y="3708400"/>
              <a:ext cx="861259" cy="69358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2159" y="3708400"/>
              <a:ext cx="861259" cy="69358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3418" y="3708400"/>
              <a:ext cx="861259" cy="69358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4677" y="3708400"/>
              <a:ext cx="861259" cy="693580"/>
            </a:xfrm>
            <a:prstGeom prst="rect">
              <a:avLst/>
            </a:prstGeom>
          </p:spPr>
        </p:pic>
      </p:grpSp>
      <p:sp>
        <p:nvSpPr>
          <p:cNvPr id="10" name="TextBox 9"/>
          <p:cNvSpPr txBox="1"/>
          <p:nvPr/>
        </p:nvSpPr>
        <p:spPr>
          <a:xfrm>
            <a:off x="7633451" y="6361668"/>
            <a:ext cx="2601994" cy="369332"/>
          </a:xfrm>
          <a:prstGeom prst="rect">
            <a:avLst/>
          </a:prstGeom>
          <a:noFill/>
        </p:spPr>
        <p:txBody>
          <a:bodyPr wrap="none" rtlCol="0">
            <a:spAutoFit/>
          </a:bodyPr>
          <a:lstStyle/>
          <a:p>
            <a:r>
              <a:rPr lang="en-US" dirty="0" smtClean="0"/>
              <a:t>This is just Marijuana…</a:t>
            </a:r>
            <a:endParaRPr lang="en-US" dirty="0"/>
          </a:p>
        </p:txBody>
      </p:sp>
    </p:spTree>
    <p:extLst>
      <p:ext uri="{BB962C8B-B14F-4D97-AF65-F5344CB8AC3E}">
        <p14:creationId xmlns:p14="http://schemas.microsoft.com/office/powerpoint/2010/main" val="30650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And you sir, are a pot head!</a:t>
            </a:r>
            <a:endParaRPr lang="en-US" dirty="0"/>
          </a:p>
        </p:txBody>
      </p:sp>
      <p:sp>
        <p:nvSpPr>
          <p:cNvPr id="5" name="Subtitle 4"/>
          <p:cNvSpPr>
            <a:spLocks noGrp="1"/>
          </p:cNvSpPr>
          <p:nvPr>
            <p:ph type="subTitle" idx="1"/>
          </p:nvPr>
        </p:nvSpPr>
        <p:spPr/>
        <p:txBody>
          <a:bodyPr/>
          <a:lstStyle/>
          <a:p>
            <a:pPr algn="r"/>
            <a:r>
              <a:rPr lang="en-US" dirty="0" smtClean="0"/>
              <a:t>What to look for and what it does to overall health…</a:t>
            </a:r>
            <a:endParaRPr lang="en-US" dirty="0"/>
          </a:p>
        </p:txBody>
      </p:sp>
    </p:spTree>
    <p:extLst>
      <p:ext uri="{BB962C8B-B14F-4D97-AF65-F5344CB8AC3E}">
        <p14:creationId xmlns:p14="http://schemas.microsoft.com/office/powerpoint/2010/main" val="36736269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 y="0"/>
            <a:ext cx="6098117" cy="1155701"/>
          </a:xfrm>
        </p:spPr>
        <p:style>
          <a:lnRef idx="0">
            <a:schemeClr val="accent1"/>
          </a:lnRef>
          <a:fillRef idx="3">
            <a:schemeClr val="accent1"/>
          </a:fillRef>
          <a:effectRef idx="3">
            <a:schemeClr val="accent1"/>
          </a:effectRef>
          <a:fontRef idx="minor">
            <a:schemeClr val="lt1"/>
          </a:fontRef>
        </p:style>
        <p:txBody>
          <a:bodyPr/>
          <a:lstStyle/>
          <a:p>
            <a:r>
              <a:rPr lang="en-US" dirty="0" smtClean="0"/>
              <a:t>So, what does it look like when someone smokes pot?</a:t>
            </a:r>
            <a:endParaRPr lang="en-US" dirty="0"/>
          </a:p>
        </p:txBody>
      </p:sp>
      <p:pic>
        <p:nvPicPr>
          <p:cNvPr id="8" name="Picture Placeholder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452" r="20452"/>
          <a:stretch>
            <a:fillRect/>
          </a:stretch>
        </p:blipFill>
        <p:spPr>
          <a:xfrm>
            <a:off x="6098115" y="0"/>
            <a:ext cx="6093885" cy="6858000"/>
          </a:xfrm>
        </p:spPr>
        <p:style>
          <a:lnRef idx="0">
            <a:schemeClr val="accent1"/>
          </a:lnRef>
          <a:fillRef idx="3">
            <a:schemeClr val="accent1"/>
          </a:fillRef>
          <a:effectRef idx="3">
            <a:schemeClr val="accent1"/>
          </a:effectRef>
          <a:fontRef idx="minor">
            <a:schemeClr val="lt1"/>
          </a:fontRef>
        </p:style>
      </p:pic>
      <p:sp>
        <p:nvSpPr>
          <p:cNvPr id="6" name="Text Placeholder 5"/>
          <p:cNvSpPr>
            <a:spLocks noGrp="1"/>
          </p:cNvSpPr>
          <p:nvPr>
            <p:ph type="body" sz="half" idx="2"/>
          </p:nvPr>
        </p:nvSpPr>
        <p:spPr>
          <a:xfrm>
            <a:off x="368300" y="1409700"/>
            <a:ext cx="5299416" cy="5359400"/>
          </a:xfrm>
        </p:spPr>
        <p:txBody>
          <a:bodyPr>
            <a:normAutofit fontScale="92500" lnSpcReduction="20000"/>
          </a:bodyPr>
          <a:lstStyle/>
          <a:p>
            <a:pPr marL="171450" indent="-171450">
              <a:buFont typeface="Courier New" panose="02070309020205020404" pitchFamily="49" charset="0"/>
              <a:buChar char="o"/>
            </a:pPr>
            <a:r>
              <a:rPr lang="en-US" sz="1800" b="1" dirty="0"/>
              <a:t>Bloodshot </a:t>
            </a:r>
            <a:r>
              <a:rPr lang="en-US" sz="1800" b="1" dirty="0" smtClean="0"/>
              <a:t>eyes</a:t>
            </a:r>
          </a:p>
          <a:p>
            <a:pPr marL="171450" indent="-171450">
              <a:buFont typeface="Courier New" panose="02070309020205020404" pitchFamily="49" charset="0"/>
              <a:buChar char="o"/>
            </a:pPr>
            <a:endParaRPr lang="en-US" sz="1800" b="1" dirty="0"/>
          </a:p>
          <a:p>
            <a:pPr marL="171450" indent="-171450">
              <a:buFont typeface="Courier New" panose="02070309020205020404" pitchFamily="49" charset="0"/>
              <a:buChar char="o"/>
            </a:pPr>
            <a:r>
              <a:rPr lang="en-US" sz="1800" dirty="0" smtClean="0"/>
              <a:t>Lack </a:t>
            </a:r>
            <a:r>
              <a:rPr lang="en-US" sz="1800" dirty="0"/>
              <a:t>of motivation or ambition for activities that once excited the user</a:t>
            </a:r>
            <a:r>
              <a:rPr lang="en-US" sz="1800" dirty="0" smtClean="0"/>
              <a:t>.</a:t>
            </a:r>
          </a:p>
          <a:p>
            <a:pPr marL="171450" indent="-171450">
              <a:buFont typeface="Courier New" panose="02070309020205020404" pitchFamily="49" charset="0"/>
              <a:buChar char="o"/>
            </a:pPr>
            <a:endParaRPr lang="en-US" sz="1800" dirty="0" smtClean="0"/>
          </a:p>
          <a:p>
            <a:pPr marL="171450" indent="-171450">
              <a:buFont typeface="Courier New" panose="02070309020205020404" pitchFamily="49" charset="0"/>
              <a:buChar char="o"/>
            </a:pPr>
            <a:r>
              <a:rPr lang="en-US" sz="1800" b="1" dirty="0"/>
              <a:t>Slowed </a:t>
            </a:r>
            <a:r>
              <a:rPr lang="en-US" sz="1800" b="1" dirty="0" smtClean="0"/>
              <a:t>speech</a:t>
            </a:r>
          </a:p>
          <a:p>
            <a:pPr marL="171450" indent="-171450">
              <a:buFont typeface="Courier New" panose="02070309020205020404" pitchFamily="49" charset="0"/>
              <a:buChar char="o"/>
            </a:pPr>
            <a:endParaRPr lang="en-US" sz="1800" b="1" dirty="0"/>
          </a:p>
          <a:p>
            <a:pPr marL="171450" indent="-171450">
              <a:buFont typeface="Courier New" panose="02070309020205020404" pitchFamily="49" charset="0"/>
              <a:buChar char="o"/>
            </a:pPr>
            <a:r>
              <a:rPr lang="en-US" sz="1800" dirty="0" smtClean="0"/>
              <a:t>Change in performance </a:t>
            </a:r>
            <a:r>
              <a:rPr lang="en-US" sz="1800" dirty="0"/>
              <a:t>in school or in the workplace </a:t>
            </a:r>
            <a:endParaRPr lang="en-US" sz="1800" dirty="0" smtClean="0"/>
          </a:p>
          <a:p>
            <a:pPr marL="171450" indent="-171450">
              <a:buFont typeface="Courier New" panose="02070309020205020404" pitchFamily="49" charset="0"/>
              <a:buChar char="o"/>
            </a:pPr>
            <a:endParaRPr lang="en-US" sz="1800" dirty="0" smtClean="0"/>
          </a:p>
          <a:p>
            <a:pPr marL="171450" indent="-171450">
              <a:buFont typeface="Courier New" panose="02070309020205020404" pitchFamily="49" charset="0"/>
              <a:buChar char="o"/>
            </a:pPr>
            <a:r>
              <a:rPr lang="en-US" sz="1800" b="1" dirty="0" smtClean="0"/>
              <a:t>Averting </a:t>
            </a:r>
            <a:r>
              <a:rPr lang="en-US" sz="1800" b="1" dirty="0"/>
              <a:t>eye contact or an unsteady </a:t>
            </a:r>
            <a:r>
              <a:rPr lang="en-US" sz="1800" b="1" dirty="0" smtClean="0"/>
              <a:t>gaze</a:t>
            </a:r>
          </a:p>
          <a:p>
            <a:pPr marL="171450" indent="-171450">
              <a:buFont typeface="Courier New" panose="02070309020205020404" pitchFamily="49" charset="0"/>
              <a:buChar char="o"/>
            </a:pPr>
            <a:endParaRPr lang="en-US" sz="1800" b="1" dirty="0" smtClean="0"/>
          </a:p>
          <a:p>
            <a:pPr marL="171450" indent="-171450">
              <a:buFont typeface="Courier New" panose="02070309020205020404" pitchFamily="49" charset="0"/>
              <a:buChar char="o"/>
            </a:pPr>
            <a:r>
              <a:rPr lang="en-US" sz="1800" dirty="0" smtClean="0"/>
              <a:t>Personal </a:t>
            </a:r>
            <a:r>
              <a:rPr lang="en-US" sz="1800" dirty="0"/>
              <a:t>hygiene may begin to suffer as he or she is less concerned with their public appearance</a:t>
            </a:r>
            <a:r>
              <a:rPr lang="en-US" sz="1800" dirty="0" smtClean="0"/>
              <a:t>.</a:t>
            </a:r>
          </a:p>
          <a:p>
            <a:pPr marL="171450" indent="-171450">
              <a:buFont typeface="Courier New" panose="02070309020205020404" pitchFamily="49" charset="0"/>
              <a:buChar char="o"/>
            </a:pPr>
            <a:endParaRPr lang="en-US" sz="1800" dirty="0"/>
          </a:p>
          <a:p>
            <a:pPr marL="171450" indent="-171450">
              <a:buFont typeface="Courier New" panose="02070309020205020404" pitchFamily="49" charset="0"/>
              <a:buChar char="o"/>
            </a:pPr>
            <a:r>
              <a:rPr lang="en-US" sz="1800" b="1" dirty="0"/>
              <a:t>Drastic change in peer group </a:t>
            </a:r>
          </a:p>
          <a:p>
            <a:pPr marL="171450" indent="-171450">
              <a:buFont typeface="Courier New" panose="02070309020205020404" pitchFamily="49" charset="0"/>
              <a:buChar char="o"/>
            </a:pPr>
            <a:endParaRPr lang="en-US" sz="1800" dirty="0"/>
          </a:p>
          <a:p>
            <a:pPr marL="171450" indent="-171450">
              <a:buFont typeface="Courier New" panose="02070309020205020404" pitchFamily="49" charset="0"/>
              <a:buChar char="o"/>
            </a:pPr>
            <a:endParaRPr lang="en-US" sz="1600" dirty="0"/>
          </a:p>
          <a:p>
            <a:endParaRPr lang="en-US" dirty="0"/>
          </a:p>
        </p:txBody>
      </p:sp>
    </p:spTree>
    <p:extLst>
      <p:ext uri="{BB962C8B-B14F-4D97-AF65-F5344CB8AC3E}">
        <p14:creationId xmlns:p14="http://schemas.microsoft.com/office/powerpoint/2010/main" val="13855780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Effects on physical health.</a:t>
            </a:r>
            <a:endParaRPr lang="en-US" dirty="0"/>
          </a:p>
        </p:txBody>
      </p:sp>
      <p:sp>
        <p:nvSpPr>
          <p:cNvPr id="6" name="Text Placeholder 5"/>
          <p:cNvSpPr>
            <a:spLocks noGrp="1"/>
          </p:cNvSpPr>
          <p:nvPr>
            <p:ph type="body" idx="1"/>
          </p:nvPr>
        </p:nvSpPr>
        <p:spPr/>
        <p:txBody>
          <a:bodyPr/>
          <a:lstStyle/>
          <a:p>
            <a:r>
              <a:rPr lang="en-US" dirty="0" smtClean="0"/>
              <a:t>Marijuana isn’t the </a:t>
            </a:r>
            <a:r>
              <a:rPr lang="en-US" b="1" i="1" dirty="0" smtClean="0"/>
              <a:t>“naturally magical” </a:t>
            </a:r>
            <a:r>
              <a:rPr lang="en-US" dirty="0" smtClean="0"/>
              <a:t>plant everyone thinks that it is. </a:t>
            </a:r>
            <a:endParaRPr lang="en-US" dirty="0"/>
          </a:p>
        </p:txBody>
      </p:sp>
      <p:sp>
        <p:nvSpPr>
          <p:cNvPr id="7" name="Text Placeholder 6"/>
          <p:cNvSpPr>
            <a:spLocks noGrp="1"/>
          </p:cNvSpPr>
          <p:nvPr>
            <p:ph type="body" sz="quarter" idx="16"/>
          </p:nvPr>
        </p:nvSpPr>
        <p:spPr>
          <a:xfrm>
            <a:off x="7574642" y="584200"/>
            <a:ext cx="3810001" cy="5867400"/>
          </a:xfrm>
        </p:spPr>
        <p:txBody>
          <a:bodyPr>
            <a:normAutofit/>
          </a:bodyPr>
          <a:lstStyle/>
          <a:p>
            <a:pPr marL="285750" indent="-285750">
              <a:buFont typeface="Arial" pitchFamily="34" charset="0"/>
              <a:buChar char="•"/>
            </a:pPr>
            <a:r>
              <a:rPr lang="en-US" dirty="0"/>
              <a:t>Rapid heart </a:t>
            </a:r>
            <a:r>
              <a:rPr lang="en-US" dirty="0" smtClean="0"/>
              <a:t>rate</a:t>
            </a:r>
          </a:p>
          <a:p>
            <a:pPr marL="285750" indent="-285750">
              <a:buFont typeface="Arial" pitchFamily="34" charset="0"/>
              <a:buChar char="•"/>
            </a:pPr>
            <a:endParaRPr lang="en-US" dirty="0"/>
          </a:p>
          <a:p>
            <a:pPr marL="285750" indent="-285750">
              <a:buFont typeface="Arial" pitchFamily="34" charset="0"/>
              <a:buChar char="•"/>
            </a:pPr>
            <a:r>
              <a:rPr lang="en-US" dirty="0"/>
              <a:t>Increased blood </a:t>
            </a:r>
            <a:r>
              <a:rPr lang="en-US" dirty="0" smtClean="0"/>
              <a:t>pressure</a:t>
            </a:r>
          </a:p>
          <a:p>
            <a:pPr marL="285750" indent="-285750">
              <a:buFont typeface="Arial" pitchFamily="34" charset="0"/>
              <a:buChar char="•"/>
            </a:pPr>
            <a:endParaRPr lang="en-US" dirty="0"/>
          </a:p>
          <a:p>
            <a:pPr marL="285750" indent="-285750">
              <a:buFont typeface="Arial" pitchFamily="34" charset="0"/>
              <a:buChar char="•"/>
            </a:pPr>
            <a:r>
              <a:rPr lang="en-US" dirty="0"/>
              <a:t>Increased rate of </a:t>
            </a:r>
            <a:r>
              <a:rPr lang="en-US" dirty="0" smtClean="0"/>
              <a:t>breathing</a:t>
            </a:r>
          </a:p>
          <a:p>
            <a:pPr marL="285750" indent="-285750">
              <a:buFont typeface="Arial" pitchFamily="34" charset="0"/>
              <a:buChar char="•"/>
            </a:pPr>
            <a:endParaRPr lang="en-US" dirty="0"/>
          </a:p>
          <a:p>
            <a:pPr marL="285750" indent="-285750">
              <a:buFont typeface="Arial" pitchFamily="34" charset="0"/>
              <a:buChar char="•"/>
            </a:pPr>
            <a:r>
              <a:rPr lang="en-US" dirty="0"/>
              <a:t>Red </a:t>
            </a:r>
            <a:r>
              <a:rPr lang="en-US" dirty="0" smtClean="0"/>
              <a:t>eyes</a:t>
            </a:r>
          </a:p>
          <a:p>
            <a:pPr marL="285750" indent="-285750">
              <a:buFont typeface="Arial" pitchFamily="34" charset="0"/>
              <a:buChar char="•"/>
            </a:pPr>
            <a:endParaRPr lang="en-US" dirty="0"/>
          </a:p>
          <a:p>
            <a:pPr marL="285750" indent="-285750">
              <a:buFont typeface="Arial" pitchFamily="34" charset="0"/>
              <a:buChar char="•"/>
            </a:pPr>
            <a:r>
              <a:rPr lang="en-US" dirty="0"/>
              <a:t>Dry </a:t>
            </a:r>
            <a:r>
              <a:rPr lang="en-US" dirty="0" smtClean="0"/>
              <a:t>mouth</a:t>
            </a:r>
          </a:p>
          <a:p>
            <a:pPr marL="285750" indent="-285750">
              <a:buFont typeface="Arial" pitchFamily="34" charset="0"/>
              <a:buChar char="•"/>
            </a:pPr>
            <a:endParaRPr lang="en-US" dirty="0"/>
          </a:p>
          <a:p>
            <a:pPr marL="285750" indent="-285750">
              <a:buFont typeface="Arial" pitchFamily="34" charset="0"/>
              <a:buChar char="•"/>
            </a:pPr>
            <a:r>
              <a:rPr lang="en-US" dirty="0"/>
              <a:t>Increased appetite, or "the </a:t>
            </a:r>
            <a:r>
              <a:rPr lang="en-US" dirty="0" smtClean="0"/>
              <a:t>munchies“</a:t>
            </a:r>
          </a:p>
          <a:p>
            <a:pPr marL="285750" indent="-285750">
              <a:buFont typeface="Arial" pitchFamily="34" charset="0"/>
              <a:buChar char="•"/>
            </a:pPr>
            <a:endParaRPr lang="en-US" dirty="0"/>
          </a:p>
          <a:p>
            <a:pPr marL="285750" indent="-285750">
              <a:buFont typeface="Arial" pitchFamily="34" charset="0"/>
              <a:buChar char="•"/>
            </a:pPr>
            <a:r>
              <a:rPr lang="en-US" dirty="0"/>
              <a:t>Slowed reaction time</a:t>
            </a:r>
          </a:p>
          <a:p>
            <a:endParaRPr lang="en-US" dirty="0"/>
          </a:p>
        </p:txBody>
      </p:sp>
    </p:spTree>
    <p:extLst>
      <p:ext uri="{BB962C8B-B14F-4D97-AF65-F5344CB8AC3E}">
        <p14:creationId xmlns:p14="http://schemas.microsoft.com/office/powerpoint/2010/main" val="3037497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on mental health.</a:t>
            </a:r>
            <a:endParaRPr lang="en-US" dirty="0"/>
          </a:p>
        </p:txBody>
      </p:sp>
      <p:sp>
        <p:nvSpPr>
          <p:cNvPr id="3" name="Text Placeholder 2"/>
          <p:cNvSpPr>
            <a:spLocks noGrp="1"/>
          </p:cNvSpPr>
          <p:nvPr>
            <p:ph type="body" idx="1"/>
          </p:nvPr>
        </p:nvSpPr>
        <p:spPr>
          <a:xfrm>
            <a:off x="295978" y="4321175"/>
            <a:ext cx="6182610" cy="2311400"/>
          </a:xfrm>
        </p:spPr>
        <p:txBody>
          <a:bodyPr/>
          <a:lstStyle/>
          <a:p>
            <a:r>
              <a:rPr lang="en-US" b="1" dirty="0" smtClean="0"/>
              <a:t>Acute consequences:</a:t>
            </a:r>
          </a:p>
          <a:p>
            <a:endParaRPr lang="en-US" sz="1600" dirty="0" smtClean="0"/>
          </a:p>
          <a:p>
            <a:pPr marL="285750" indent="-285750">
              <a:buFont typeface="Courier New" panose="02070309020205020404" pitchFamily="49" charset="0"/>
              <a:buChar char="o"/>
            </a:pPr>
            <a:r>
              <a:rPr lang="en-US" dirty="0" smtClean="0"/>
              <a:t>Impairs short-term memory, coordination, balance, </a:t>
            </a:r>
            <a:r>
              <a:rPr lang="en-US" dirty="0"/>
              <a:t>attention , judgment, </a:t>
            </a:r>
            <a:r>
              <a:rPr lang="en-US" dirty="0" smtClean="0"/>
              <a:t>and other cogitative functions. </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Psychotic Episodes</a:t>
            </a:r>
          </a:p>
        </p:txBody>
      </p:sp>
      <p:sp>
        <p:nvSpPr>
          <p:cNvPr id="4" name="Text Placeholder 3"/>
          <p:cNvSpPr>
            <a:spLocks noGrp="1"/>
          </p:cNvSpPr>
          <p:nvPr>
            <p:ph type="body" sz="quarter" idx="16"/>
          </p:nvPr>
        </p:nvSpPr>
        <p:spPr>
          <a:xfrm>
            <a:off x="7035800" y="1081456"/>
            <a:ext cx="5156200" cy="5776544"/>
          </a:xfrm>
        </p:spPr>
        <p:txBody>
          <a:bodyPr numCol="1">
            <a:normAutofit/>
          </a:bodyPr>
          <a:lstStyle/>
          <a:p>
            <a:r>
              <a:rPr lang="en-US" b="1" dirty="0" smtClean="0"/>
              <a:t>Persistent: </a:t>
            </a:r>
          </a:p>
          <a:p>
            <a:endParaRPr lang="en-US" dirty="0" smtClean="0"/>
          </a:p>
          <a:p>
            <a:pPr marL="285750" indent="-285750">
              <a:buFont typeface="Courier New" panose="02070309020205020404" pitchFamily="49" charset="0"/>
              <a:buChar char="o"/>
            </a:pPr>
            <a:r>
              <a:rPr lang="en-US" dirty="0" smtClean="0"/>
              <a:t>Impairs memory and learning skills</a:t>
            </a:r>
          </a:p>
          <a:p>
            <a:pPr marL="285750" indent="-285750">
              <a:buFont typeface="Courier New" panose="02070309020205020404" pitchFamily="49" charset="0"/>
              <a:buChar char="o"/>
            </a:pPr>
            <a:r>
              <a:rPr lang="en-US" dirty="0" smtClean="0"/>
              <a:t>Sleep impairment</a:t>
            </a:r>
          </a:p>
          <a:p>
            <a:pPr marL="285750" indent="-285750">
              <a:buFont typeface="Courier New" panose="02070309020205020404" pitchFamily="49" charset="0"/>
              <a:buChar char="o"/>
            </a:pPr>
            <a:endParaRPr lang="en-US" dirty="0"/>
          </a:p>
          <a:p>
            <a:r>
              <a:rPr lang="en-US" b="1" dirty="0" smtClean="0"/>
              <a:t>Long Term:</a:t>
            </a:r>
          </a:p>
          <a:p>
            <a:endParaRPr lang="en-US" dirty="0" smtClean="0"/>
          </a:p>
          <a:p>
            <a:pPr marL="285750" indent="-285750">
              <a:buFont typeface="Courier New" panose="02070309020205020404" pitchFamily="49" charset="0"/>
              <a:buChar char="o"/>
            </a:pPr>
            <a:r>
              <a:rPr lang="en-US" dirty="0" smtClean="0"/>
              <a:t>Addiction</a:t>
            </a:r>
          </a:p>
          <a:p>
            <a:pPr marL="285750" indent="-285750">
              <a:buFont typeface="Courier New" panose="02070309020205020404" pitchFamily="49" charset="0"/>
              <a:buChar char="o"/>
            </a:pPr>
            <a:r>
              <a:rPr lang="en-US" dirty="0" smtClean="0"/>
              <a:t>Chronic cough, bronchitis</a:t>
            </a:r>
          </a:p>
          <a:p>
            <a:pPr marL="285750" indent="-285750">
              <a:buFont typeface="Courier New" panose="02070309020205020404" pitchFamily="49" charset="0"/>
              <a:buChar char="o"/>
            </a:pPr>
            <a:r>
              <a:rPr lang="en-US" dirty="0" smtClean="0"/>
              <a:t>Increased risk of schizophrenia</a:t>
            </a:r>
          </a:p>
          <a:p>
            <a:pPr marL="285750" indent="-285750">
              <a:buFont typeface="Courier New" panose="02070309020205020404" pitchFamily="49" charset="0"/>
              <a:buChar char="o"/>
            </a:pPr>
            <a:r>
              <a:rPr lang="en-US" dirty="0" smtClean="0"/>
              <a:t>May increase risk of anxiety, depression, and ‘</a:t>
            </a:r>
            <a:r>
              <a:rPr lang="en-US" dirty="0" err="1" smtClean="0"/>
              <a:t>amotivational</a:t>
            </a:r>
            <a:r>
              <a:rPr lang="en-US" dirty="0" smtClean="0"/>
              <a:t>’ syndrome.</a:t>
            </a:r>
          </a:p>
          <a:p>
            <a:pPr marL="285750" indent="-285750">
              <a:buFont typeface="Courier New" panose="02070309020205020404" pitchFamily="49" charset="0"/>
              <a:buChar char="o"/>
            </a:pPr>
            <a:endParaRPr lang="en-US" dirty="0" smtClean="0"/>
          </a:p>
        </p:txBody>
      </p:sp>
    </p:spTree>
    <p:extLst>
      <p:ext uri="{BB962C8B-B14F-4D97-AF65-F5344CB8AC3E}">
        <p14:creationId xmlns:p14="http://schemas.microsoft.com/office/powerpoint/2010/main" val="13522649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Other substances.</a:t>
            </a:r>
            <a:endParaRPr lang="en-US" dirty="0"/>
          </a:p>
        </p:txBody>
      </p:sp>
      <p:sp>
        <p:nvSpPr>
          <p:cNvPr id="6" name="Subtitle 5"/>
          <p:cNvSpPr>
            <a:spLocks noGrp="1"/>
          </p:cNvSpPr>
          <p:nvPr>
            <p:ph type="subTitle" idx="1"/>
          </p:nvPr>
        </p:nvSpPr>
        <p:spPr/>
        <p:txBody>
          <a:bodyPr/>
          <a:lstStyle/>
          <a:p>
            <a:r>
              <a:rPr lang="en-US" dirty="0" smtClean="0"/>
              <a:t>You may or may not see some of these, but its important to cover these at any rate.</a:t>
            </a:r>
            <a:endParaRPr lang="en-US" dirty="0"/>
          </a:p>
        </p:txBody>
      </p:sp>
    </p:spTree>
    <p:extLst>
      <p:ext uri="{BB962C8B-B14F-4D97-AF65-F5344CB8AC3E}">
        <p14:creationId xmlns:p14="http://schemas.microsoft.com/office/powerpoint/2010/main" val="32779385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Heroin</a:t>
            </a:r>
            <a:endParaRPr lang="en-US" dirty="0"/>
          </a:p>
        </p:txBody>
      </p:sp>
      <p:sp>
        <p:nvSpPr>
          <p:cNvPr id="4" name="Content Placeholder 3"/>
          <p:cNvSpPr>
            <a:spLocks noGrp="1"/>
          </p:cNvSpPr>
          <p:nvPr>
            <p:ph sz="half" idx="1"/>
          </p:nvPr>
        </p:nvSpPr>
        <p:spPr>
          <a:xfrm>
            <a:off x="221812" y="2222286"/>
            <a:ext cx="5185873" cy="4534113"/>
          </a:xfrm>
        </p:spPr>
        <p:txBody>
          <a:bodyPr>
            <a:normAutofit/>
          </a:bodyPr>
          <a:lstStyle/>
          <a:p>
            <a:pPr marL="0" indent="0">
              <a:buNone/>
            </a:pPr>
            <a:r>
              <a:rPr lang="en-US" dirty="0" smtClean="0"/>
              <a:t>Traits and information of Heroin:</a:t>
            </a:r>
          </a:p>
          <a:p>
            <a:pPr marL="0" indent="0">
              <a:buNone/>
            </a:pPr>
            <a:endParaRPr lang="en-US" dirty="0" smtClean="0"/>
          </a:p>
          <a:p>
            <a:r>
              <a:rPr lang="en-US" dirty="0" smtClean="0"/>
              <a:t>Central Nervous System </a:t>
            </a:r>
            <a:r>
              <a:rPr lang="en-US" b="1" dirty="0" smtClean="0"/>
              <a:t>Depressant</a:t>
            </a:r>
          </a:p>
          <a:p>
            <a:r>
              <a:rPr lang="en-US" dirty="0" smtClean="0"/>
              <a:t>Considered to be the most addictive drug</a:t>
            </a:r>
          </a:p>
          <a:p>
            <a:r>
              <a:rPr lang="en-US" dirty="0" smtClean="0"/>
              <a:t>1 in 10 addicts remain sober</a:t>
            </a:r>
          </a:p>
          <a:p>
            <a:r>
              <a:rPr lang="en-US" dirty="0" smtClean="0"/>
              <a:t>Slows breathing which is the major cause of overdose deaths</a:t>
            </a:r>
          </a:p>
          <a:p>
            <a:r>
              <a:rPr lang="en-US" dirty="0" smtClean="0"/>
              <a:t>Heroin can be smoked, snorted or injected. </a:t>
            </a:r>
          </a:p>
          <a:p>
            <a:endParaRPr lang="en-US" dirty="0"/>
          </a:p>
        </p:txBody>
      </p:sp>
      <p:sp>
        <p:nvSpPr>
          <p:cNvPr id="5" name="Content Placeholder 4"/>
          <p:cNvSpPr>
            <a:spLocks noGrp="1"/>
          </p:cNvSpPr>
          <p:nvPr>
            <p:ph sz="half" idx="2"/>
          </p:nvPr>
        </p:nvSpPr>
        <p:spPr>
          <a:xfrm>
            <a:off x="6847815" y="2222286"/>
            <a:ext cx="5194583" cy="4534113"/>
          </a:xfrm>
        </p:spPr>
        <p:txBody>
          <a:bodyPr>
            <a:normAutofit/>
          </a:bodyPr>
          <a:lstStyle/>
          <a:p>
            <a:pPr marL="0" indent="0">
              <a:buNone/>
            </a:pPr>
            <a:r>
              <a:rPr lang="en-US" dirty="0" smtClean="0"/>
              <a:t>What the user may look like:</a:t>
            </a:r>
          </a:p>
          <a:p>
            <a:pPr marL="0" indent="0">
              <a:buNone/>
            </a:pPr>
            <a:endParaRPr lang="en-US" dirty="0" smtClean="0"/>
          </a:p>
          <a:p>
            <a:r>
              <a:rPr lang="en-US" dirty="0" smtClean="0"/>
              <a:t>Dry mouth</a:t>
            </a:r>
          </a:p>
          <a:p>
            <a:r>
              <a:rPr lang="en-US" dirty="0" smtClean="0"/>
              <a:t>Flushed skin</a:t>
            </a:r>
          </a:p>
          <a:p>
            <a:r>
              <a:rPr lang="en-US" dirty="0" smtClean="0"/>
              <a:t>Constricted pupils</a:t>
            </a:r>
          </a:p>
          <a:p>
            <a:r>
              <a:rPr lang="en-US" dirty="0" smtClean="0"/>
              <a:t>Extremely lethargic</a:t>
            </a:r>
          </a:p>
          <a:p>
            <a:r>
              <a:rPr lang="en-US" dirty="0" smtClean="0"/>
              <a:t>May ‘nod’ in and out of sleep</a:t>
            </a:r>
          </a:p>
          <a:p>
            <a:r>
              <a:rPr lang="en-US" dirty="0" smtClean="0"/>
              <a:t>Clouded thoughts</a:t>
            </a:r>
          </a:p>
          <a:p>
            <a:r>
              <a:rPr lang="en-US" dirty="0" smtClean="0"/>
              <a:t>Impaired decision making</a:t>
            </a:r>
          </a:p>
          <a:p>
            <a:r>
              <a:rPr lang="en-US" dirty="0" smtClean="0"/>
              <a:t>itching</a:t>
            </a:r>
            <a:endParaRPr lang="en-US" dirty="0"/>
          </a:p>
        </p:txBody>
      </p:sp>
      <p:pic>
        <p:nvPicPr>
          <p:cNvPr id="6" name="Picture 2" descr="https://encrypted-tbn3.gstatic.com/images?q=tbn:ANd9GcRSLTbqSsQgVT-Sov6aUQ3HlQ4w1TzVuOP1AsjTBRlG8oltLfluW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1837" y="0"/>
            <a:ext cx="2290163"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2279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Ecstasy/Molly/MDMA</a:t>
            </a:r>
            <a:endParaRPr lang="en-US" dirty="0"/>
          </a:p>
        </p:txBody>
      </p:sp>
      <p:sp>
        <p:nvSpPr>
          <p:cNvPr id="4" name="Content Placeholder 3"/>
          <p:cNvSpPr>
            <a:spLocks noGrp="1"/>
          </p:cNvSpPr>
          <p:nvPr>
            <p:ph sz="half" idx="1"/>
          </p:nvPr>
        </p:nvSpPr>
        <p:spPr>
          <a:xfrm>
            <a:off x="429000" y="2222286"/>
            <a:ext cx="5185873" cy="4127285"/>
          </a:xfrm>
        </p:spPr>
        <p:txBody>
          <a:bodyPr/>
          <a:lstStyle/>
          <a:p>
            <a:pPr marL="0" indent="0">
              <a:buNone/>
            </a:pPr>
            <a:r>
              <a:rPr lang="en-US" dirty="0" smtClean="0"/>
              <a:t>Traits of MDMA:</a:t>
            </a:r>
          </a:p>
          <a:p>
            <a:pPr marL="0" indent="0">
              <a:buNone/>
            </a:pPr>
            <a:endParaRPr lang="en-US" dirty="0" smtClean="0"/>
          </a:p>
          <a:p>
            <a:r>
              <a:rPr lang="en-US" dirty="0" smtClean="0"/>
              <a:t>Central Nervous System Stimulant</a:t>
            </a:r>
          </a:p>
          <a:p>
            <a:r>
              <a:rPr lang="en-US" dirty="0" smtClean="0"/>
              <a:t>Increases body temperature (sometimes to 106 degrees)</a:t>
            </a:r>
          </a:p>
          <a:p>
            <a:r>
              <a:rPr lang="en-US" dirty="0" smtClean="0"/>
              <a:t>May cause areas of the brain to become inactive due to extreme body temp.</a:t>
            </a:r>
          </a:p>
          <a:p>
            <a:r>
              <a:rPr lang="en-US" dirty="0" smtClean="0"/>
              <a:t>Dehydration</a:t>
            </a:r>
          </a:p>
          <a:p>
            <a:r>
              <a:rPr lang="en-US" dirty="0" smtClean="0"/>
              <a:t>Blurred vision</a:t>
            </a:r>
          </a:p>
          <a:p>
            <a:r>
              <a:rPr lang="en-US" dirty="0" smtClean="0"/>
              <a:t>Difficulty Sleeping</a:t>
            </a:r>
            <a:endParaRPr lang="en-US" dirty="0"/>
          </a:p>
        </p:txBody>
      </p:sp>
      <p:sp>
        <p:nvSpPr>
          <p:cNvPr id="5" name="Content Placeholder 4"/>
          <p:cNvSpPr>
            <a:spLocks noGrp="1"/>
          </p:cNvSpPr>
          <p:nvPr>
            <p:ph sz="half" idx="2"/>
          </p:nvPr>
        </p:nvSpPr>
        <p:spPr>
          <a:xfrm>
            <a:off x="6720815" y="2222286"/>
            <a:ext cx="5194583" cy="4457913"/>
          </a:xfrm>
        </p:spPr>
        <p:txBody>
          <a:bodyPr/>
          <a:lstStyle/>
          <a:p>
            <a:pPr marL="0" indent="0">
              <a:buNone/>
            </a:pPr>
            <a:r>
              <a:rPr lang="en-US" dirty="0" smtClean="0"/>
              <a:t>What the user may look like:</a:t>
            </a:r>
          </a:p>
          <a:p>
            <a:pPr marL="0" indent="0">
              <a:buNone/>
            </a:pPr>
            <a:endParaRPr lang="en-US" dirty="0" smtClean="0"/>
          </a:p>
          <a:p>
            <a:r>
              <a:rPr lang="en-US" dirty="0" smtClean="0"/>
              <a:t>Teeth Grinding</a:t>
            </a:r>
          </a:p>
          <a:p>
            <a:r>
              <a:rPr lang="en-US" dirty="0" smtClean="0"/>
              <a:t>Extremely Social</a:t>
            </a:r>
          </a:p>
          <a:p>
            <a:r>
              <a:rPr lang="en-US" dirty="0" smtClean="0"/>
              <a:t>Dilated pupils</a:t>
            </a:r>
          </a:p>
          <a:p>
            <a:r>
              <a:rPr lang="en-US" dirty="0" err="1" smtClean="0"/>
              <a:t>Nystagmus</a:t>
            </a:r>
            <a:r>
              <a:rPr lang="en-US" dirty="0" smtClean="0"/>
              <a:t> (involuntary jitter of eyes)</a:t>
            </a:r>
          </a:p>
          <a:p>
            <a:r>
              <a:rPr lang="en-US" dirty="0" smtClean="0"/>
              <a:t>Impaired speech</a:t>
            </a:r>
          </a:p>
          <a:p>
            <a:r>
              <a:rPr lang="en-US" dirty="0" smtClean="0"/>
              <a:t>Increased perspiration</a:t>
            </a:r>
          </a:p>
          <a:p>
            <a:r>
              <a:rPr lang="en-US" dirty="0" smtClean="0"/>
              <a:t>Drinking lots of water</a:t>
            </a:r>
          </a:p>
          <a:p>
            <a:endParaRPr lang="en-US" dirty="0"/>
          </a:p>
        </p:txBody>
      </p:sp>
      <p:pic>
        <p:nvPicPr>
          <p:cNvPr id="2050" name="Picture 2" descr="https://encrypted-tbn2.gstatic.com/images?q=tbn:ANd9GcTEFG9w6MycrfFdpitjnfHVR5-PRUzlqXdBeyTP4tYFysZCS-2k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6900" y="0"/>
            <a:ext cx="2705100" cy="1892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9625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Crack/Cocaine</a:t>
            </a:r>
            <a:endParaRPr lang="en-US" dirty="0"/>
          </a:p>
        </p:txBody>
      </p:sp>
      <p:sp>
        <p:nvSpPr>
          <p:cNvPr id="4" name="Content Placeholder 3"/>
          <p:cNvSpPr>
            <a:spLocks noGrp="1"/>
          </p:cNvSpPr>
          <p:nvPr>
            <p:ph sz="half" idx="1"/>
          </p:nvPr>
        </p:nvSpPr>
        <p:spPr>
          <a:xfrm>
            <a:off x="818712" y="2222287"/>
            <a:ext cx="5455088" cy="4445213"/>
          </a:xfrm>
        </p:spPr>
        <p:txBody>
          <a:bodyPr numCol="2">
            <a:normAutofit lnSpcReduction="10000"/>
          </a:bodyPr>
          <a:lstStyle/>
          <a:p>
            <a:pPr marL="0" indent="0">
              <a:buNone/>
            </a:pPr>
            <a:r>
              <a:rPr lang="en-US" dirty="0" smtClean="0"/>
              <a:t>Traits of Crack/Cocaine</a:t>
            </a:r>
          </a:p>
          <a:p>
            <a:pPr marL="0" indent="0">
              <a:buNone/>
            </a:pPr>
            <a:endParaRPr lang="en-US" dirty="0" smtClean="0"/>
          </a:p>
          <a:p>
            <a:r>
              <a:rPr lang="en-US" dirty="0" smtClean="0"/>
              <a:t>Central Nervous System </a:t>
            </a:r>
            <a:r>
              <a:rPr lang="en-US" b="1" dirty="0" smtClean="0"/>
              <a:t>Stimulant</a:t>
            </a:r>
          </a:p>
          <a:p>
            <a:r>
              <a:rPr lang="en-US" dirty="0"/>
              <a:t>Insomnia</a:t>
            </a:r>
          </a:p>
          <a:p>
            <a:r>
              <a:rPr lang="en-US" dirty="0"/>
              <a:t>Loss of appetite</a:t>
            </a:r>
          </a:p>
          <a:p>
            <a:r>
              <a:rPr lang="en-US" dirty="0"/>
              <a:t>Blurred vision</a:t>
            </a:r>
          </a:p>
          <a:p>
            <a:r>
              <a:rPr lang="en-US" dirty="0"/>
              <a:t>Vomiting</a:t>
            </a:r>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High </a:t>
            </a:r>
            <a:r>
              <a:rPr lang="en-US" dirty="0"/>
              <a:t>anxiety</a:t>
            </a:r>
          </a:p>
          <a:p>
            <a:r>
              <a:rPr lang="en-US" dirty="0" smtClean="0"/>
              <a:t>Constricted </a:t>
            </a:r>
            <a:r>
              <a:rPr lang="en-US" dirty="0"/>
              <a:t>blood vessels</a:t>
            </a:r>
          </a:p>
          <a:p>
            <a:r>
              <a:rPr lang="en-US" dirty="0" smtClean="0"/>
              <a:t>Nasal </a:t>
            </a:r>
            <a:r>
              <a:rPr lang="en-US" dirty="0"/>
              <a:t>infections</a:t>
            </a:r>
          </a:p>
          <a:p>
            <a:r>
              <a:rPr lang="en-US" dirty="0" smtClean="0"/>
              <a:t>Rapid </a:t>
            </a:r>
            <a:r>
              <a:rPr lang="en-US" dirty="0"/>
              <a:t>breathing</a:t>
            </a:r>
          </a:p>
          <a:p>
            <a:r>
              <a:rPr lang="en-US" dirty="0" smtClean="0"/>
              <a:t>Hallucinations</a:t>
            </a:r>
            <a:endParaRPr lang="en-US" dirty="0"/>
          </a:p>
          <a:p>
            <a:r>
              <a:rPr lang="en-US" dirty="0"/>
              <a:t>Chest pain</a:t>
            </a:r>
          </a:p>
          <a:p>
            <a:endParaRPr lang="en-US" b="1" dirty="0"/>
          </a:p>
        </p:txBody>
      </p:sp>
      <p:sp>
        <p:nvSpPr>
          <p:cNvPr id="10" name="Content Placeholder 9"/>
          <p:cNvSpPr>
            <a:spLocks noGrp="1"/>
          </p:cNvSpPr>
          <p:nvPr>
            <p:ph sz="half" idx="2"/>
          </p:nvPr>
        </p:nvSpPr>
        <p:spPr>
          <a:xfrm>
            <a:off x="8168615" y="2336587"/>
            <a:ext cx="3553485" cy="4203914"/>
          </a:xfrm>
        </p:spPr>
        <p:txBody>
          <a:bodyPr>
            <a:normAutofit lnSpcReduction="10000"/>
          </a:bodyPr>
          <a:lstStyle/>
          <a:p>
            <a:pPr marL="0" indent="0">
              <a:buNone/>
            </a:pPr>
            <a:r>
              <a:rPr lang="en-US" dirty="0" smtClean="0"/>
              <a:t>What the user may look like:</a:t>
            </a:r>
          </a:p>
          <a:p>
            <a:pPr marL="0" indent="0">
              <a:buNone/>
            </a:pPr>
            <a:endParaRPr lang="en-US" dirty="0" smtClean="0"/>
          </a:p>
          <a:p>
            <a:pPr marL="285750" indent="-285750">
              <a:buFont typeface="Courier New" panose="02070309020205020404" pitchFamily="49" charset="0"/>
              <a:buChar char="o"/>
            </a:pPr>
            <a:r>
              <a:rPr lang="en-US" dirty="0" smtClean="0"/>
              <a:t>Irritable</a:t>
            </a:r>
            <a:endParaRPr lang="en-US" dirty="0"/>
          </a:p>
          <a:p>
            <a:pPr marL="285750" indent="-285750">
              <a:buFont typeface="Courier New" panose="02070309020205020404" pitchFamily="49" charset="0"/>
              <a:buChar char="o"/>
            </a:pPr>
            <a:r>
              <a:rPr lang="en-US" dirty="0"/>
              <a:t>Dilated pupils</a:t>
            </a:r>
          </a:p>
          <a:p>
            <a:pPr marL="285750" indent="-285750">
              <a:buFont typeface="Courier New" panose="02070309020205020404" pitchFamily="49" charset="0"/>
              <a:buChar char="o"/>
            </a:pPr>
            <a:r>
              <a:rPr lang="en-US" dirty="0"/>
              <a:t>Nose </a:t>
            </a:r>
            <a:r>
              <a:rPr lang="en-US" dirty="0" smtClean="0"/>
              <a:t>bleeds</a:t>
            </a:r>
          </a:p>
          <a:p>
            <a:pPr marL="285750" indent="-285750">
              <a:buFont typeface="Courier New" panose="02070309020205020404" pitchFamily="49" charset="0"/>
              <a:buChar char="o"/>
            </a:pPr>
            <a:r>
              <a:rPr lang="en-US" dirty="0" smtClean="0"/>
              <a:t>Extremely Social</a:t>
            </a:r>
          </a:p>
          <a:p>
            <a:pPr marL="285750" indent="-285750">
              <a:buFont typeface="Courier New" panose="02070309020205020404" pitchFamily="49" charset="0"/>
              <a:buChar char="o"/>
            </a:pPr>
            <a:r>
              <a:rPr lang="en-US" dirty="0" smtClean="0"/>
              <a:t>Paranoid</a:t>
            </a:r>
            <a:endParaRPr lang="en-US" dirty="0"/>
          </a:p>
          <a:p>
            <a:pPr marL="285750" indent="-285750">
              <a:buFont typeface="Courier New" panose="02070309020205020404" pitchFamily="49" charset="0"/>
              <a:buChar char="o"/>
            </a:pPr>
            <a:r>
              <a:rPr lang="en-US" dirty="0" smtClean="0"/>
              <a:t>Heavy Perspiration</a:t>
            </a:r>
            <a:endParaRPr lang="en-US" dirty="0"/>
          </a:p>
          <a:p>
            <a:pPr marL="285750" indent="-285750">
              <a:buFont typeface="Courier New" panose="02070309020205020404" pitchFamily="49" charset="0"/>
              <a:buChar char="o"/>
            </a:pPr>
            <a:r>
              <a:rPr lang="en-US" dirty="0"/>
              <a:t>Violent behavior</a:t>
            </a:r>
          </a:p>
          <a:p>
            <a:pPr marL="285750" indent="-285750">
              <a:buFont typeface="Courier New" panose="02070309020205020404" pitchFamily="49" charset="0"/>
              <a:buChar char="o"/>
            </a:pPr>
            <a:r>
              <a:rPr lang="en-US" dirty="0" smtClean="0"/>
              <a:t>Twitching</a:t>
            </a:r>
          </a:p>
          <a:p>
            <a:pPr marL="285750" indent="-285750">
              <a:buFont typeface="Courier New" panose="02070309020205020404" pitchFamily="49" charset="0"/>
              <a:buChar char="o"/>
            </a:pPr>
            <a:r>
              <a:rPr lang="en-US" dirty="0" smtClean="0"/>
              <a:t>Sniffles </a:t>
            </a:r>
            <a:endParaRPr lang="en-US" dirty="0"/>
          </a:p>
          <a:p>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1500" y="0"/>
            <a:ext cx="2730500" cy="1902015"/>
          </a:xfrm>
          <a:prstGeom prst="rect">
            <a:avLst/>
          </a:prstGeom>
        </p:spPr>
      </p:pic>
    </p:spTree>
    <p:extLst>
      <p:ext uri="{BB962C8B-B14F-4D97-AF65-F5344CB8AC3E}">
        <p14:creationId xmlns:p14="http://schemas.microsoft.com/office/powerpoint/2010/main" val="14671985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Prescription Drugs</a:t>
            </a:r>
            <a:endParaRPr lang="en-US" dirty="0"/>
          </a:p>
        </p:txBody>
      </p:sp>
      <p:sp>
        <p:nvSpPr>
          <p:cNvPr id="6" name="Text Placeholder 5"/>
          <p:cNvSpPr>
            <a:spLocks noGrp="1"/>
          </p:cNvSpPr>
          <p:nvPr>
            <p:ph type="body" idx="1"/>
          </p:nvPr>
        </p:nvSpPr>
        <p:spPr/>
        <p:txBody>
          <a:bodyPr/>
          <a:lstStyle/>
          <a:p>
            <a:r>
              <a:rPr lang="en-US" dirty="0" smtClean="0"/>
              <a:t>A very diverse category</a:t>
            </a:r>
            <a:endParaRPr lang="en-US" dirty="0"/>
          </a:p>
        </p:txBody>
      </p:sp>
      <p:sp>
        <p:nvSpPr>
          <p:cNvPr id="7" name="Text Placeholder 6"/>
          <p:cNvSpPr>
            <a:spLocks noGrp="1"/>
          </p:cNvSpPr>
          <p:nvPr>
            <p:ph type="body" sz="quarter" idx="16"/>
          </p:nvPr>
        </p:nvSpPr>
        <p:spPr>
          <a:xfrm>
            <a:off x="7574643" y="1081456"/>
            <a:ext cx="2636158" cy="4075465"/>
          </a:xfrm>
        </p:spPr>
        <p:txBody>
          <a:bodyPr>
            <a:normAutofit fontScale="92500" lnSpcReduction="10000"/>
          </a:bodyPr>
          <a:lstStyle/>
          <a:p>
            <a:pPr marL="285750" indent="-285750">
              <a:buFont typeface="Courier New" panose="02070309020205020404" pitchFamily="49" charset="0"/>
              <a:buChar char="o"/>
            </a:pPr>
            <a:r>
              <a:rPr lang="en-US" dirty="0" smtClean="0"/>
              <a:t>Popular Rx Stimulants </a:t>
            </a:r>
            <a:r>
              <a:rPr lang="en-US" dirty="0" err="1" smtClean="0"/>
              <a:t>vs</a:t>
            </a:r>
            <a:r>
              <a:rPr lang="en-US" dirty="0"/>
              <a:t> </a:t>
            </a:r>
            <a:r>
              <a:rPr lang="en-US" dirty="0" smtClean="0"/>
              <a:t>Depressants</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Dangers of mixing</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a:t>What is good for one isn’t for all</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Myths of Rx drugs</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r>
              <a:rPr lang="en-US" dirty="0" smtClean="0"/>
              <a:t>Cost</a:t>
            </a:r>
          </a:p>
          <a:p>
            <a:pPr marL="285750" indent="-285750">
              <a:buFont typeface="Courier New" panose="02070309020205020404" pitchFamily="49" charset="0"/>
              <a:buChar char="o"/>
            </a:pP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6267" y="1238502"/>
            <a:ext cx="988558" cy="988558"/>
          </a:xfrm>
          <a:prstGeom prst="rect">
            <a:avLst/>
          </a:prstGeom>
        </p:spPr>
      </p:pic>
    </p:spTree>
    <p:extLst>
      <p:ext uri="{BB962C8B-B14F-4D97-AF65-F5344CB8AC3E}">
        <p14:creationId xmlns:p14="http://schemas.microsoft.com/office/powerpoint/2010/main" val="15052871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Substance and Alcohol Awareness Program </a:t>
            </a:r>
            <a:endParaRPr lang="en-US" dirty="0"/>
          </a:p>
        </p:txBody>
      </p:sp>
      <p:sp>
        <p:nvSpPr>
          <p:cNvPr id="6" name="Subtitle 5"/>
          <p:cNvSpPr>
            <a:spLocks noGrp="1"/>
          </p:cNvSpPr>
          <p:nvPr>
            <p:ph type="subTitle" idx="1"/>
          </p:nvPr>
        </p:nvSpPr>
        <p:spPr/>
        <p:txBody>
          <a:bodyPr/>
          <a:lstStyle/>
          <a:p>
            <a:r>
              <a:rPr lang="en-US" dirty="0" smtClean="0"/>
              <a:t>This is what happens when you break the Alcohol and Other Drugs Policy the first time…</a:t>
            </a:r>
            <a:endParaRPr lang="en-US" dirty="0"/>
          </a:p>
        </p:txBody>
      </p:sp>
      <p:sp>
        <p:nvSpPr>
          <p:cNvPr id="7" name="TextBox 6"/>
          <p:cNvSpPr txBox="1"/>
          <p:nvPr/>
        </p:nvSpPr>
        <p:spPr>
          <a:xfrm>
            <a:off x="8940800" y="6391804"/>
            <a:ext cx="2999539" cy="369332"/>
          </a:xfrm>
          <a:prstGeom prst="rect">
            <a:avLst/>
          </a:prstGeom>
          <a:noFill/>
        </p:spPr>
        <p:txBody>
          <a:bodyPr wrap="none" rtlCol="0">
            <a:spAutoFit/>
          </a:bodyPr>
          <a:lstStyle/>
          <a:p>
            <a:r>
              <a:rPr lang="en-US" dirty="0" smtClean="0"/>
              <a:t>Formerly known as </a:t>
            </a:r>
            <a:r>
              <a:rPr lang="en-US" dirty="0" err="1" smtClean="0"/>
              <a:t>SAASy</a:t>
            </a:r>
            <a:endParaRPr lang="en-US" dirty="0"/>
          </a:p>
        </p:txBody>
      </p:sp>
    </p:spTree>
    <p:extLst>
      <p:ext uri="{BB962C8B-B14F-4D97-AF65-F5344CB8AC3E}">
        <p14:creationId xmlns:p14="http://schemas.microsoft.com/office/powerpoint/2010/main" val="15915040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00"/>
            <a:ext cx="11064500" cy="1227138"/>
          </a:xfrm>
        </p:spPr>
        <p:txBody>
          <a:bodyPr/>
          <a:lstStyle/>
          <a:p>
            <a:r>
              <a:rPr lang="en-US" dirty="0" smtClean="0"/>
              <a:t>Substance and Alcohol Awareness Program</a:t>
            </a:r>
            <a:endParaRPr lang="en-US" dirty="0"/>
          </a:p>
        </p:txBody>
      </p:sp>
      <p:sp>
        <p:nvSpPr>
          <p:cNvPr id="3" name="Content Placeholder 2"/>
          <p:cNvSpPr>
            <a:spLocks noGrp="1"/>
          </p:cNvSpPr>
          <p:nvPr>
            <p:ph idx="1"/>
          </p:nvPr>
        </p:nvSpPr>
        <p:spPr>
          <a:xfrm>
            <a:off x="818712" y="2222287"/>
            <a:ext cx="5378888" cy="4369013"/>
          </a:xfrm>
        </p:spPr>
        <p:txBody>
          <a:bodyPr>
            <a:normAutofit fontScale="92500" lnSpcReduction="20000"/>
          </a:bodyPr>
          <a:lstStyle/>
          <a:p>
            <a:r>
              <a:rPr lang="en-US" dirty="0" smtClean="0"/>
              <a:t>What does </a:t>
            </a:r>
            <a:r>
              <a:rPr lang="en-US" b="1" i="1" dirty="0" smtClean="0"/>
              <a:t>“dry campus”</a:t>
            </a:r>
            <a:r>
              <a:rPr lang="en-US" dirty="0" smtClean="0"/>
              <a:t> mean?</a:t>
            </a:r>
          </a:p>
          <a:p>
            <a:endParaRPr lang="en-US" dirty="0" smtClean="0"/>
          </a:p>
          <a:p>
            <a:r>
              <a:rPr lang="en-US" dirty="0" smtClean="0"/>
              <a:t>What is the “AOD” Policy?”</a:t>
            </a:r>
          </a:p>
          <a:p>
            <a:endParaRPr lang="en-US" dirty="0" smtClean="0"/>
          </a:p>
          <a:p>
            <a:r>
              <a:rPr lang="en-US" dirty="0" smtClean="0"/>
              <a:t>First time offense</a:t>
            </a:r>
          </a:p>
          <a:p>
            <a:endParaRPr lang="en-US" dirty="0" smtClean="0"/>
          </a:p>
          <a:p>
            <a:r>
              <a:rPr lang="en-US" dirty="0" smtClean="0"/>
              <a:t>How many sessions?</a:t>
            </a:r>
          </a:p>
          <a:p>
            <a:endParaRPr lang="en-US" dirty="0" smtClean="0"/>
          </a:p>
          <a:p>
            <a:r>
              <a:rPr lang="en-US" dirty="0" smtClean="0"/>
              <a:t>What are the usual SAAP meeting days/times?</a:t>
            </a:r>
          </a:p>
          <a:p>
            <a:endParaRPr lang="en-US" dirty="0" smtClean="0"/>
          </a:p>
          <a:p>
            <a:r>
              <a:rPr lang="en-US" dirty="0" smtClean="0"/>
              <a:t>Wait…you have requirements?</a:t>
            </a:r>
          </a:p>
          <a:p>
            <a:endParaRPr lang="en-US" dirty="0"/>
          </a:p>
          <a:p>
            <a:r>
              <a:rPr lang="en-US" dirty="0" smtClean="0"/>
              <a:t>Who can refer a student for SAAP?</a:t>
            </a:r>
            <a:endParaRPr lang="en-US" dirty="0"/>
          </a:p>
        </p:txBody>
      </p:sp>
      <p:pic>
        <p:nvPicPr>
          <p:cNvPr id="4100" name="Picture 4" descr="http://www.thecrosshairstrader.com/wp-content/uploads/2009/09/DunceCap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4775" y="3390899"/>
            <a:ext cx="4248150" cy="320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3083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SAAProgram</a:t>
            </a:r>
            <a:r>
              <a:rPr lang="en-US" dirty="0" smtClean="0"/>
              <a:t> outline</a:t>
            </a:r>
            <a:endParaRPr lang="en-US" dirty="0"/>
          </a:p>
        </p:txBody>
      </p:sp>
      <p:grpSp>
        <p:nvGrpSpPr>
          <p:cNvPr id="9" name="Group 8"/>
          <p:cNvGrpSpPr/>
          <p:nvPr/>
        </p:nvGrpSpPr>
        <p:grpSpPr>
          <a:xfrm>
            <a:off x="381000" y="2288648"/>
            <a:ext cx="4622800" cy="4391481"/>
            <a:chOff x="0" y="2286000"/>
            <a:chExt cx="4622800" cy="4391481"/>
          </a:xfrm>
        </p:grpSpPr>
        <p:sp>
          <p:nvSpPr>
            <p:cNvPr id="4" name="TextBox 3"/>
            <p:cNvSpPr txBox="1"/>
            <p:nvPr/>
          </p:nvSpPr>
          <p:spPr>
            <a:xfrm>
              <a:off x="0" y="2286000"/>
              <a:ext cx="3048000" cy="646331"/>
            </a:xfrm>
            <a:prstGeom prst="rect">
              <a:avLst/>
            </a:prstGeom>
            <a:noFill/>
          </p:spPr>
          <p:txBody>
            <a:bodyPr wrap="square" rtlCol="0">
              <a:spAutoFit/>
            </a:bodyPr>
            <a:lstStyle/>
            <a:p>
              <a:r>
                <a:rPr lang="en-US" b="1" u="sng" dirty="0"/>
                <a:t>First Session</a:t>
              </a:r>
              <a:r>
                <a:rPr lang="en-US" b="1" u="sng" dirty="0" smtClean="0"/>
                <a:t>: (Tuesday’s)</a:t>
              </a:r>
              <a:endParaRPr lang="en-US" dirty="0"/>
            </a:p>
            <a:p>
              <a:endParaRPr lang="en-US" dirty="0"/>
            </a:p>
          </p:txBody>
        </p:sp>
        <p:sp>
          <p:nvSpPr>
            <p:cNvPr id="5" name="TextBox 4"/>
            <p:cNvSpPr txBox="1"/>
            <p:nvPr/>
          </p:nvSpPr>
          <p:spPr>
            <a:xfrm>
              <a:off x="304800" y="2681247"/>
              <a:ext cx="3257623" cy="1477328"/>
            </a:xfrm>
            <a:prstGeom prst="rect">
              <a:avLst/>
            </a:prstGeom>
            <a:noFill/>
          </p:spPr>
          <p:txBody>
            <a:bodyPr wrap="none" rtlCol="0">
              <a:spAutoFit/>
            </a:bodyPr>
            <a:lstStyle/>
            <a:p>
              <a:r>
                <a:rPr lang="en-US" dirty="0" smtClean="0"/>
                <a:t>1.) Introduction</a:t>
              </a:r>
              <a:r>
                <a:rPr lang="en-US" b="1" dirty="0"/>
                <a:t>: </a:t>
              </a:r>
              <a:r>
                <a:rPr lang="en-US" b="1" dirty="0" smtClean="0"/>
                <a:t>(</a:t>
              </a:r>
              <a:r>
                <a:rPr lang="en-US" b="1" dirty="0"/>
                <a:t>10min)</a:t>
              </a:r>
            </a:p>
            <a:p>
              <a:r>
                <a:rPr lang="en-US" dirty="0"/>
                <a:t>	</a:t>
              </a:r>
              <a:r>
                <a:rPr lang="en-US" i="1" dirty="0"/>
                <a:t>What is SAAP? </a:t>
              </a:r>
              <a:endParaRPr lang="en-US" i="1" dirty="0" smtClean="0"/>
            </a:p>
            <a:p>
              <a:r>
                <a:rPr lang="en-US" i="1" dirty="0"/>
                <a:t>	Why are you here</a:t>
              </a:r>
              <a:r>
                <a:rPr lang="en-US" i="1" dirty="0" smtClean="0"/>
                <a:t>?</a:t>
              </a:r>
            </a:p>
            <a:p>
              <a:r>
                <a:rPr lang="en-US" i="1" dirty="0"/>
                <a:t>	What is addiction</a:t>
              </a:r>
              <a:r>
                <a:rPr lang="en-US" i="1" dirty="0" smtClean="0"/>
                <a:t>? </a:t>
              </a:r>
            </a:p>
            <a:p>
              <a:r>
                <a:rPr lang="en-US" i="1" dirty="0" smtClean="0"/>
                <a:t>	Handouts</a:t>
              </a:r>
              <a:endParaRPr lang="en-US" i="1" dirty="0"/>
            </a:p>
          </p:txBody>
        </p:sp>
        <p:sp>
          <p:nvSpPr>
            <p:cNvPr id="6" name="TextBox 5"/>
            <p:cNvSpPr txBox="1"/>
            <p:nvPr/>
          </p:nvSpPr>
          <p:spPr>
            <a:xfrm>
              <a:off x="304800" y="4127936"/>
              <a:ext cx="3492499" cy="369332"/>
            </a:xfrm>
            <a:prstGeom prst="rect">
              <a:avLst/>
            </a:prstGeom>
            <a:noFill/>
          </p:spPr>
          <p:txBody>
            <a:bodyPr wrap="square" rtlCol="0">
              <a:spAutoFit/>
            </a:bodyPr>
            <a:lstStyle/>
            <a:p>
              <a:r>
                <a:rPr lang="en-US" dirty="0" smtClean="0"/>
                <a:t>2.) Pre-Test</a:t>
              </a:r>
              <a:r>
                <a:rPr lang="en-US" dirty="0"/>
                <a:t>: </a:t>
              </a:r>
              <a:r>
                <a:rPr lang="en-US" b="1" dirty="0" smtClean="0"/>
                <a:t>(</a:t>
              </a:r>
              <a:r>
                <a:rPr lang="en-US" b="1" dirty="0"/>
                <a:t>10min</a:t>
              </a:r>
              <a:r>
                <a:rPr lang="en-US" b="1" dirty="0" smtClean="0"/>
                <a:t>)</a:t>
              </a:r>
              <a:endParaRPr lang="en-US" b="1" dirty="0"/>
            </a:p>
          </p:txBody>
        </p:sp>
        <p:sp>
          <p:nvSpPr>
            <p:cNvPr id="7" name="TextBox 6"/>
            <p:cNvSpPr txBox="1"/>
            <p:nvPr/>
          </p:nvSpPr>
          <p:spPr>
            <a:xfrm>
              <a:off x="304800" y="4683520"/>
              <a:ext cx="4318000" cy="1477328"/>
            </a:xfrm>
            <a:prstGeom prst="rect">
              <a:avLst/>
            </a:prstGeom>
            <a:noFill/>
          </p:spPr>
          <p:txBody>
            <a:bodyPr wrap="square" rtlCol="0">
              <a:spAutoFit/>
            </a:bodyPr>
            <a:lstStyle/>
            <a:p>
              <a:r>
                <a:rPr lang="en-US" dirty="0" smtClean="0"/>
                <a:t>3.) College </a:t>
              </a:r>
              <a:r>
                <a:rPr lang="en-US" dirty="0"/>
                <a:t>and Drinking: </a:t>
              </a:r>
              <a:r>
                <a:rPr lang="en-US" b="1" dirty="0"/>
                <a:t>(</a:t>
              </a:r>
              <a:r>
                <a:rPr lang="en-US" b="1" dirty="0" smtClean="0"/>
                <a:t>20-25min)</a:t>
              </a:r>
              <a:endParaRPr lang="en-US" b="1" dirty="0"/>
            </a:p>
            <a:p>
              <a:r>
                <a:rPr lang="en-US" dirty="0" smtClean="0"/>
                <a:t>	</a:t>
              </a:r>
              <a:r>
                <a:rPr lang="en-US" i="1" dirty="0" smtClean="0"/>
                <a:t>What </a:t>
              </a:r>
              <a:r>
                <a:rPr lang="en-US" i="1" dirty="0"/>
                <a:t>is BAC?</a:t>
              </a:r>
            </a:p>
            <a:p>
              <a:r>
                <a:rPr lang="en-US" i="1" dirty="0"/>
                <a:t>	How it affects </a:t>
              </a:r>
              <a:r>
                <a:rPr lang="en-US" i="1" dirty="0" smtClean="0"/>
                <a:t>grades</a:t>
              </a:r>
              <a:endParaRPr lang="en-US" i="1" dirty="0"/>
            </a:p>
            <a:p>
              <a:r>
                <a:rPr lang="en-US" i="1" dirty="0"/>
                <a:t>	Alcohol poisoning</a:t>
              </a:r>
            </a:p>
            <a:p>
              <a:endParaRPr lang="en-US" dirty="0"/>
            </a:p>
          </p:txBody>
        </p:sp>
        <p:sp>
          <p:nvSpPr>
            <p:cNvPr id="8" name="TextBox 7"/>
            <p:cNvSpPr txBox="1"/>
            <p:nvPr/>
          </p:nvSpPr>
          <p:spPr>
            <a:xfrm>
              <a:off x="304800" y="6031150"/>
              <a:ext cx="3836307" cy="646331"/>
            </a:xfrm>
            <a:prstGeom prst="rect">
              <a:avLst/>
            </a:prstGeom>
            <a:noFill/>
          </p:spPr>
          <p:txBody>
            <a:bodyPr wrap="none" rtlCol="0">
              <a:spAutoFit/>
            </a:bodyPr>
            <a:lstStyle/>
            <a:p>
              <a:r>
                <a:rPr lang="en-US" dirty="0" smtClean="0"/>
                <a:t>4.) Wrap </a:t>
              </a:r>
              <a:r>
                <a:rPr lang="en-US" dirty="0"/>
                <a:t>up Discussion: </a:t>
              </a:r>
              <a:r>
                <a:rPr lang="en-US" b="1" dirty="0"/>
                <a:t>(5-10min)</a:t>
              </a:r>
            </a:p>
            <a:p>
              <a:endParaRPr lang="en-US" dirty="0"/>
            </a:p>
          </p:txBody>
        </p:sp>
      </p:grpSp>
      <p:grpSp>
        <p:nvGrpSpPr>
          <p:cNvPr id="15" name="Group 14"/>
          <p:cNvGrpSpPr/>
          <p:nvPr/>
        </p:nvGrpSpPr>
        <p:grpSpPr>
          <a:xfrm>
            <a:off x="5194300" y="2286000"/>
            <a:ext cx="6529076" cy="4668480"/>
            <a:chOff x="5829300" y="2286000"/>
            <a:chExt cx="6529076" cy="4668480"/>
          </a:xfrm>
        </p:grpSpPr>
        <p:sp>
          <p:nvSpPr>
            <p:cNvPr id="10" name="TextBox 9"/>
            <p:cNvSpPr txBox="1"/>
            <p:nvPr/>
          </p:nvSpPr>
          <p:spPr>
            <a:xfrm>
              <a:off x="5829300" y="2286000"/>
              <a:ext cx="3368230" cy="369332"/>
            </a:xfrm>
            <a:prstGeom prst="rect">
              <a:avLst/>
            </a:prstGeom>
            <a:noFill/>
          </p:spPr>
          <p:txBody>
            <a:bodyPr wrap="none" rtlCol="0">
              <a:spAutoFit/>
            </a:bodyPr>
            <a:lstStyle/>
            <a:p>
              <a:r>
                <a:rPr lang="en-US" b="1" u="sng" dirty="0"/>
                <a:t>Second Session: </a:t>
              </a:r>
              <a:r>
                <a:rPr lang="en-US" b="1" u="sng" dirty="0" smtClean="0"/>
                <a:t>(Thursday’s)</a:t>
              </a:r>
              <a:endParaRPr lang="en-US" dirty="0"/>
            </a:p>
          </p:txBody>
        </p:sp>
        <p:sp>
          <p:nvSpPr>
            <p:cNvPr id="11" name="TextBox 10"/>
            <p:cNvSpPr txBox="1"/>
            <p:nvPr/>
          </p:nvSpPr>
          <p:spPr>
            <a:xfrm>
              <a:off x="6350000" y="2681247"/>
              <a:ext cx="3696846" cy="369332"/>
            </a:xfrm>
            <a:prstGeom prst="rect">
              <a:avLst/>
            </a:prstGeom>
            <a:noFill/>
          </p:spPr>
          <p:txBody>
            <a:bodyPr wrap="none" rtlCol="0">
              <a:spAutoFit/>
            </a:bodyPr>
            <a:lstStyle/>
            <a:p>
              <a:r>
                <a:rPr lang="en-US" dirty="0" smtClean="0"/>
                <a:t>1.) Recap </a:t>
              </a:r>
              <a:r>
                <a:rPr lang="en-US" dirty="0"/>
                <a:t>from session 1: </a:t>
              </a:r>
              <a:r>
                <a:rPr lang="en-US" b="1" dirty="0"/>
                <a:t>(5min)</a:t>
              </a:r>
            </a:p>
          </p:txBody>
        </p:sp>
        <p:sp>
          <p:nvSpPr>
            <p:cNvPr id="12" name="TextBox 11"/>
            <p:cNvSpPr txBox="1"/>
            <p:nvPr/>
          </p:nvSpPr>
          <p:spPr>
            <a:xfrm>
              <a:off x="6350000" y="3007061"/>
              <a:ext cx="5703806" cy="1477328"/>
            </a:xfrm>
            <a:prstGeom prst="rect">
              <a:avLst/>
            </a:prstGeom>
            <a:noFill/>
          </p:spPr>
          <p:txBody>
            <a:bodyPr wrap="none" rtlCol="0">
              <a:spAutoFit/>
            </a:bodyPr>
            <a:lstStyle/>
            <a:p>
              <a:r>
                <a:rPr lang="en-US" dirty="0" smtClean="0"/>
                <a:t>2.) Other </a:t>
              </a:r>
              <a:r>
                <a:rPr lang="en-US" dirty="0"/>
                <a:t>Substances and their effects: </a:t>
              </a:r>
              <a:r>
                <a:rPr lang="en-US" b="1" dirty="0"/>
                <a:t>(20min)</a:t>
              </a:r>
            </a:p>
            <a:p>
              <a:r>
                <a:rPr lang="en-US" dirty="0"/>
                <a:t>	</a:t>
              </a:r>
              <a:r>
                <a:rPr lang="en-US" i="1" dirty="0"/>
                <a:t>Marijuana</a:t>
              </a:r>
            </a:p>
            <a:p>
              <a:r>
                <a:rPr lang="en-US" i="1" dirty="0"/>
                <a:t>	Club Drugs (Cocaine, Meth, Ecstasy etc.)</a:t>
              </a:r>
            </a:p>
            <a:p>
              <a:r>
                <a:rPr lang="en-US" i="1" dirty="0" smtClean="0"/>
                <a:t>	Gambling </a:t>
              </a:r>
              <a:endParaRPr lang="en-US" i="1" dirty="0"/>
            </a:p>
            <a:p>
              <a:endParaRPr lang="en-US" dirty="0"/>
            </a:p>
          </p:txBody>
        </p:sp>
        <p:sp>
          <p:nvSpPr>
            <p:cNvPr id="13" name="TextBox 12"/>
            <p:cNvSpPr txBox="1"/>
            <p:nvPr/>
          </p:nvSpPr>
          <p:spPr>
            <a:xfrm>
              <a:off x="6350000" y="4158575"/>
              <a:ext cx="6008376" cy="1754326"/>
            </a:xfrm>
            <a:prstGeom prst="rect">
              <a:avLst/>
            </a:prstGeom>
            <a:noFill/>
          </p:spPr>
          <p:txBody>
            <a:bodyPr wrap="none" rtlCol="0">
              <a:spAutoFit/>
            </a:bodyPr>
            <a:lstStyle/>
            <a:p>
              <a:r>
                <a:rPr lang="en-US" dirty="0" smtClean="0"/>
                <a:t>3.) How </a:t>
              </a:r>
              <a:r>
                <a:rPr lang="en-US" dirty="0"/>
                <a:t>addiction affects family and friends: </a:t>
              </a:r>
              <a:r>
                <a:rPr lang="en-US" b="1" dirty="0"/>
                <a:t>(10min)</a:t>
              </a:r>
            </a:p>
            <a:p>
              <a:r>
                <a:rPr lang="en-US" dirty="0"/>
                <a:t>	</a:t>
              </a:r>
              <a:r>
                <a:rPr lang="en-US" i="1" dirty="0"/>
                <a:t>Warning Signs</a:t>
              </a:r>
            </a:p>
            <a:p>
              <a:r>
                <a:rPr lang="en-US" i="1" dirty="0"/>
                <a:t>	Statistics of children born to addicts</a:t>
              </a:r>
            </a:p>
            <a:p>
              <a:r>
                <a:rPr lang="en-US" i="1" dirty="0"/>
                <a:t>	Where to get help for a friend</a:t>
              </a:r>
            </a:p>
            <a:p>
              <a:r>
                <a:rPr lang="en-US" i="1" dirty="0"/>
                <a:t>	Making better choices.</a:t>
              </a:r>
            </a:p>
            <a:p>
              <a:endParaRPr lang="en-US" dirty="0"/>
            </a:p>
          </p:txBody>
        </p:sp>
        <p:sp>
          <p:nvSpPr>
            <p:cNvPr id="14" name="TextBox 13"/>
            <p:cNvSpPr txBox="1"/>
            <p:nvPr/>
          </p:nvSpPr>
          <p:spPr>
            <a:xfrm>
              <a:off x="6350000" y="5754151"/>
              <a:ext cx="4216219" cy="1200329"/>
            </a:xfrm>
            <a:prstGeom prst="rect">
              <a:avLst/>
            </a:prstGeom>
            <a:noFill/>
          </p:spPr>
          <p:txBody>
            <a:bodyPr wrap="none" rtlCol="0">
              <a:spAutoFit/>
            </a:bodyPr>
            <a:lstStyle/>
            <a:p>
              <a:r>
                <a:rPr lang="en-US" dirty="0" smtClean="0"/>
                <a:t>4.) Post-Test </a:t>
              </a:r>
              <a:r>
                <a:rPr lang="en-US" dirty="0"/>
                <a:t>and evaluation: </a:t>
              </a:r>
              <a:r>
                <a:rPr lang="en-US" b="1" dirty="0"/>
                <a:t>(10min</a:t>
              </a:r>
              <a:r>
                <a:rPr lang="en-US" b="1" dirty="0" smtClean="0"/>
                <a:t>)</a:t>
              </a:r>
            </a:p>
            <a:p>
              <a:endParaRPr lang="en-US" dirty="0"/>
            </a:p>
            <a:p>
              <a:r>
                <a:rPr lang="en-US" dirty="0" smtClean="0"/>
                <a:t>5.) Wrap-up </a:t>
              </a:r>
              <a:r>
                <a:rPr lang="en-US" dirty="0"/>
                <a:t>Discussion </a:t>
              </a:r>
              <a:r>
                <a:rPr lang="en-US" b="1" dirty="0"/>
                <a:t>(5min)</a:t>
              </a:r>
            </a:p>
            <a:p>
              <a:endParaRPr lang="en-US" dirty="0"/>
            </a:p>
          </p:txBody>
        </p:sp>
      </p:grpSp>
    </p:spTree>
    <p:extLst>
      <p:ext uri="{BB962C8B-B14F-4D97-AF65-F5344CB8AC3E}">
        <p14:creationId xmlns:p14="http://schemas.microsoft.com/office/powerpoint/2010/main" val="6305352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Intervene Program</a:t>
            </a:r>
            <a:endParaRPr lang="en-US" dirty="0"/>
          </a:p>
        </p:txBody>
      </p:sp>
      <p:sp>
        <p:nvSpPr>
          <p:cNvPr id="4" name="Text Placeholder 3"/>
          <p:cNvSpPr>
            <a:spLocks noGrp="1"/>
          </p:cNvSpPr>
          <p:nvPr>
            <p:ph type="body" idx="1"/>
          </p:nvPr>
        </p:nvSpPr>
        <p:spPr/>
        <p:txBody>
          <a:bodyPr/>
          <a:lstStyle/>
          <a:p>
            <a:r>
              <a:rPr lang="en-US" dirty="0" smtClean="0"/>
              <a:t>And…this is what happens when you break the AOD policy </a:t>
            </a:r>
            <a:r>
              <a:rPr lang="en-US" b="1" i="1" dirty="0" smtClean="0"/>
              <a:t>twice</a:t>
            </a:r>
            <a:r>
              <a:rPr lang="en-US" dirty="0" smtClean="0"/>
              <a:t>*</a:t>
            </a:r>
            <a:endParaRPr lang="en-US" dirty="0"/>
          </a:p>
        </p:txBody>
      </p:sp>
      <p:sp>
        <p:nvSpPr>
          <p:cNvPr id="5" name="TextBox 4"/>
          <p:cNvSpPr txBox="1"/>
          <p:nvPr/>
        </p:nvSpPr>
        <p:spPr>
          <a:xfrm>
            <a:off x="9428102" y="6488668"/>
            <a:ext cx="2763898" cy="369332"/>
          </a:xfrm>
          <a:prstGeom prst="rect">
            <a:avLst/>
          </a:prstGeom>
          <a:noFill/>
        </p:spPr>
        <p:txBody>
          <a:bodyPr wrap="none" rtlCol="0">
            <a:spAutoFit/>
          </a:bodyPr>
          <a:lstStyle/>
          <a:p>
            <a:r>
              <a:rPr lang="en-US" dirty="0" smtClean="0"/>
              <a:t>*Exceptions may occur</a:t>
            </a:r>
            <a:endParaRPr lang="en-US" dirty="0"/>
          </a:p>
        </p:txBody>
      </p:sp>
    </p:spTree>
    <p:extLst>
      <p:ext uri="{BB962C8B-B14F-4D97-AF65-F5344CB8AC3E}">
        <p14:creationId xmlns:p14="http://schemas.microsoft.com/office/powerpoint/2010/main" val="196215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AOD policy 2</a:t>
            </a:r>
            <a:r>
              <a:rPr lang="en-US" baseline="30000" dirty="0" smtClean="0"/>
              <a:t>nd</a:t>
            </a:r>
            <a:r>
              <a:rPr lang="en-US" dirty="0" smtClean="0"/>
              <a:t> offense:</a:t>
            </a:r>
            <a:br>
              <a:rPr lang="en-US" dirty="0" smtClean="0"/>
            </a:br>
            <a:r>
              <a:rPr lang="en-US" dirty="0" smtClean="0"/>
              <a:t>Intervene</a:t>
            </a:r>
            <a:endParaRPr lang="en-US" dirty="0"/>
          </a:p>
        </p:txBody>
      </p:sp>
      <p:sp>
        <p:nvSpPr>
          <p:cNvPr id="6" name="Text Placeholder 5"/>
          <p:cNvSpPr>
            <a:spLocks noGrp="1"/>
          </p:cNvSpPr>
          <p:nvPr>
            <p:ph sz="half" idx="1"/>
          </p:nvPr>
        </p:nvSpPr>
        <p:spPr>
          <a:xfrm>
            <a:off x="810000" y="2603287"/>
            <a:ext cx="5185873" cy="3638763"/>
          </a:xfrm>
        </p:spPr>
        <p:txBody>
          <a:bodyPr>
            <a:normAutofit lnSpcReduction="10000"/>
          </a:bodyPr>
          <a:lstStyle/>
          <a:p>
            <a:pPr marL="285750" indent="-285750">
              <a:buFont typeface="Courier New" panose="02070309020205020404" pitchFamily="49" charset="0"/>
              <a:buChar char="o"/>
            </a:pPr>
            <a:r>
              <a:rPr lang="en-US" sz="1600" dirty="0" smtClean="0"/>
              <a:t>What is Intervene?</a:t>
            </a:r>
          </a:p>
          <a:p>
            <a:pPr marL="285750" indent="-285750">
              <a:buFont typeface="Courier New" panose="02070309020205020404" pitchFamily="49" charset="0"/>
              <a:buChar char="o"/>
            </a:pPr>
            <a:r>
              <a:rPr lang="en-US" sz="1600" dirty="0" smtClean="0"/>
              <a:t>What was before Intervene?</a:t>
            </a:r>
          </a:p>
          <a:p>
            <a:pPr marL="285750" indent="-285750">
              <a:buFont typeface="Courier New" panose="02070309020205020404" pitchFamily="49" charset="0"/>
              <a:buChar char="o"/>
            </a:pPr>
            <a:r>
              <a:rPr lang="en-US" sz="1600" dirty="0" smtClean="0"/>
              <a:t>How many sessions now?</a:t>
            </a:r>
          </a:p>
          <a:p>
            <a:pPr marL="285750" indent="-285750">
              <a:buFont typeface="Courier New" panose="02070309020205020404" pitchFamily="49" charset="0"/>
              <a:buChar char="o"/>
            </a:pPr>
            <a:r>
              <a:rPr lang="en-US" sz="1600" dirty="0" smtClean="0"/>
              <a:t>How does this work?</a:t>
            </a:r>
          </a:p>
          <a:p>
            <a:pPr marL="285750" indent="-285750">
              <a:buFont typeface="Courier New" panose="02070309020205020404" pitchFamily="49" charset="0"/>
              <a:buChar char="o"/>
            </a:pPr>
            <a:r>
              <a:rPr lang="en-US" sz="1600" dirty="0" smtClean="0"/>
              <a:t>Who can make referrals?</a:t>
            </a:r>
          </a:p>
          <a:p>
            <a:pPr marL="285750" indent="-285750">
              <a:buFont typeface="Courier New" panose="02070309020205020404" pitchFamily="49" charset="0"/>
              <a:buChar char="o"/>
            </a:pPr>
            <a:r>
              <a:rPr lang="en-US" sz="1600" dirty="0" smtClean="0"/>
              <a:t>When are they scheduled?</a:t>
            </a:r>
          </a:p>
          <a:p>
            <a:pPr marL="285750" indent="-285750">
              <a:buFont typeface="Courier New" panose="02070309020205020404" pitchFamily="49" charset="0"/>
              <a:buChar char="o"/>
            </a:pPr>
            <a:r>
              <a:rPr lang="en-US" sz="1600" dirty="0" smtClean="0"/>
              <a:t>What did you mean by “Exceptions” before?</a:t>
            </a:r>
          </a:p>
          <a:p>
            <a:pPr marL="285750" indent="-285750">
              <a:buFont typeface="Courier New" panose="02070309020205020404" pitchFamily="49" charset="0"/>
              <a:buChar char="o"/>
            </a:pPr>
            <a:r>
              <a:rPr lang="en-US" sz="1600" dirty="0" smtClean="0"/>
              <a:t>Does this mean you are an addict?</a:t>
            </a:r>
          </a:p>
          <a:p>
            <a:pPr marL="285750" indent="-285750">
              <a:buFont typeface="Courier New" panose="02070309020205020404" pitchFamily="49" charset="0"/>
              <a:buChar char="o"/>
            </a:pPr>
            <a:r>
              <a:rPr lang="en-US" sz="1600" dirty="0" smtClean="0"/>
              <a:t>What are the requirements?</a:t>
            </a:r>
          </a:p>
          <a:p>
            <a:pPr marL="285750" indent="-285750">
              <a:buFont typeface="Courier New" panose="02070309020205020404" pitchFamily="49" charset="0"/>
              <a:buChar char="o"/>
            </a:pPr>
            <a:r>
              <a:rPr lang="en-US" sz="1600" dirty="0" smtClean="0"/>
              <a:t>What if you skip?</a:t>
            </a:r>
          </a:p>
          <a:p>
            <a:pPr marL="285750" indent="-285750">
              <a:buFont typeface="Courier New" panose="02070309020205020404" pitchFamily="49" charset="0"/>
              <a:buChar char="o"/>
            </a:pPr>
            <a:endParaRPr lang="en-US" dirty="0" smtClean="0"/>
          </a:p>
          <a:p>
            <a:pPr marL="285750" indent="-285750">
              <a:buFont typeface="Courier New" panose="02070309020205020404" pitchFamily="49" charset="0"/>
              <a:buChar char="o"/>
            </a:pPr>
            <a:endParaRPr lang="en-US" dirty="0"/>
          </a:p>
        </p:txBody>
      </p:sp>
      <p:sp>
        <p:nvSpPr>
          <p:cNvPr id="7" name="Content Placeholder 6"/>
          <p:cNvSpPr>
            <a:spLocks noGrp="1"/>
          </p:cNvSpPr>
          <p:nvPr>
            <p:ph sz="half" idx="2"/>
          </p:nvPr>
        </p:nvSpPr>
        <p:spPr>
          <a:xfrm>
            <a:off x="6797015" y="4851187"/>
            <a:ext cx="5194583" cy="1714713"/>
          </a:xfrm>
        </p:spPr>
        <p:style>
          <a:lnRef idx="0">
            <a:schemeClr val="accent1"/>
          </a:lnRef>
          <a:fillRef idx="3">
            <a:schemeClr val="accent1"/>
          </a:fillRef>
          <a:effectRef idx="3">
            <a:schemeClr val="accent1"/>
          </a:effectRef>
          <a:fontRef idx="minor">
            <a:schemeClr val="lt1"/>
          </a:fontRef>
        </p:style>
        <p:txBody>
          <a:bodyPr>
            <a:normAutofit lnSpcReduction="10000"/>
          </a:bodyPr>
          <a:lstStyle/>
          <a:p>
            <a:pPr marL="0" indent="0">
              <a:buNone/>
            </a:pPr>
            <a:r>
              <a:rPr lang="en-US" b="1" i="1" u="sng" dirty="0" smtClean="0">
                <a:solidFill>
                  <a:schemeClr val="bg2"/>
                </a:solidFill>
              </a:rPr>
              <a:t>VERY IMPORTANT:</a:t>
            </a:r>
          </a:p>
          <a:p>
            <a:pPr marL="0" indent="0">
              <a:buNone/>
            </a:pPr>
            <a:r>
              <a:rPr lang="en-US" dirty="0" smtClean="0">
                <a:solidFill>
                  <a:schemeClr val="bg2"/>
                </a:solidFill>
              </a:rPr>
              <a:t>	While Intervene is a lot like </a:t>
            </a:r>
            <a:r>
              <a:rPr lang="en-US" b="1" i="1" dirty="0" smtClean="0">
                <a:solidFill>
                  <a:schemeClr val="bg2"/>
                </a:solidFill>
              </a:rPr>
              <a:t>counseling</a:t>
            </a:r>
            <a:r>
              <a:rPr lang="en-US" dirty="0" smtClean="0">
                <a:solidFill>
                  <a:schemeClr val="bg2"/>
                </a:solidFill>
              </a:rPr>
              <a:t>, it 	is not counseling. Intervene is a “Brief 	Intervention” program, </a:t>
            </a:r>
            <a:r>
              <a:rPr lang="en-US" b="1" u="sng" dirty="0" smtClean="0">
                <a:solidFill>
                  <a:schemeClr val="bg2"/>
                </a:solidFill>
              </a:rPr>
              <a:t>not</a:t>
            </a:r>
            <a:r>
              <a:rPr lang="en-US" dirty="0" smtClean="0">
                <a:solidFill>
                  <a:schemeClr val="bg2"/>
                </a:solidFill>
              </a:rPr>
              <a:t> </a:t>
            </a:r>
            <a:r>
              <a:rPr lang="en-US" b="1" i="1" dirty="0" smtClean="0">
                <a:solidFill>
                  <a:schemeClr val="bg2"/>
                </a:solidFill>
              </a:rPr>
              <a:t>counseling</a:t>
            </a:r>
            <a:r>
              <a:rPr lang="en-US" dirty="0" smtClean="0">
                <a:solidFill>
                  <a:schemeClr val="bg2"/>
                </a:solidFill>
              </a:rPr>
              <a:t>.</a:t>
            </a:r>
            <a:endParaRPr lang="en-US" dirty="0">
              <a:solidFill>
                <a:schemeClr val="bg2"/>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9800" y="3502183"/>
            <a:ext cx="1804873" cy="1840970"/>
          </a:xfrm>
          <a:prstGeom prst="rect">
            <a:avLst/>
          </a:prstGeom>
        </p:spPr>
      </p:pic>
    </p:spTree>
    <p:extLst>
      <p:ext uri="{BB962C8B-B14F-4D97-AF65-F5344CB8AC3E}">
        <p14:creationId xmlns:p14="http://schemas.microsoft.com/office/powerpoint/2010/main" val="30503693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stuff to remember…</a:t>
            </a:r>
            <a:endParaRPr lang="en-US" dirty="0"/>
          </a:p>
        </p:txBody>
      </p:sp>
      <p:sp>
        <p:nvSpPr>
          <p:cNvPr id="3" name="Content Placeholder 2"/>
          <p:cNvSpPr>
            <a:spLocks noGrp="1"/>
          </p:cNvSpPr>
          <p:nvPr>
            <p:ph sz="half" idx="1"/>
          </p:nvPr>
        </p:nvSpPr>
        <p:spPr>
          <a:xfrm>
            <a:off x="818712" y="2222287"/>
            <a:ext cx="5185873" cy="4902413"/>
          </a:xfrm>
        </p:spPr>
        <p:txBody>
          <a:bodyPr>
            <a:normAutofit/>
          </a:bodyPr>
          <a:lstStyle/>
          <a:p>
            <a:r>
              <a:rPr lang="en-US" dirty="0" smtClean="0"/>
              <a:t>Better to be safe than sorry…call 911</a:t>
            </a:r>
          </a:p>
          <a:p>
            <a:r>
              <a:rPr lang="en-US" dirty="0" smtClean="0"/>
              <a:t>Good Samaritan Act</a:t>
            </a:r>
          </a:p>
          <a:p>
            <a:r>
              <a:rPr lang="en-US" dirty="0" smtClean="0"/>
              <a:t>Alcohol kills and was the first date rape drug.</a:t>
            </a:r>
          </a:p>
          <a:p>
            <a:r>
              <a:rPr lang="en-US" dirty="0" smtClean="0"/>
              <a:t>Alcohol affects the body up to 3 days after your last drink.</a:t>
            </a:r>
          </a:p>
          <a:p>
            <a:r>
              <a:rPr lang="en-US" dirty="0" smtClean="0"/>
              <a:t>Marijuana is also addicting. </a:t>
            </a:r>
          </a:p>
          <a:p>
            <a:r>
              <a:rPr lang="en-US" dirty="0" smtClean="0"/>
              <a:t>Pot has cancer causing stuff in it.</a:t>
            </a:r>
          </a:p>
          <a:p>
            <a:r>
              <a:rPr lang="en-US" dirty="0" smtClean="0"/>
              <a:t>Due to Rx cost rise, illegal drugs are on the rise.</a:t>
            </a:r>
          </a:p>
          <a:p>
            <a:r>
              <a:rPr lang="en-US" dirty="0" smtClean="0"/>
              <a:t>Pills kill too.</a:t>
            </a:r>
          </a:p>
          <a:p>
            <a:r>
              <a:rPr lang="en-US" dirty="0" smtClean="0"/>
              <a:t>Don’t take on a user…call campus safety</a:t>
            </a:r>
          </a:p>
          <a:p>
            <a:endParaRPr lang="en-US" dirty="0"/>
          </a:p>
        </p:txBody>
      </p:sp>
      <p:sp>
        <p:nvSpPr>
          <p:cNvPr id="4" name="Content Placeholder 3"/>
          <p:cNvSpPr>
            <a:spLocks noGrp="1"/>
          </p:cNvSpPr>
          <p:nvPr>
            <p:ph sz="half" idx="2"/>
          </p:nvPr>
        </p:nvSpPr>
        <p:spPr>
          <a:xfrm>
            <a:off x="6187415" y="2222287"/>
            <a:ext cx="5194583" cy="4483314"/>
          </a:xfrm>
        </p:spPr>
        <p:txBody>
          <a:bodyPr numCol="2">
            <a:normAutofit/>
          </a:bodyPr>
          <a:lstStyle/>
          <a:p>
            <a:pPr marL="0" indent="0">
              <a:buNone/>
            </a:pPr>
            <a:r>
              <a:rPr lang="en-US" dirty="0" smtClean="0"/>
              <a:t>Generic Signs of use:</a:t>
            </a:r>
          </a:p>
          <a:p>
            <a:pPr marL="0" indent="0">
              <a:buNone/>
            </a:pPr>
            <a:r>
              <a:rPr lang="en-US" b="1" dirty="0" smtClean="0"/>
              <a:t>Stimulants:</a:t>
            </a:r>
          </a:p>
          <a:p>
            <a:r>
              <a:rPr lang="en-US" dirty="0" smtClean="0"/>
              <a:t>Large pupils</a:t>
            </a:r>
          </a:p>
          <a:p>
            <a:r>
              <a:rPr lang="en-US" dirty="0" smtClean="0"/>
              <a:t>Very social</a:t>
            </a:r>
          </a:p>
          <a:p>
            <a:r>
              <a:rPr lang="en-US" dirty="0" smtClean="0"/>
              <a:t>Sweating</a:t>
            </a:r>
          </a:p>
          <a:p>
            <a:r>
              <a:rPr lang="en-US" dirty="0" smtClean="0"/>
              <a:t>Tons of energy</a:t>
            </a:r>
          </a:p>
          <a:p>
            <a:r>
              <a:rPr lang="en-US" dirty="0" smtClean="0"/>
              <a:t>Breathing/heart rate is fast</a:t>
            </a:r>
          </a:p>
          <a:p>
            <a:endParaRPr lang="en-US" dirty="0"/>
          </a:p>
          <a:p>
            <a:endParaRPr lang="en-US" dirty="0" smtClean="0"/>
          </a:p>
          <a:p>
            <a:pPr marL="0" indent="0">
              <a:buNone/>
            </a:pPr>
            <a:endParaRPr lang="en-US" b="1" dirty="0" smtClean="0"/>
          </a:p>
          <a:p>
            <a:pPr marL="0" indent="0">
              <a:buNone/>
            </a:pPr>
            <a:endParaRPr lang="en-US" b="1" dirty="0"/>
          </a:p>
          <a:p>
            <a:pPr marL="0" indent="0">
              <a:buNone/>
            </a:pPr>
            <a:r>
              <a:rPr lang="en-US" b="1" dirty="0" smtClean="0"/>
              <a:t>Depressants:</a:t>
            </a:r>
          </a:p>
          <a:p>
            <a:pPr lvl="1"/>
            <a:r>
              <a:rPr lang="en-US" dirty="0" smtClean="0"/>
              <a:t>Small pupils</a:t>
            </a:r>
          </a:p>
          <a:p>
            <a:pPr lvl="1"/>
            <a:r>
              <a:rPr lang="en-US" dirty="0" smtClean="0"/>
              <a:t>Sleepy</a:t>
            </a:r>
          </a:p>
          <a:p>
            <a:pPr lvl="1"/>
            <a:r>
              <a:rPr lang="en-US" dirty="0" smtClean="0"/>
              <a:t>Lack of response</a:t>
            </a:r>
          </a:p>
          <a:p>
            <a:pPr lvl="1"/>
            <a:r>
              <a:rPr lang="en-US" dirty="0" smtClean="0"/>
              <a:t>Lack of motivation</a:t>
            </a:r>
          </a:p>
          <a:p>
            <a:pPr lvl="1"/>
            <a:r>
              <a:rPr lang="en-US" dirty="0" smtClean="0"/>
              <a:t>Breathing/heart rate is slow</a:t>
            </a:r>
          </a:p>
        </p:txBody>
      </p:sp>
    </p:spTree>
    <p:extLst>
      <p:ext uri="{BB962C8B-B14F-4D97-AF65-F5344CB8AC3E}">
        <p14:creationId xmlns:p14="http://schemas.microsoft.com/office/powerpoint/2010/main" val="34941258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r"/>
            <a:r>
              <a:rPr lang="en-US" dirty="0" smtClean="0"/>
              <a:t>For all other stuff…</a:t>
            </a:r>
            <a:br>
              <a:rPr lang="en-US" dirty="0" smtClean="0"/>
            </a:br>
            <a:r>
              <a:rPr lang="en-US" dirty="0"/>
              <a:t/>
            </a:r>
            <a:br>
              <a:rPr lang="en-US" dirty="0"/>
            </a:br>
            <a:r>
              <a:rPr lang="en-US" dirty="0" smtClean="0"/>
              <a:t>Find me.</a:t>
            </a:r>
            <a:endParaRPr lang="en-US" dirty="0"/>
          </a:p>
        </p:txBody>
      </p:sp>
      <p:sp>
        <p:nvSpPr>
          <p:cNvPr id="8" name="Text Placeholder 7"/>
          <p:cNvSpPr>
            <a:spLocks noGrp="1"/>
          </p:cNvSpPr>
          <p:nvPr>
            <p:ph type="body" sz="quarter" idx="16"/>
          </p:nvPr>
        </p:nvSpPr>
        <p:spPr/>
        <p:txBody>
          <a:bodyPr/>
          <a:lstStyle/>
          <a:p>
            <a:pPr algn="ctr"/>
            <a:endParaRPr lang="en-US" dirty="0" smtClean="0"/>
          </a:p>
          <a:p>
            <a:pPr algn="ctr"/>
            <a:r>
              <a:rPr lang="en-US" dirty="0" smtClean="0"/>
              <a:t>Joshua Parkinson</a:t>
            </a:r>
          </a:p>
          <a:p>
            <a:pPr algn="ctr"/>
            <a:r>
              <a:rPr lang="en-US" dirty="0" smtClean="0"/>
              <a:t>RMCC 302 Counseling Center</a:t>
            </a:r>
          </a:p>
          <a:p>
            <a:pPr algn="ctr"/>
            <a:r>
              <a:rPr lang="en-US" dirty="0" smtClean="0">
                <a:solidFill>
                  <a:srgbClr val="00B0F0"/>
                </a:solidFill>
              </a:rPr>
              <a:t>parkinsjm@herkimer.edu</a:t>
            </a:r>
          </a:p>
          <a:p>
            <a:pPr algn="ctr"/>
            <a:r>
              <a:rPr lang="en-US" dirty="0" smtClean="0"/>
              <a:t>Ext. 8346</a:t>
            </a:r>
            <a:endParaRPr lang="en-US" dirty="0"/>
          </a:p>
        </p:txBody>
      </p:sp>
    </p:spTree>
    <p:extLst>
      <p:ext uri="{BB962C8B-B14F-4D97-AF65-F5344CB8AC3E}">
        <p14:creationId xmlns:p14="http://schemas.microsoft.com/office/powerpoint/2010/main" val="23760830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Websites for good info.</a:t>
            </a:r>
            <a:endParaRPr lang="en-US" dirty="0"/>
          </a:p>
        </p:txBody>
      </p:sp>
      <p:sp>
        <p:nvSpPr>
          <p:cNvPr id="3" name="Text Placeholder 2"/>
          <p:cNvSpPr>
            <a:spLocks noGrp="1"/>
          </p:cNvSpPr>
          <p:nvPr>
            <p:ph type="body" sz="quarter" idx="16"/>
          </p:nvPr>
        </p:nvSpPr>
        <p:spPr/>
        <p:txBody>
          <a:bodyPr/>
          <a:lstStyle/>
          <a:p>
            <a:pPr algn="ctr"/>
            <a:r>
              <a:rPr lang="en-US" dirty="0" smtClean="0"/>
              <a:t>www.herkimercountyprevention.org</a:t>
            </a:r>
          </a:p>
          <a:p>
            <a:pPr algn="ctr"/>
            <a:r>
              <a:rPr lang="en-US" dirty="0"/>
              <a:t>www.oasas.ny.gov</a:t>
            </a:r>
          </a:p>
          <a:p>
            <a:pPr algn="ctr"/>
            <a:r>
              <a:rPr lang="en-US" dirty="0"/>
              <a:t>www.samhsa.gov</a:t>
            </a:r>
          </a:p>
          <a:p>
            <a:pPr algn="ctr"/>
            <a:r>
              <a:rPr lang="en-US" dirty="0"/>
              <a:t>www.drugabuse.gov</a:t>
            </a:r>
          </a:p>
          <a:p>
            <a:pPr algn="ctr"/>
            <a:r>
              <a:rPr lang="en-US" dirty="0"/>
              <a:t>www.niaaa.nih.gov</a:t>
            </a:r>
          </a:p>
          <a:p>
            <a:endParaRPr lang="en-US" dirty="0"/>
          </a:p>
        </p:txBody>
      </p:sp>
    </p:spTree>
    <p:extLst>
      <p:ext uri="{BB962C8B-B14F-4D97-AF65-F5344CB8AC3E}">
        <p14:creationId xmlns:p14="http://schemas.microsoft.com/office/powerpoint/2010/main" val="2550301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TC103457503[[fn=Quotable]]</Template>
  <TotalTime>3087</TotalTime>
  <Words>2584</Words>
  <Application>Microsoft Office PowerPoint</Application>
  <PresentationFormat>Widescreen</PresentationFormat>
  <Paragraphs>690</Paragraphs>
  <Slides>47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Century Gothic</vt:lpstr>
      <vt:lpstr>Courier New</vt:lpstr>
      <vt:lpstr>Wingdings 2</vt:lpstr>
      <vt:lpstr>Quotable</vt:lpstr>
      <vt:lpstr>Resident Advisor Staff Training  Substance and Alcohol  Program Overview</vt:lpstr>
      <vt:lpstr>What I do on Campus</vt:lpstr>
      <vt:lpstr>Alcohol</vt:lpstr>
      <vt:lpstr>Some National Statistics</vt:lpstr>
      <vt:lpstr>More Stats!</vt:lpstr>
      <vt:lpstr>Alcohol</vt:lpstr>
      <vt:lpstr>What is a drink?</vt:lpstr>
      <vt:lpstr>Or in College terms…</vt:lpstr>
      <vt:lpstr>So what is BAC? </vt:lpstr>
      <vt:lpstr> Factors that influence BAC:</vt:lpstr>
      <vt:lpstr>Sobering up takes time…</vt:lpstr>
      <vt:lpstr>GPA vs Drinks</vt:lpstr>
      <vt:lpstr>Short Term Effects </vt:lpstr>
      <vt:lpstr>PowerPoint Presentation</vt:lpstr>
      <vt:lpstr>Long Term Effects</vt:lpstr>
      <vt:lpstr>So…what to look for</vt:lpstr>
      <vt:lpstr>Signs of Alcohol Poisoning</vt:lpstr>
      <vt:lpstr>What to do…            </vt:lpstr>
      <vt:lpstr>Marijuana</vt:lpstr>
      <vt:lpstr>Genus Cannabis 483 Known Compounds</vt:lpstr>
      <vt:lpstr>Marijuana safer than Cigarettes?</vt:lpstr>
      <vt:lpstr>PowerPoint Presentation</vt:lpstr>
      <vt:lpstr>Carcinogens in Marijuana</vt:lpstr>
      <vt:lpstr>And you sir, are a pot head!</vt:lpstr>
      <vt:lpstr>So, what does it look like when someone smokes pot?</vt:lpstr>
      <vt:lpstr>Effects on physical health.</vt:lpstr>
      <vt:lpstr>Effects on mental health.</vt:lpstr>
      <vt:lpstr>Other substances.</vt:lpstr>
      <vt:lpstr>Heroin</vt:lpstr>
      <vt:lpstr>Ecstasy/Molly/MDMA</vt:lpstr>
      <vt:lpstr>Crack/Cocaine</vt:lpstr>
      <vt:lpstr>Prescription Drugs</vt:lpstr>
      <vt:lpstr>Substance and Alcohol Awareness Program </vt:lpstr>
      <vt:lpstr>Substance and Alcohol Awareness Program</vt:lpstr>
      <vt:lpstr>SAAProgram outline</vt:lpstr>
      <vt:lpstr>Intervene Program</vt:lpstr>
      <vt:lpstr>AOD policy 2nd offense: Intervene</vt:lpstr>
      <vt:lpstr>CORE Survey Statistics 2012</vt:lpstr>
      <vt:lpstr>CORE Survey: Alcohol</vt:lpstr>
      <vt:lpstr>CORE Survey: Illegal drugs</vt:lpstr>
      <vt:lpstr>CORE Survey: Great Risks</vt:lpstr>
      <vt:lpstr>So, how do we compare to other Colleges?</vt:lpstr>
      <vt:lpstr>PowerPoint Presentation</vt:lpstr>
      <vt:lpstr>We did worse with…</vt:lpstr>
      <vt:lpstr>Important stuff to remember…</vt:lpstr>
      <vt:lpstr>For all other stuff…  Find me.</vt:lpstr>
      <vt:lpstr>Websites for good info.</vt:lpstr>
    </vt:vector>
  </TitlesOfParts>
  <Company>HCCC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Resident Advisor Staff Training  Substance and Alcohol  Program Overview</dc:title>
  <dc:creator>Parkinson, Joshua</dc:creator>
  <cp:lastModifiedBy>Parkinson, Joshua</cp:lastModifiedBy>
  <cp:revision>61</cp:revision>
  <dcterms:created xsi:type="dcterms:W3CDTF">2013-08-14T17:13:20Z</dcterms:created>
  <dcterms:modified xsi:type="dcterms:W3CDTF">2013-08-20T19:23:26Z</dcterms:modified>
</cp:coreProperties>
</file>