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4"/>
  </p:notesMasterIdLst>
  <p:handoutMasterIdLst>
    <p:handoutMasterId r:id="rId25"/>
  </p:handoutMasterIdLst>
  <p:sldIdLst>
    <p:sldId id="256" r:id="rId2"/>
    <p:sldId id="271" r:id="rId3"/>
    <p:sldId id="272" r:id="rId4"/>
    <p:sldId id="265" r:id="rId5"/>
    <p:sldId id="257" r:id="rId6"/>
    <p:sldId id="259" r:id="rId7"/>
    <p:sldId id="270" r:id="rId8"/>
    <p:sldId id="258" r:id="rId9"/>
    <p:sldId id="261" r:id="rId10"/>
    <p:sldId id="262" r:id="rId11"/>
    <p:sldId id="269" r:id="rId12"/>
    <p:sldId id="267" r:id="rId13"/>
    <p:sldId id="268" r:id="rId14"/>
    <p:sldId id="264" r:id="rId15"/>
    <p:sldId id="266" r:id="rId16"/>
    <p:sldId id="263" r:id="rId17"/>
    <p:sldId id="273" r:id="rId18"/>
    <p:sldId id="277" r:id="rId19"/>
    <p:sldId id="274" r:id="rId20"/>
    <p:sldId id="275" r:id="rId21"/>
    <p:sldId id="276" r:id="rId22"/>
    <p:sldId id="260" r:id="rId23"/>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F600FDD5-2AB0-41FE-B5B5-DE50EB04F7C6}">
          <p14:sldIdLst>
            <p14:sldId id="256"/>
          </p14:sldIdLst>
        </p14:section>
        <p14:section name="The Need" id="{4DCB524E-3DC4-43A6-AD08-1807427BC4B3}">
          <p14:sldIdLst>
            <p14:sldId id="271"/>
            <p14:sldId id="272"/>
          </p14:sldIdLst>
        </p14:section>
        <p14:section name="Brief History" id="{B3A67C2C-1A46-452F-AAC4-63024202EFBF}">
          <p14:sldIdLst>
            <p14:sldId id="265"/>
            <p14:sldId id="257"/>
            <p14:sldId id="259"/>
            <p14:sldId id="270"/>
            <p14:sldId id="258"/>
            <p14:sldId id="261"/>
            <p14:sldId id="262"/>
          </p14:sldIdLst>
        </p14:section>
        <p14:section name="What it is" id="{BF3D0177-E8E6-4AB9-A496-44CE815F0EC5}">
          <p14:sldIdLst>
            <p14:sldId id="269"/>
            <p14:sldId id="267"/>
            <p14:sldId id="268"/>
          </p14:sldIdLst>
        </p14:section>
        <p14:section name="Uses" id="{4EC6C635-9664-4ABA-8E35-B2A910B2A950}">
          <p14:sldIdLst>
            <p14:sldId id="264"/>
            <p14:sldId id="266"/>
            <p14:sldId id="263"/>
            <p14:sldId id="273"/>
            <p14:sldId id="277"/>
            <p14:sldId id="274"/>
            <p14:sldId id="275"/>
            <p14:sldId id="276"/>
            <p14:sldId id="26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179" autoAdjust="0"/>
  </p:normalViewPr>
  <p:slideViewPr>
    <p:cSldViewPr>
      <p:cViewPr varScale="1">
        <p:scale>
          <a:sx n="95" d="100"/>
          <a:sy n="95" d="100"/>
        </p:scale>
        <p:origin x="-44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812" y="-84"/>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B1E793-B922-4DE6-9F44-85625ADBAB40}"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BE17C700-C170-480C-AB94-C058AD96F2BC}">
      <dgm:prSet phldrT="[Text]" custT="1"/>
      <dgm:spPr>
        <a:solidFill>
          <a:schemeClr val="bg2">
            <a:lumMod val="25000"/>
          </a:schemeClr>
        </a:solidFill>
        <a:ln>
          <a:noFill/>
        </a:ln>
      </dgm:spPr>
      <dgm:t>
        <a:bodyPr/>
        <a:lstStyle/>
        <a:p>
          <a:r>
            <a:rPr lang="en-US" sz="2400" dirty="0" smtClean="0"/>
            <a:t>Wrights heroin development was halted due to “lack of progress”. </a:t>
          </a:r>
        </a:p>
        <a:p>
          <a:r>
            <a:rPr lang="en-US" sz="2400" i="1" u="sng" dirty="0" smtClean="0"/>
            <a:t>23 years later</a:t>
          </a:r>
          <a:r>
            <a:rPr lang="en-US" sz="2400" dirty="0" smtClean="0"/>
            <a:t>…</a:t>
          </a:r>
          <a:endParaRPr lang="en-US" sz="2400" dirty="0"/>
        </a:p>
      </dgm:t>
    </dgm:pt>
    <dgm:pt modelId="{90D844D5-05A7-40DA-B0BC-BE340D8ED8CE}" type="parTrans" cxnId="{8FEF4391-6038-4F47-AF03-F2F917233BEE}">
      <dgm:prSet/>
      <dgm:spPr/>
      <dgm:t>
        <a:bodyPr/>
        <a:lstStyle/>
        <a:p>
          <a:endParaRPr lang="en-US"/>
        </a:p>
      </dgm:t>
    </dgm:pt>
    <dgm:pt modelId="{F5EE6C61-34A0-4612-BDD4-265F40843D97}" type="sibTrans" cxnId="{8FEF4391-6038-4F47-AF03-F2F917233BEE}">
      <dgm:prSet/>
      <dgm:spPr/>
      <dgm:t>
        <a:bodyPr/>
        <a:lstStyle/>
        <a:p>
          <a:endParaRPr lang="en-US"/>
        </a:p>
      </dgm:t>
    </dgm:pt>
    <dgm:pt modelId="{99E694A9-80DB-4364-B411-85CA13D253CC}" type="pres">
      <dgm:prSet presAssocID="{0AB1E793-B922-4DE6-9F44-85625ADBAB40}" presName="Name0" presStyleCnt="0">
        <dgm:presLayoutVars>
          <dgm:chPref val="1"/>
          <dgm:dir/>
          <dgm:animOne val="branch"/>
          <dgm:animLvl val="lvl"/>
          <dgm:resizeHandles/>
        </dgm:presLayoutVars>
      </dgm:prSet>
      <dgm:spPr/>
      <dgm:t>
        <a:bodyPr/>
        <a:lstStyle/>
        <a:p>
          <a:endParaRPr lang="en-US"/>
        </a:p>
      </dgm:t>
    </dgm:pt>
    <dgm:pt modelId="{E7206ABD-EA7F-4B47-9BA6-55609F3606E9}" type="pres">
      <dgm:prSet presAssocID="{BE17C700-C170-480C-AB94-C058AD96F2BC}" presName="vertOne" presStyleCnt="0"/>
      <dgm:spPr/>
    </dgm:pt>
    <dgm:pt modelId="{FDDECF55-99C3-4C03-B063-79B6D2C66B58}" type="pres">
      <dgm:prSet presAssocID="{BE17C700-C170-480C-AB94-C058AD96F2BC}" presName="txOne" presStyleLbl="node0" presStyleIdx="0" presStyleCnt="1" custLinFactY="-44261" custLinFactNeighborX="2570" custLinFactNeighborY="-100000">
        <dgm:presLayoutVars>
          <dgm:chPref val="3"/>
        </dgm:presLayoutVars>
      </dgm:prSet>
      <dgm:spPr/>
      <dgm:t>
        <a:bodyPr/>
        <a:lstStyle/>
        <a:p>
          <a:endParaRPr lang="en-US"/>
        </a:p>
      </dgm:t>
    </dgm:pt>
    <dgm:pt modelId="{0DBFD216-951D-4331-B914-5654A59C2734}" type="pres">
      <dgm:prSet presAssocID="{BE17C700-C170-480C-AB94-C058AD96F2BC}" presName="horzOne" presStyleCnt="0"/>
      <dgm:spPr/>
    </dgm:pt>
  </dgm:ptLst>
  <dgm:cxnLst>
    <dgm:cxn modelId="{A3967613-64FC-4252-A244-5BD728E2746B}" type="presOf" srcId="{BE17C700-C170-480C-AB94-C058AD96F2BC}" destId="{FDDECF55-99C3-4C03-B063-79B6D2C66B58}" srcOrd="0" destOrd="0" presId="urn:microsoft.com/office/officeart/2005/8/layout/hierarchy4"/>
    <dgm:cxn modelId="{8FEF4391-6038-4F47-AF03-F2F917233BEE}" srcId="{0AB1E793-B922-4DE6-9F44-85625ADBAB40}" destId="{BE17C700-C170-480C-AB94-C058AD96F2BC}" srcOrd="0" destOrd="0" parTransId="{90D844D5-05A7-40DA-B0BC-BE340D8ED8CE}" sibTransId="{F5EE6C61-34A0-4612-BDD4-265F40843D97}"/>
    <dgm:cxn modelId="{34A7374E-C683-406B-955E-FC1B1909B5E5}" type="presOf" srcId="{0AB1E793-B922-4DE6-9F44-85625ADBAB40}" destId="{99E694A9-80DB-4364-B411-85CA13D253CC}" srcOrd="0" destOrd="0" presId="urn:microsoft.com/office/officeart/2005/8/layout/hierarchy4"/>
    <dgm:cxn modelId="{1B23FB77-E53C-45B7-8CD1-72433AB1A2A7}" type="presParOf" srcId="{99E694A9-80DB-4364-B411-85CA13D253CC}" destId="{E7206ABD-EA7F-4B47-9BA6-55609F3606E9}" srcOrd="0" destOrd="0" presId="urn:microsoft.com/office/officeart/2005/8/layout/hierarchy4"/>
    <dgm:cxn modelId="{8767D009-18F7-4A26-A43D-FF9EE5EA4D41}" type="presParOf" srcId="{E7206ABD-EA7F-4B47-9BA6-55609F3606E9}" destId="{FDDECF55-99C3-4C03-B063-79B6D2C66B58}" srcOrd="0" destOrd="0" presId="urn:microsoft.com/office/officeart/2005/8/layout/hierarchy4"/>
    <dgm:cxn modelId="{5800971D-F665-44FA-8960-9992FE2139E5}" type="presParOf" srcId="{E7206ABD-EA7F-4B47-9BA6-55609F3606E9}" destId="{0DBFD216-951D-4331-B914-5654A59C2734}"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DDD0F-D3A5-4F6C-92AA-9589D4FF0E6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B9F09DA-6D88-4442-BD90-0BF9A8273532}">
      <dgm:prSet phldrT="[Text]"/>
      <dgm:spPr/>
      <dgm:t>
        <a:bodyPr/>
        <a:lstStyle/>
        <a:p>
          <a:r>
            <a:rPr lang="en-US" dirty="0" smtClean="0"/>
            <a:t>Medical</a:t>
          </a:r>
          <a:endParaRPr lang="en-US" dirty="0"/>
        </a:p>
      </dgm:t>
    </dgm:pt>
    <dgm:pt modelId="{37383C0B-4E20-40F1-8E56-BC4646391881}" type="parTrans" cxnId="{7C49083D-AD26-4CB3-AEAA-983D4431E0CB}">
      <dgm:prSet/>
      <dgm:spPr/>
      <dgm:t>
        <a:bodyPr/>
        <a:lstStyle/>
        <a:p>
          <a:endParaRPr lang="en-US"/>
        </a:p>
      </dgm:t>
    </dgm:pt>
    <dgm:pt modelId="{7DBBAFCB-3A01-4F2B-B286-177EAB71AF6D}" type="sibTrans" cxnId="{7C49083D-AD26-4CB3-AEAA-983D4431E0CB}">
      <dgm:prSet/>
      <dgm:spPr/>
      <dgm:t>
        <a:bodyPr/>
        <a:lstStyle/>
        <a:p>
          <a:endParaRPr lang="en-US"/>
        </a:p>
      </dgm:t>
    </dgm:pt>
    <dgm:pt modelId="{DA3EB583-49E6-4383-A878-DE20F07C057E}">
      <dgm:prSet phldrT="[Text]"/>
      <dgm:spPr/>
      <dgm:t>
        <a:bodyPr/>
        <a:lstStyle/>
        <a:p>
          <a:r>
            <a:rPr lang="en-US" dirty="0" smtClean="0"/>
            <a:t>Acute Pain – Severe Physical Trauma </a:t>
          </a:r>
          <a:endParaRPr lang="en-US" dirty="0"/>
        </a:p>
      </dgm:t>
    </dgm:pt>
    <dgm:pt modelId="{DCB398FD-3656-4866-B589-11FEA1BEA329}" type="parTrans" cxnId="{74EAF5C9-E165-48D6-A84B-DFE182B16AC8}">
      <dgm:prSet/>
      <dgm:spPr/>
      <dgm:t>
        <a:bodyPr/>
        <a:lstStyle/>
        <a:p>
          <a:endParaRPr lang="en-US"/>
        </a:p>
      </dgm:t>
    </dgm:pt>
    <dgm:pt modelId="{00CA4700-A49C-4D74-92DE-1A3459834FD0}" type="sibTrans" cxnId="{74EAF5C9-E165-48D6-A84B-DFE182B16AC8}">
      <dgm:prSet/>
      <dgm:spPr/>
      <dgm:t>
        <a:bodyPr/>
        <a:lstStyle/>
        <a:p>
          <a:endParaRPr lang="en-US"/>
        </a:p>
      </dgm:t>
    </dgm:pt>
    <dgm:pt modelId="{9E0C2BC8-8321-47F7-9008-F5D39C01954C}">
      <dgm:prSet phldrT="[Text]"/>
      <dgm:spPr/>
      <dgm:t>
        <a:bodyPr/>
        <a:lstStyle/>
        <a:p>
          <a:r>
            <a:rPr lang="en-US" dirty="0" smtClean="0"/>
            <a:t>Chronic Pain – Terminal Illnesses</a:t>
          </a:r>
          <a:endParaRPr lang="en-US" dirty="0"/>
        </a:p>
      </dgm:t>
    </dgm:pt>
    <dgm:pt modelId="{2BBE09AD-4F56-49BE-8475-803714E3AB19}" type="parTrans" cxnId="{BD472A3C-8F5C-4960-ABAF-53012B37478A}">
      <dgm:prSet/>
      <dgm:spPr/>
      <dgm:t>
        <a:bodyPr/>
        <a:lstStyle/>
        <a:p>
          <a:endParaRPr lang="en-US"/>
        </a:p>
      </dgm:t>
    </dgm:pt>
    <dgm:pt modelId="{0F401903-2F1C-4902-A045-AC36DA945B80}" type="sibTrans" cxnId="{BD472A3C-8F5C-4960-ABAF-53012B37478A}">
      <dgm:prSet/>
      <dgm:spPr/>
      <dgm:t>
        <a:bodyPr/>
        <a:lstStyle/>
        <a:p>
          <a:endParaRPr lang="en-US"/>
        </a:p>
      </dgm:t>
    </dgm:pt>
    <dgm:pt modelId="{87B31D58-9C8D-45CE-BEFF-291951769658}">
      <dgm:prSet phldrT="[Text]"/>
      <dgm:spPr/>
      <dgm:t>
        <a:bodyPr/>
        <a:lstStyle/>
        <a:p>
          <a:r>
            <a:rPr lang="en-US" dirty="0" smtClean="0"/>
            <a:t>Recreation</a:t>
          </a:r>
          <a:endParaRPr lang="en-US" dirty="0"/>
        </a:p>
      </dgm:t>
    </dgm:pt>
    <dgm:pt modelId="{1FA4334D-E673-433E-B586-9D385A4398AC}" type="parTrans" cxnId="{8C424F00-550E-455B-AC96-A885093A3748}">
      <dgm:prSet/>
      <dgm:spPr/>
      <dgm:t>
        <a:bodyPr/>
        <a:lstStyle/>
        <a:p>
          <a:endParaRPr lang="en-US"/>
        </a:p>
      </dgm:t>
    </dgm:pt>
    <dgm:pt modelId="{D014956D-6771-450D-8F75-0D5DF119AF4A}" type="sibTrans" cxnId="{8C424F00-550E-455B-AC96-A885093A3748}">
      <dgm:prSet/>
      <dgm:spPr/>
      <dgm:t>
        <a:bodyPr/>
        <a:lstStyle/>
        <a:p>
          <a:endParaRPr lang="en-US"/>
        </a:p>
      </dgm:t>
    </dgm:pt>
    <dgm:pt modelId="{0C7CB37E-E1DD-4AF0-94BC-1BEEE5D4AAF1}">
      <dgm:prSet phldrT="[Text]"/>
      <dgm:spPr/>
      <dgm:t>
        <a:bodyPr/>
        <a:lstStyle/>
        <a:p>
          <a:r>
            <a:rPr lang="en-US" dirty="0" smtClean="0"/>
            <a:t>Relaxation</a:t>
          </a:r>
          <a:endParaRPr lang="en-US" dirty="0"/>
        </a:p>
      </dgm:t>
    </dgm:pt>
    <dgm:pt modelId="{258AD610-B1D0-4676-B54D-64675E13259B}" type="parTrans" cxnId="{5C55C588-3517-4CD5-BDA8-0AF269B76E3F}">
      <dgm:prSet/>
      <dgm:spPr/>
      <dgm:t>
        <a:bodyPr/>
        <a:lstStyle/>
        <a:p>
          <a:endParaRPr lang="en-US"/>
        </a:p>
      </dgm:t>
    </dgm:pt>
    <dgm:pt modelId="{AB11D68D-17BE-4D26-9A7D-8C67DD5D629E}" type="sibTrans" cxnId="{5C55C588-3517-4CD5-BDA8-0AF269B76E3F}">
      <dgm:prSet/>
      <dgm:spPr/>
      <dgm:t>
        <a:bodyPr/>
        <a:lstStyle/>
        <a:p>
          <a:endParaRPr lang="en-US"/>
        </a:p>
      </dgm:t>
    </dgm:pt>
    <dgm:pt modelId="{0A5FC6D1-55EB-40DB-9970-38C21BD73C03}">
      <dgm:prSet phldrT="[Text]"/>
      <dgm:spPr/>
      <dgm:t>
        <a:bodyPr/>
        <a:lstStyle/>
        <a:p>
          <a:r>
            <a:rPr lang="en-US" dirty="0" smtClean="0"/>
            <a:t>Intense Euphoria</a:t>
          </a:r>
          <a:endParaRPr lang="en-US" dirty="0"/>
        </a:p>
      </dgm:t>
    </dgm:pt>
    <dgm:pt modelId="{37185EC2-2CD2-415A-A0BF-2E93675F18A0}" type="parTrans" cxnId="{317BF4D6-3964-42A4-BEA4-9F40EFD3EBBC}">
      <dgm:prSet/>
      <dgm:spPr/>
      <dgm:t>
        <a:bodyPr/>
        <a:lstStyle/>
        <a:p>
          <a:endParaRPr lang="en-US"/>
        </a:p>
      </dgm:t>
    </dgm:pt>
    <dgm:pt modelId="{198798EB-C167-4061-8A31-35A2EAA0DD2B}" type="sibTrans" cxnId="{317BF4D6-3964-42A4-BEA4-9F40EFD3EBBC}">
      <dgm:prSet/>
      <dgm:spPr/>
      <dgm:t>
        <a:bodyPr/>
        <a:lstStyle/>
        <a:p>
          <a:endParaRPr lang="en-US"/>
        </a:p>
      </dgm:t>
    </dgm:pt>
    <dgm:pt modelId="{CC40DC69-48BD-4D07-9120-A3FB9CC5ECD7}">
      <dgm:prSet phldrT="[Text]"/>
      <dgm:spPr/>
      <dgm:t>
        <a:bodyPr/>
        <a:lstStyle/>
        <a:p>
          <a:r>
            <a:rPr lang="en-US" dirty="0" smtClean="0"/>
            <a:t>Prescription</a:t>
          </a:r>
          <a:endParaRPr lang="en-US" dirty="0"/>
        </a:p>
      </dgm:t>
    </dgm:pt>
    <dgm:pt modelId="{406642EA-A363-4BF2-89D0-BF3C99A7D2ED}" type="parTrans" cxnId="{3E86B682-12C8-490C-8996-8B1AB19A4DCB}">
      <dgm:prSet/>
      <dgm:spPr/>
      <dgm:t>
        <a:bodyPr/>
        <a:lstStyle/>
        <a:p>
          <a:endParaRPr lang="en-US"/>
        </a:p>
      </dgm:t>
    </dgm:pt>
    <dgm:pt modelId="{8CD3DB27-941E-433C-897E-F79BFB87496C}" type="sibTrans" cxnId="{3E86B682-12C8-490C-8996-8B1AB19A4DCB}">
      <dgm:prSet/>
      <dgm:spPr/>
      <dgm:t>
        <a:bodyPr/>
        <a:lstStyle/>
        <a:p>
          <a:endParaRPr lang="en-US"/>
        </a:p>
      </dgm:t>
    </dgm:pt>
    <dgm:pt modelId="{20259484-A901-4E46-83F7-B80610A52DDB}">
      <dgm:prSet phldrT="[Text]"/>
      <dgm:spPr/>
      <dgm:t>
        <a:bodyPr/>
        <a:lstStyle/>
        <a:p>
          <a:r>
            <a:rPr lang="en-US" dirty="0" smtClean="0"/>
            <a:t>Addiction Treatment (other countries)</a:t>
          </a:r>
          <a:endParaRPr lang="en-US" dirty="0"/>
        </a:p>
      </dgm:t>
    </dgm:pt>
    <dgm:pt modelId="{748A9335-F649-4B5D-861F-EB8C41CE6CBF}" type="parTrans" cxnId="{1D246117-7FEE-45FA-B0DB-3969F1F917F8}">
      <dgm:prSet/>
      <dgm:spPr/>
      <dgm:t>
        <a:bodyPr/>
        <a:lstStyle/>
        <a:p>
          <a:endParaRPr lang="en-US"/>
        </a:p>
      </dgm:t>
    </dgm:pt>
    <dgm:pt modelId="{798F8292-EA13-4001-A8EC-8ADC4DB52266}" type="sibTrans" cxnId="{1D246117-7FEE-45FA-B0DB-3969F1F917F8}">
      <dgm:prSet/>
      <dgm:spPr/>
      <dgm:t>
        <a:bodyPr/>
        <a:lstStyle/>
        <a:p>
          <a:endParaRPr lang="en-US"/>
        </a:p>
      </dgm:t>
    </dgm:pt>
    <dgm:pt modelId="{9B0EA95D-ABC0-49EA-BAD8-79A8EC869032}" type="pres">
      <dgm:prSet presAssocID="{A64DDD0F-D3A5-4F6C-92AA-9589D4FF0E6D}" presName="Name0" presStyleCnt="0">
        <dgm:presLayoutVars>
          <dgm:dir/>
          <dgm:animLvl val="lvl"/>
          <dgm:resizeHandles val="exact"/>
        </dgm:presLayoutVars>
      </dgm:prSet>
      <dgm:spPr/>
      <dgm:t>
        <a:bodyPr/>
        <a:lstStyle/>
        <a:p>
          <a:endParaRPr lang="en-US"/>
        </a:p>
      </dgm:t>
    </dgm:pt>
    <dgm:pt modelId="{0B45EC48-D726-441C-8017-8684319ED754}" type="pres">
      <dgm:prSet presAssocID="{2B9F09DA-6D88-4442-BD90-0BF9A8273532}" presName="linNode" presStyleCnt="0"/>
      <dgm:spPr/>
    </dgm:pt>
    <dgm:pt modelId="{A8E5A59F-2534-4158-BA1B-2794DE050E2A}" type="pres">
      <dgm:prSet presAssocID="{2B9F09DA-6D88-4442-BD90-0BF9A8273532}" presName="parentText" presStyleLbl="node1" presStyleIdx="0" presStyleCnt="3">
        <dgm:presLayoutVars>
          <dgm:chMax val="1"/>
          <dgm:bulletEnabled val="1"/>
        </dgm:presLayoutVars>
      </dgm:prSet>
      <dgm:spPr/>
      <dgm:t>
        <a:bodyPr/>
        <a:lstStyle/>
        <a:p>
          <a:endParaRPr lang="en-US"/>
        </a:p>
      </dgm:t>
    </dgm:pt>
    <dgm:pt modelId="{618F0149-F8F2-427A-9348-17A924E787D9}" type="pres">
      <dgm:prSet presAssocID="{2B9F09DA-6D88-4442-BD90-0BF9A8273532}" presName="descendantText" presStyleLbl="alignAccFollowNode1" presStyleIdx="0" presStyleCnt="3">
        <dgm:presLayoutVars>
          <dgm:bulletEnabled val="1"/>
        </dgm:presLayoutVars>
      </dgm:prSet>
      <dgm:spPr/>
      <dgm:t>
        <a:bodyPr/>
        <a:lstStyle/>
        <a:p>
          <a:endParaRPr lang="en-US"/>
        </a:p>
      </dgm:t>
    </dgm:pt>
    <dgm:pt modelId="{37F5F422-06EF-41BA-98D0-AB83E5782CC7}" type="pres">
      <dgm:prSet presAssocID="{7DBBAFCB-3A01-4F2B-B286-177EAB71AF6D}" presName="sp" presStyleCnt="0"/>
      <dgm:spPr/>
    </dgm:pt>
    <dgm:pt modelId="{B1848AF4-A5B6-4FEF-8B6D-84CC3C51930F}" type="pres">
      <dgm:prSet presAssocID="{87B31D58-9C8D-45CE-BEFF-291951769658}" presName="linNode" presStyleCnt="0"/>
      <dgm:spPr/>
    </dgm:pt>
    <dgm:pt modelId="{AEF90149-BA00-4E36-8B1B-93386FFDBE86}" type="pres">
      <dgm:prSet presAssocID="{87B31D58-9C8D-45CE-BEFF-291951769658}" presName="parentText" presStyleLbl="node1" presStyleIdx="1" presStyleCnt="3">
        <dgm:presLayoutVars>
          <dgm:chMax val="1"/>
          <dgm:bulletEnabled val="1"/>
        </dgm:presLayoutVars>
      </dgm:prSet>
      <dgm:spPr/>
      <dgm:t>
        <a:bodyPr/>
        <a:lstStyle/>
        <a:p>
          <a:endParaRPr lang="en-US"/>
        </a:p>
      </dgm:t>
    </dgm:pt>
    <dgm:pt modelId="{9F4277C2-D77B-4632-ACD5-ADF8AACA6D72}" type="pres">
      <dgm:prSet presAssocID="{87B31D58-9C8D-45CE-BEFF-291951769658}" presName="descendantText" presStyleLbl="alignAccFollowNode1" presStyleIdx="1" presStyleCnt="3">
        <dgm:presLayoutVars>
          <dgm:bulletEnabled val="1"/>
        </dgm:presLayoutVars>
      </dgm:prSet>
      <dgm:spPr/>
      <dgm:t>
        <a:bodyPr/>
        <a:lstStyle/>
        <a:p>
          <a:endParaRPr lang="en-US"/>
        </a:p>
      </dgm:t>
    </dgm:pt>
    <dgm:pt modelId="{FDED610C-116F-4230-9C45-9DD54F8D3ADE}" type="pres">
      <dgm:prSet presAssocID="{D014956D-6771-450D-8F75-0D5DF119AF4A}" presName="sp" presStyleCnt="0"/>
      <dgm:spPr/>
    </dgm:pt>
    <dgm:pt modelId="{4FCD1FAA-8418-4CBA-9066-0F7819BB47FD}" type="pres">
      <dgm:prSet presAssocID="{CC40DC69-48BD-4D07-9120-A3FB9CC5ECD7}" presName="linNode" presStyleCnt="0"/>
      <dgm:spPr/>
    </dgm:pt>
    <dgm:pt modelId="{77D07276-2CE5-47B2-BF03-087B9723F308}" type="pres">
      <dgm:prSet presAssocID="{CC40DC69-48BD-4D07-9120-A3FB9CC5ECD7}" presName="parentText" presStyleLbl="node1" presStyleIdx="2" presStyleCnt="3">
        <dgm:presLayoutVars>
          <dgm:chMax val="1"/>
          <dgm:bulletEnabled val="1"/>
        </dgm:presLayoutVars>
      </dgm:prSet>
      <dgm:spPr/>
      <dgm:t>
        <a:bodyPr/>
        <a:lstStyle/>
        <a:p>
          <a:endParaRPr lang="en-US"/>
        </a:p>
      </dgm:t>
    </dgm:pt>
    <dgm:pt modelId="{7BEEDF62-0B8A-45AC-B840-B86A07DCDFC3}" type="pres">
      <dgm:prSet presAssocID="{CC40DC69-48BD-4D07-9120-A3FB9CC5ECD7}" presName="descendantText" presStyleLbl="alignAccFollowNode1" presStyleIdx="2" presStyleCnt="3">
        <dgm:presLayoutVars>
          <dgm:bulletEnabled val="1"/>
        </dgm:presLayoutVars>
      </dgm:prSet>
      <dgm:spPr/>
      <dgm:t>
        <a:bodyPr/>
        <a:lstStyle/>
        <a:p>
          <a:endParaRPr lang="en-US"/>
        </a:p>
      </dgm:t>
    </dgm:pt>
  </dgm:ptLst>
  <dgm:cxnLst>
    <dgm:cxn modelId="{08043AD9-85BD-4878-A644-4C6255B824A3}" type="presOf" srcId="{CC40DC69-48BD-4D07-9120-A3FB9CC5ECD7}" destId="{77D07276-2CE5-47B2-BF03-087B9723F308}" srcOrd="0" destOrd="0" presId="urn:microsoft.com/office/officeart/2005/8/layout/vList5"/>
    <dgm:cxn modelId="{108DF94A-F9D5-42A0-92D4-157273634E11}" type="presOf" srcId="{2B9F09DA-6D88-4442-BD90-0BF9A8273532}" destId="{A8E5A59F-2534-4158-BA1B-2794DE050E2A}" srcOrd="0" destOrd="0" presId="urn:microsoft.com/office/officeart/2005/8/layout/vList5"/>
    <dgm:cxn modelId="{89770E13-2700-41A3-9916-225F6C24F9C2}" type="presOf" srcId="{A64DDD0F-D3A5-4F6C-92AA-9589D4FF0E6D}" destId="{9B0EA95D-ABC0-49EA-BAD8-79A8EC869032}" srcOrd="0" destOrd="0" presId="urn:microsoft.com/office/officeart/2005/8/layout/vList5"/>
    <dgm:cxn modelId="{8C424F00-550E-455B-AC96-A885093A3748}" srcId="{A64DDD0F-D3A5-4F6C-92AA-9589D4FF0E6D}" destId="{87B31D58-9C8D-45CE-BEFF-291951769658}" srcOrd="1" destOrd="0" parTransId="{1FA4334D-E673-433E-B586-9D385A4398AC}" sibTransId="{D014956D-6771-450D-8F75-0D5DF119AF4A}"/>
    <dgm:cxn modelId="{74EAF5C9-E165-48D6-A84B-DFE182B16AC8}" srcId="{2B9F09DA-6D88-4442-BD90-0BF9A8273532}" destId="{DA3EB583-49E6-4383-A878-DE20F07C057E}" srcOrd="0" destOrd="0" parTransId="{DCB398FD-3656-4866-B589-11FEA1BEA329}" sibTransId="{00CA4700-A49C-4D74-92DE-1A3459834FD0}"/>
    <dgm:cxn modelId="{3E86B682-12C8-490C-8996-8B1AB19A4DCB}" srcId="{A64DDD0F-D3A5-4F6C-92AA-9589D4FF0E6D}" destId="{CC40DC69-48BD-4D07-9120-A3FB9CC5ECD7}" srcOrd="2" destOrd="0" parTransId="{406642EA-A363-4BF2-89D0-BF3C99A7D2ED}" sibTransId="{8CD3DB27-941E-433C-897E-F79BFB87496C}"/>
    <dgm:cxn modelId="{CD94987F-E6FD-496A-9258-2E1175CDB493}" type="presOf" srcId="{0A5FC6D1-55EB-40DB-9970-38C21BD73C03}" destId="{9F4277C2-D77B-4632-ACD5-ADF8AACA6D72}" srcOrd="0" destOrd="1" presId="urn:microsoft.com/office/officeart/2005/8/layout/vList5"/>
    <dgm:cxn modelId="{D5A4A13C-4AE3-4EFF-98B6-0AAF431A9E11}" type="presOf" srcId="{DA3EB583-49E6-4383-A878-DE20F07C057E}" destId="{618F0149-F8F2-427A-9348-17A924E787D9}" srcOrd="0" destOrd="0" presId="urn:microsoft.com/office/officeart/2005/8/layout/vList5"/>
    <dgm:cxn modelId="{FFE0C7E9-B84F-4E65-A610-05758BACC7A9}" type="presOf" srcId="{87B31D58-9C8D-45CE-BEFF-291951769658}" destId="{AEF90149-BA00-4E36-8B1B-93386FFDBE86}" srcOrd="0" destOrd="0" presId="urn:microsoft.com/office/officeart/2005/8/layout/vList5"/>
    <dgm:cxn modelId="{10E8CDF2-3EB4-4E11-84C7-E5DCEA4AEBE6}" type="presOf" srcId="{0C7CB37E-E1DD-4AF0-94BC-1BEEE5D4AAF1}" destId="{9F4277C2-D77B-4632-ACD5-ADF8AACA6D72}" srcOrd="0" destOrd="0" presId="urn:microsoft.com/office/officeart/2005/8/layout/vList5"/>
    <dgm:cxn modelId="{88A5BB3B-FD75-4599-8FC1-1F9C5B6EA504}" type="presOf" srcId="{9E0C2BC8-8321-47F7-9008-F5D39C01954C}" destId="{618F0149-F8F2-427A-9348-17A924E787D9}" srcOrd="0" destOrd="1" presId="urn:microsoft.com/office/officeart/2005/8/layout/vList5"/>
    <dgm:cxn modelId="{7C49083D-AD26-4CB3-AEAA-983D4431E0CB}" srcId="{A64DDD0F-D3A5-4F6C-92AA-9589D4FF0E6D}" destId="{2B9F09DA-6D88-4442-BD90-0BF9A8273532}" srcOrd="0" destOrd="0" parTransId="{37383C0B-4E20-40F1-8E56-BC4646391881}" sibTransId="{7DBBAFCB-3A01-4F2B-B286-177EAB71AF6D}"/>
    <dgm:cxn modelId="{5C55C588-3517-4CD5-BDA8-0AF269B76E3F}" srcId="{87B31D58-9C8D-45CE-BEFF-291951769658}" destId="{0C7CB37E-E1DD-4AF0-94BC-1BEEE5D4AAF1}" srcOrd="0" destOrd="0" parTransId="{258AD610-B1D0-4676-B54D-64675E13259B}" sibTransId="{AB11D68D-17BE-4D26-9A7D-8C67DD5D629E}"/>
    <dgm:cxn modelId="{3C05B986-7E4D-4343-A09E-2A6B330AE9FE}" type="presOf" srcId="{20259484-A901-4E46-83F7-B80610A52DDB}" destId="{7BEEDF62-0B8A-45AC-B840-B86A07DCDFC3}" srcOrd="0" destOrd="0" presId="urn:microsoft.com/office/officeart/2005/8/layout/vList5"/>
    <dgm:cxn modelId="{BD472A3C-8F5C-4960-ABAF-53012B37478A}" srcId="{2B9F09DA-6D88-4442-BD90-0BF9A8273532}" destId="{9E0C2BC8-8321-47F7-9008-F5D39C01954C}" srcOrd="1" destOrd="0" parTransId="{2BBE09AD-4F56-49BE-8475-803714E3AB19}" sibTransId="{0F401903-2F1C-4902-A045-AC36DA945B80}"/>
    <dgm:cxn modelId="{317BF4D6-3964-42A4-BEA4-9F40EFD3EBBC}" srcId="{87B31D58-9C8D-45CE-BEFF-291951769658}" destId="{0A5FC6D1-55EB-40DB-9970-38C21BD73C03}" srcOrd="1" destOrd="0" parTransId="{37185EC2-2CD2-415A-A0BF-2E93675F18A0}" sibTransId="{198798EB-C167-4061-8A31-35A2EAA0DD2B}"/>
    <dgm:cxn modelId="{1D246117-7FEE-45FA-B0DB-3969F1F917F8}" srcId="{CC40DC69-48BD-4D07-9120-A3FB9CC5ECD7}" destId="{20259484-A901-4E46-83F7-B80610A52DDB}" srcOrd="0" destOrd="0" parTransId="{748A9335-F649-4B5D-861F-EB8C41CE6CBF}" sibTransId="{798F8292-EA13-4001-A8EC-8ADC4DB52266}"/>
    <dgm:cxn modelId="{8AE11417-3237-409E-8586-E58FC8F0918C}" type="presParOf" srcId="{9B0EA95D-ABC0-49EA-BAD8-79A8EC869032}" destId="{0B45EC48-D726-441C-8017-8684319ED754}" srcOrd="0" destOrd="0" presId="urn:microsoft.com/office/officeart/2005/8/layout/vList5"/>
    <dgm:cxn modelId="{DA7FF9D2-C423-4D6D-A700-EED02482B6E3}" type="presParOf" srcId="{0B45EC48-D726-441C-8017-8684319ED754}" destId="{A8E5A59F-2534-4158-BA1B-2794DE050E2A}" srcOrd="0" destOrd="0" presId="urn:microsoft.com/office/officeart/2005/8/layout/vList5"/>
    <dgm:cxn modelId="{962A17DC-F7AA-4EB2-98F4-D4E98316674D}" type="presParOf" srcId="{0B45EC48-D726-441C-8017-8684319ED754}" destId="{618F0149-F8F2-427A-9348-17A924E787D9}" srcOrd="1" destOrd="0" presId="urn:microsoft.com/office/officeart/2005/8/layout/vList5"/>
    <dgm:cxn modelId="{12069228-34CD-4B38-A2AB-36311DEE540B}" type="presParOf" srcId="{9B0EA95D-ABC0-49EA-BAD8-79A8EC869032}" destId="{37F5F422-06EF-41BA-98D0-AB83E5782CC7}" srcOrd="1" destOrd="0" presId="urn:microsoft.com/office/officeart/2005/8/layout/vList5"/>
    <dgm:cxn modelId="{BA0FDE93-3D13-4D4C-A30C-8C5BDC43DAB1}" type="presParOf" srcId="{9B0EA95D-ABC0-49EA-BAD8-79A8EC869032}" destId="{B1848AF4-A5B6-4FEF-8B6D-84CC3C51930F}" srcOrd="2" destOrd="0" presId="urn:microsoft.com/office/officeart/2005/8/layout/vList5"/>
    <dgm:cxn modelId="{1C2375EB-89D1-4B3A-8C10-352C0DCE38C7}" type="presParOf" srcId="{B1848AF4-A5B6-4FEF-8B6D-84CC3C51930F}" destId="{AEF90149-BA00-4E36-8B1B-93386FFDBE86}" srcOrd="0" destOrd="0" presId="urn:microsoft.com/office/officeart/2005/8/layout/vList5"/>
    <dgm:cxn modelId="{F6B9A871-A70A-4BF1-BA16-2BA79CB7171A}" type="presParOf" srcId="{B1848AF4-A5B6-4FEF-8B6D-84CC3C51930F}" destId="{9F4277C2-D77B-4632-ACD5-ADF8AACA6D72}" srcOrd="1" destOrd="0" presId="urn:microsoft.com/office/officeart/2005/8/layout/vList5"/>
    <dgm:cxn modelId="{DF03A969-F2F2-4251-95EA-1C82405B0D7A}" type="presParOf" srcId="{9B0EA95D-ABC0-49EA-BAD8-79A8EC869032}" destId="{FDED610C-116F-4230-9C45-9DD54F8D3ADE}" srcOrd="3" destOrd="0" presId="urn:microsoft.com/office/officeart/2005/8/layout/vList5"/>
    <dgm:cxn modelId="{B1193133-2F07-497A-AE95-5F5B41E0B349}" type="presParOf" srcId="{9B0EA95D-ABC0-49EA-BAD8-79A8EC869032}" destId="{4FCD1FAA-8418-4CBA-9066-0F7819BB47FD}" srcOrd="4" destOrd="0" presId="urn:microsoft.com/office/officeart/2005/8/layout/vList5"/>
    <dgm:cxn modelId="{A5B54C52-220D-40ED-B89F-1AD248323DE1}" type="presParOf" srcId="{4FCD1FAA-8418-4CBA-9066-0F7819BB47FD}" destId="{77D07276-2CE5-47B2-BF03-087B9723F308}" srcOrd="0" destOrd="0" presId="urn:microsoft.com/office/officeart/2005/8/layout/vList5"/>
    <dgm:cxn modelId="{6CBFA5BF-221E-4224-B010-3087AA92EA46}" type="presParOf" srcId="{4FCD1FAA-8418-4CBA-9066-0F7819BB47FD}" destId="{7BEEDF62-0B8A-45AC-B840-B86A07DCDFC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ECF55-99C3-4C03-B063-79B6D2C66B58}">
      <dsp:nvSpPr>
        <dsp:cNvPr id="0" name=""/>
        <dsp:cNvSpPr/>
      </dsp:nvSpPr>
      <dsp:spPr>
        <a:xfrm>
          <a:off x="0" y="0"/>
          <a:ext cx="3048000" cy="1905000"/>
        </a:xfrm>
        <a:prstGeom prst="roundRect">
          <a:avLst>
            <a:gd name="adj" fmla="val 10000"/>
          </a:avLst>
        </a:prstGeom>
        <a:solidFill>
          <a:schemeClr val="bg2">
            <a:lumMod val="2500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Wrights heroin development was halted due to “lack of progress”. </a:t>
          </a:r>
        </a:p>
        <a:p>
          <a:pPr lvl="0" algn="ctr" defTabSz="1066800">
            <a:lnSpc>
              <a:spcPct val="90000"/>
            </a:lnSpc>
            <a:spcBef>
              <a:spcPct val="0"/>
            </a:spcBef>
            <a:spcAft>
              <a:spcPct val="35000"/>
            </a:spcAft>
          </a:pPr>
          <a:r>
            <a:rPr lang="en-US" sz="2400" i="1" u="sng" kern="1200" dirty="0" smtClean="0"/>
            <a:t>23 years later</a:t>
          </a:r>
          <a:r>
            <a:rPr lang="en-US" sz="2400" kern="1200" dirty="0" smtClean="0"/>
            <a:t>…</a:t>
          </a:r>
          <a:endParaRPr lang="en-US" sz="2400" kern="1200" dirty="0"/>
        </a:p>
      </dsp:txBody>
      <dsp:txXfrm>
        <a:off x="55796" y="55796"/>
        <a:ext cx="2936408" cy="17934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F0149-F8F2-427A-9348-17A924E787D9}">
      <dsp:nvSpPr>
        <dsp:cNvPr id="0" name=""/>
        <dsp:cNvSpPr/>
      </dsp:nvSpPr>
      <dsp:spPr>
        <a:xfrm rot="5400000">
          <a:off x="4460633" y="-1799090"/>
          <a:ext cx="766167" cy="45587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Acute Pain – Severe Physical Trauma </a:t>
          </a:r>
          <a:endParaRPr lang="en-US" sz="2200" kern="1200" dirty="0"/>
        </a:p>
        <a:p>
          <a:pPr marL="228600" lvl="1" indent="-228600" algn="l" defTabSz="977900">
            <a:lnSpc>
              <a:spcPct val="90000"/>
            </a:lnSpc>
            <a:spcBef>
              <a:spcPct val="0"/>
            </a:spcBef>
            <a:spcAft>
              <a:spcPct val="15000"/>
            </a:spcAft>
            <a:buChar char="••"/>
          </a:pPr>
          <a:r>
            <a:rPr lang="en-US" sz="2200" kern="1200" dirty="0" smtClean="0"/>
            <a:t>Chronic Pain – Terminal Illnesses</a:t>
          </a:r>
          <a:endParaRPr lang="en-US" sz="2200" kern="1200" dirty="0"/>
        </a:p>
      </dsp:txBody>
      <dsp:txXfrm rot="-5400000">
        <a:off x="2564321" y="134623"/>
        <a:ext cx="4521391" cy="691365"/>
      </dsp:txXfrm>
    </dsp:sp>
    <dsp:sp modelId="{A8E5A59F-2534-4158-BA1B-2794DE050E2A}">
      <dsp:nvSpPr>
        <dsp:cNvPr id="0" name=""/>
        <dsp:cNvSpPr/>
      </dsp:nvSpPr>
      <dsp:spPr>
        <a:xfrm>
          <a:off x="0" y="1451"/>
          <a:ext cx="2564320" cy="9577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US" sz="3500" kern="1200" dirty="0" smtClean="0"/>
            <a:t>Medical</a:t>
          </a:r>
          <a:endParaRPr lang="en-US" sz="3500" kern="1200" dirty="0"/>
        </a:p>
      </dsp:txBody>
      <dsp:txXfrm>
        <a:off x="46751" y="48202"/>
        <a:ext cx="2470818" cy="864206"/>
      </dsp:txXfrm>
    </dsp:sp>
    <dsp:sp modelId="{9F4277C2-D77B-4632-ACD5-ADF8AACA6D72}">
      <dsp:nvSpPr>
        <dsp:cNvPr id="0" name=""/>
        <dsp:cNvSpPr/>
      </dsp:nvSpPr>
      <dsp:spPr>
        <a:xfrm rot="5400000">
          <a:off x="4460633" y="-793496"/>
          <a:ext cx="766167" cy="45587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Relaxation</a:t>
          </a:r>
          <a:endParaRPr lang="en-US" sz="2200" kern="1200" dirty="0"/>
        </a:p>
        <a:p>
          <a:pPr marL="228600" lvl="1" indent="-228600" algn="l" defTabSz="977900">
            <a:lnSpc>
              <a:spcPct val="90000"/>
            </a:lnSpc>
            <a:spcBef>
              <a:spcPct val="0"/>
            </a:spcBef>
            <a:spcAft>
              <a:spcPct val="15000"/>
            </a:spcAft>
            <a:buChar char="••"/>
          </a:pPr>
          <a:r>
            <a:rPr lang="en-US" sz="2200" kern="1200" dirty="0" smtClean="0"/>
            <a:t>Intense Euphoria</a:t>
          </a:r>
          <a:endParaRPr lang="en-US" sz="2200" kern="1200" dirty="0"/>
        </a:p>
      </dsp:txBody>
      <dsp:txXfrm rot="-5400000">
        <a:off x="2564321" y="1140217"/>
        <a:ext cx="4521391" cy="691365"/>
      </dsp:txXfrm>
    </dsp:sp>
    <dsp:sp modelId="{AEF90149-BA00-4E36-8B1B-93386FFDBE86}">
      <dsp:nvSpPr>
        <dsp:cNvPr id="0" name=""/>
        <dsp:cNvSpPr/>
      </dsp:nvSpPr>
      <dsp:spPr>
        <a:xfrm>
          <a:off x="0" y="1007045"/>
          <a:ext cx="2564320" cy="9577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US" sz="3500" kern="1200" dirty="0" smtClean="0"/>
            <a:t>Recreation</a:t>
          </a:r>
          <a:endParaRPr lang="en-US" sz="3500" kern="1200" dirty="0"/>
        </a:p>
      </dsp:txBody>
      <dsp:txXfrm>
        <a:off x="46751" y="1053796"/>
        <a:ext cx="2470818" cy="864206"/>
      </dsp:txXfrm>
    </dsp:sp>
    <dsp:sp modelId="{7BEEDF62-0B8A-45AC-B840-B86A07DCDFC3}">
      <dsp:nvSpPr>
        <dsp:cNvPr id="0" name=""/>
        <dsp:cNvSpPr/>
      </dsp:nvSpPr>
      <dsp:spPr>
        <a:xfrm rot="5400000">
          <a:off x="4460633" y="212098"/>
          <a:ext cx="766167" cy="4558792"/>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t>Addiction Treatment (other countries)</a:t>
          </a:r>
          <a:endParaRPr lang="en-US" sz="2200" kern="1200" dirty="0"/>
        </a:p>
      </dsp:txBody>
      <dsp:txXfrm rot="-5400000">
        <a:off x="2564321" y="2145812"/>
        <a:ext cx="4521391" cy="691365"/>
      </dsp:txXfrm>
    </dsp:sp>
    <dsp:sp modelId="{77D07276-2CE5-47B2-BF03-087B9723F308}">
      <dsp:nvSpPr>
        <dsp:cNvPr id="0" name=""/>
        <dsp:cNvSpPr/>
      </dsp:nvSpPr>
      <dsp:spPr>
        <a:xfrm>
          <a:off x="0" y="2012639"/>
          <a:ext cx="2564320" cy="9577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US" sz="3500" kern="1200" dirty="0" smtClean="0"/>
            <a:t>Prescription</a:t>
          </a:r>
          <a:endParaRPr lang="en-US" sz="3500" kern="1200" dirty="0"/>
        </a:p>
      </dsp:txBody>
      <dsp:txXfrm>
        <a:off x="46751" y="2059390"/>
        <a:ext cx="2470818" cy="8642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6050" y="0"/>
            <a:ext cx="3027363" cy="463550"/>
          </a:xfrm>
          <a:prstGeom prst="rect">
            <a:avLst/>
          </a:prstGeom>
        </p:spPr>
        <p:txBody>
          <a:bodyPr vert="horz" lIns="91440" tIns="45720" rIns="91440" bIns="45720" rtlCol="0"/>
          <a:lstStyle>
            <a:lvl1pPr algn="r">
              <a:defRPr sz="1200"/>
            </a:lvl1pPr>
          </a:lstStyle>
          <a:p>
            <a:fld id="{926A2428-AAFF-4246-8452-25EA3DB0C289}" type="datetimeFigureOut">
              <a:rPr lang="en-US" smtClean="0"/>
              <a:t>2/5/2013</a:t>
            </a:fld>
            <a:endParaRPr lang="en-US"/>
          </a:p>
        </p:txBody>
      </p:sp>
      <p:sp>
        <p:nvSpPr>
          <p:cNvPr id="4" name="Footer Placeholder 3"/>
          <p:cNvSpPr>
            <a:spLocks noGrp="1"/>
          </p:cNvSpPr>
          <p:nvPr>
            <p:ph type="ftr" sz="quarter" idx="2"/>
          </p:nvPr>
        </p:nvSpPr>
        <p:spPr>
          <a:xfrm>
            <a:off x="0" y="8818563"/>
            <a:ext cx="3027363"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6050" y="8818563"/>
            <a:ext cx="3027363" cy="463550"/>
          </a:xfrm>
          <a:prstGeom prst="rect">
            <a:avLst/>
          </a:prstGeom>
        </p:spPr>
        <p:txBody>
          <a:bodyPr vert="horz" lIns="91440" tIns="45720" rIns="91440" bIns="45720" rtlCol="0" anchor="b"/>
          <a:lstStyle>
            <a:lvl1pPr algn="r">
              <a:defRPr sz="1200"/>
            </a:lvl1pPr>
          </a:lstStyle>
          <a:p>
            <a:fld id="{A76C1EB7-A888-4612-893A-7210BC71E952}" type="slidenum">
              <a:rPr lang="en-US" smtClean="0"/>
              <a:t>‹#›</a:t>
            </a:fld>
            <a:endParaRPr lang="en-US"/>
          </a:p>
        </p:txBody>
      </p:sp>
    </p:spTree>
    <p:extLst>
      <p:ext uri="{BB962C8B-B14F-4D97-AF65-F5344CB8AC3E}">
        <p14:creationId xmlns:p14="http://schemas.microsoft.com/office/powerpoint/2010/main" val="3455428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204F3AEA-F791-49CD-90CB-CB2DD278A4A2}" type="datetimeFigureOut">
              <a:rPr lang="en-US" smtClean="0"/>
              <a:t>2/5/2013</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ED589215-8EF8-4860-8324-6DE257C9BCFC}" type="slidenum">
              <a:rPr lang="en-US" smtClean="0"/>
              <a:t>‹#›</a:t>
            </a:fld>
            <a:endParaRPr lang="en-US"/>
          </a:p>
        </p:txBody>
      </p:sp>
    </p:spTree>
    <p:extLst>
      <p:ext uri="{BB962C8B-B14F-4D97-AF65-F5344CB8AC3E}">
        <p14:creationId xmlns:p14="http://schemas.microsoft.com/office/powerpoint/2010/main" val="214040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a:t>
            </a:fld>
            <a:endParaRPr lang="en-US"/>
          </a:p>
        </p:txBody>
      </p:sp>
    </p:spTree>
    <p:extLst>
      <p:ext uri="{BB962C8B-B14F-4D97-AF65-F5344CB8AC3E}">
        <p14:creationId xmlns:p14="http://schemas.microsoft.com/office/powerpoint/2010/main" val="971145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solidFill>
                  <a:schemeClr val="tx1"/>
                </a:solidFill>
              </a:rPr>
              <a:t>According to the Substance Abuse and Mental Health Services administration (SAMHSA), initiations to heroin have increased 80 percent among 12 to 17 year-olds since 2002. More troublingly, young people are dying in greater numbers, too. In 1999, the number of fatal overdoses in young people between 15 and 24 was 198. Ten years later, it had risen to 510.</a:t>
            </a:r>
          </a:p>
          <a:p>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2</a:t>
            </a:fld>
            <a:endParaRPr lang="en-US"/>
          </a:p>
        </p:txBody>
      </p:sp>
    </p:spTree>
    <p:extLst>
      <p:ext uri="{BB962C8B-B14F-4D97-AF65-F5344CB8AC3E}">
        <p14:creationId xmlns:p14="http://schemas.microsoft.com/office/powerpoint/2010/main" val="478388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Prescription opioid painkillers abuse has been on the rise. Most teens are familiar with drugs like </a:t>
            </a:r>
            <a:r>
              <a:rPr lang="en-US" dirty="0" err="1"/>
              <a:t>OxyContin</a:t>
            </a:r>
            <a:r>
              <a:rPr lang="en-US" dirty="0"/>
              <a:t> and </a:t>
            </a:r>
            <a:r>
              <a:rPr lang="en-US" dirty="0" err="1"/>
              <a:t>Vicodin</a:t>
            </a:r>
            <a:r>
              <a:rPr lang="en-US" dirty="0"/>
              <a:t>, which makes the effects of Heroin less “scary”. </a:t>
            </a:r>
          </a:p>
          <a:p>
            <a:endParaRPr lang="en-US" dirty="0" smtClean="0"/>
          </a:p>
          <a:p>
            <a:pPr defTabSz="929579">
              <a:defRPr/>
            </a:pPr>
            <a:r>
              <a:rPr lang="en-US" dirty="0"/>
              <a:t>Some heroin dealers have stamped their heroin containers with a “twilight” cartoon photo of Robert </a:t>
            </a:r>
            <a:r>
              <a:rPr lang="en-US" dirty="0" err="1"/>
              <a:t>Pattinson</a:t>
            </a:r>
            <a:r>
              <a:rPr lang="en-US" dirty="0"/>
              <a:t>, making the contents seem less dangerous and more appealing to a younger generation.</a:t>
            </a:r>
          </a:p>
          <a:p>
            <a:endParaRPr lang="en-US" dirty="0" smtClean="0"/>
          </a:p>
          <a:p>
            <a:pPr defTabSz="929579">
              <a:defRPr/>
            </a:pPr>
            <a:r>
              <a:rPr lang="en-US" dirty="0" smtClean="0"/>
              <a:t>Because the cost of </a:t>
            </a:r>
            <a:r>
              <a:rPr lang="en-US" i="1" dirty="0" smtClean="0"/>
              <a:t>black market</a:t>
            </a:r>
            <a:r>
              <a:rPr lang="en-US" dirty="0" smtClean="0"/>
              <a:t> prescription drugs have increased greatly (up to $60 per pill), young people are turning to a cheaper solution, </a:t>
            </a:r>
            <a:r>
              <a:rPr lang="en-US" i="1" dirty="0" smtClean="0"/>
              <a:t>Heroin </a:t>
            </a:r>
            <a:r>
              <a:rPr lang="en-US" dirty="0" smtClean="0"/>
              <a:t>which can be bought for approximately $5-$25 per bag. </a:t>
            </a:r>
          </a:p>
          <a:p>
            <a:pPr defTabSz="929579">
              <a:defRPr/>
            </a:pPr>
            <a:endParaRPr lang="en-US" i="1" dirty="0" smtClean="0"/>
          </a:p>
          <a:p>
            <a:pPr defTabSz="929579">
              <a:defRPr/>
            </a:pPr>
            <a:endParaRPr lang="en-US" i="1" dirty="0"/>
          </a:p>
          <a:p>
            <a:pPr defTabSz="929579">
              <a:defRPr/>
            </a:pPr>
            <a:endParaRPr lang="en-US" i="1" dirty="0" smtClean="0"/>
          </a:p>
          <a:p>
            <a:pPr defTabSz="929579">
              <a:defRPr/>
            </a:pPr>
            <a:endParaRPr lang="en-US" i="1" dirty="0"/>
          </a:p>
          <a:p>
            <a:pPr defTabSz="929579">
              <a:defRPr/>
            </a:pPr>
            <a:endParaRPr lang="en-US" i="1" dirty="0" smtClean="0"/>
          </a:p>
          <a:p>
            <a:pPr defTabSz="929579">
              <a:defRPr/>
            </a:pPr>
            <a:endParaRPr lang="en-US" i="1" dirty="0"/>
          </a:p>
          <a:p>
            <a:pPr defTabSz="929579">
              <a:defRPr/>
            </a:pPr>
            <a:endParaRPr lang="en-US" i="1" dirty="0"/>
          </a:p>
          <a:p>
            <a:pPr defTabSz="929579">
              <a:defRPr/>
            </a:pPr>
            <a:endParaRPr lang="en-US" i="1" dirty="0" smtClean="0"/>
          </a:p>
          <a:p>
            <a:pPr defTabSz="929579">
              <a:defRPr/>
            </a:pPr>
            <a:r>
              <a:rPr lang="en-US" i="1" dirty="0" smtClean="0"/>
              <a:t>**Note that the leading cause of death in 2007 has changed to drug overdose. **</a:t>
            </a:r>
          </a:p>
          <a:p>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3</a:t>
            </a:fld>
            <a:endParaRPr lang="en-US"/>
          </a:p>
        </p:txBody>
      </p:sp>
    </p:spTree>
    <p:extLst>
      <p:ext uri="{BB962C8B-B14F-4D97-AF65-F5344CB8AC3E}">
        <p14:creationId xmlns:p14="http://schemas.microsoft.com/office/powerpoint/2010/main" val="2082858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4</a:t>
            </a:fld>
            <a:endParaRPr lang="en-US"/>
          </a:p>
        </p:txBody>
      </p:sp>
    </p:spTree>
    <p:extLst>
      <p:ext uri="{BB962C8B-B14F-4D97-AF65-F5344CB8AC3E}">
        <p14:creationId xmlns:p14="http://schemas.microsoft.com/office/powerpoint/2010/main" val="2830697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395" indent="-232395">
              <a:buAutoNum type="arabicPeriod"/>
            </a:pPr>
            <a:r>
              <a:rPr lang="en-US" dirty="0" smtClean="0"/>
              <a:t>Anhydrous</a:t>
            </a:r>
            <a:r>
              <a:rPr lang="en-US" baseline="0" dirty="0" smtClean="0"/>
              <a:t> – (</a:t>
            </a:r>
            <a:r>
              <a:rPr lang="en-US" baseline="0" dirty="0" err="1" smtClean="0"/>
              <a:t>ann</a:t>
            </a:r>
            <a:r>
              <a:rPr lang="en-US" baseline="0" dirty="0" smtClean="0"/>
              <a:t>-high-</a:t>
            </a:r>
            <a:r>
              <a:rPr lang="en-US" baseline="0" dirty="0" err="1" smtClean="0"/>
              <a:t>drus</a:t>
            </a:r>
            <a:r>
              <a:rPr lang="en-US" baseline="0" dirty="0" smtClean="0"/>
              <a:t>)</a:t>
            </a:r>
          </a:p>
          <a:p>
            <a:pPr marL="232395" indent="-232395">
              <a:buAutoNum type="arabicPeriod"/>
            </a:pPr>
            <a:endParaRPr lang="en-US" baseline="0" dirty="0" smtClean="0"/>
          </a:p>
          <a:p>
            <a:pPr marL="232395" indent="-232395">
              <a:buAutoNum type="arabicPeriod"/>
            </a:pPr>
            <a:r>
              <a:rPr lang="en-US" baseline="0" dirty="0" smtClean="0"/>
              <a:t>Acetic anhydride – (ah-see-tick  </a:t>
            </a:r>
            <a:r>
              <a:rPr lang="en-US" baseline="0" dirty="0" err="1" smtClean="0"/>
              <a:t>ann</a:t>
            </a:r>
            <a:r>
              <a:rPr lang="en-US" baseline="0" dirty="0" smtClean="0"/>
              <a:t>-high-</a:t>
            </a:r>
            <a:r>
              <a:rPr lang="en-US" baseline="0" dirty="0" err="1" smtClean="0"/>
              <a:t>dryed</a:t>
            </a:r>
            <a:r>
              <a:rPr lang="en-US" baseline="0" dirty="0" smtClean="0"/>
              <a:t>)</a:t>
            </a:r>
          </a:p>
          <a:p>
            <a:pPr marL="232395" indent="-232395">
              <a:buAutoNum type="arabicPeriod"/>
            </a:pPr>
            <a:endParaRPr lang="en-US" baseline="0" dirty="0" smtClean="0"/>
          </a:p>
          <a:p>
            <a:pPr marL="232395" indent="-232395">
              <a:buAutoNum type="arabicPeriod"/>
            </a:pPr>
            <a:r>
              <a:rPr lang="en-US" baseline="0" dirty="0" smtClean="0"/>
              <a:t>Diacetylmorphine – (die-ah-seat-</a:t>
            </a:r>
            <a:r>
              <a:rPr lang="en-US" baseline="0" dirty="0" err="1" smtClean="0"/>
              <a:t>uhl</a:t>
            </a:r>
            <a:r>
              <a:rPr lang="en-US" baseline="0" dirty="0" smtClean="0"/>
              <a:t>-more-</a:t>
            </a:r>
            <a:r>
              <a:rPr lang="en-US" baseline="0" dirty="0" err="1" smtClean="0"/>
              <a:t>feen</a:t>
            </a:r>
            <a:r>
              <a:rPr lang="en-US" baseline="0" dirty="0" smtClean="0"/>
              <a:t>)</a:t>
            </a:r>
          </a:p>
          <a:p>
            <a:pPr marL="232395" indent="-232395">
              <a:buAutoNum type="arabicPeriod"/>
            </a:pPr>
            <a:endParaRPr lang="en-US" baseline="0" dirty="0" smtClean="0"/>
          </a:p>
          <a:p>
            <a:pPr marL="232395" indent="-232395">
              <a:buAutoNum type="arabicPeriod"/>
            </a:pPr>
            <a:r>
              <a:rPr lang="en-US" baseline="0" dirty="0" smtClean="0"/>
              <a:t>Morphine </a:t>
            </a:r>
            <a:r>
              <a:rPr lang="en-US" baseline="0" dirty="0" err="1" smtClean="0"/>
              <a:t>diacetate</a:t>
            </a:r>
            <a:r>
              <a:rPr lang="en-US" baseline="0" dirty="0" smtClean="0"/>
              <a:t> – (more-</a:t>
            </a:r>
            <a:r>
              <a:rPr lang="en-US" baseline="0" dirty="0" err="1" smtClean="0"/>
              <a:t>feen</a:t>
            </a:r>
            <a:r>
              <a:rPr lang="en-US" baseline="0" dirty="0" smtClean="0"/>
              <a:t>  die-ah-</a:t>
            </a:r>
            <a:r>
              <a:rPr lang="en-US" baseline="0" dirty="0" err="1" smtClean="0"/>
              <a:t>seh</a:t>
            </a:r>
            <a:r>
              <a:rPr lang="en-US" baseline="0" dirty="0" smtClean="0"/>
              <a:t>-</a:t>
            </a:r>
            <a:r>
              <a:rPr lang="en-US" baseline="0" dirty="0" err="1" smtClean="0"/>
              <a:t>tate</a:t>
            </a:r>
            <a:r>
              <a:rPr lang="en-US" baseline="0" dirty="0" smtClean="0"/>
              <a:t>)</a:t>
            </a:r>
          </a:p>
        </p:txBody>
      </p:sp>
      <p:sp>
        <p:nvSpPr>
          <p:cNvPr id="4" name="Slide Number Placeholder 3"/>
          <p:cNvSpPr>
            <a:spLocks noGrp="1"/>
          </p:cNvSpPr>
          <p:nvPr>
            <p:ph type="sldNum" sz="quarter" idx="10"/>
          </p:nvPr>
        </p:nvSpPr>
        <p:spPr/>
        <p:txBody>
          <a:bodyPr/>
          <a:lstStyle/>
          <a:p>
            <a:fld id="{ED589215-8EF8-4860-8324-6DE257C9BCFC}" type="slidenum">
              <a:rPr lang="en-US" smtClean="0"/>
              <a:t>5</a:t>
            </a:fld>
            <a:endParaRPr lang="en-US"/>
          </a:p>
        </p:txBody>
      </p:sp>
    </p:spTree>
    <p:extLst>
      <p:ext uri="{BB962C8B-B14F-4D97-AF65-F5344CB8AC3E}">
        <p14:creationId xmlns:p14="http://schemas.microsoft.com/office/powerpoint/2010/main" val="230798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what this means is that in </a:t>
            </a:r>
            <a:r>
              <a:rPr lang="en-US" dirty="0" err="1" smtClean="0"/>
              <a:t>comparision</a:t>
            </a:r>
            <a:r>
              <a:rPr lang="en-US" dirty="0" smtClean="0"/>
              <a:t> to what was on the market at the time, this new drug didn’t have </a:t>
            </a:r>
            <a:r>
              <a:rPr lang="en-US" i="1" dirty="0" smtClean="0"/>
              <a:t>significant</a:t>
            </a:r>
            <a:r>
              <a:rPr lang="en-US" dirty="0" smtClean="0"/>
              <a:t> importance nor did it represent a huge change in the way of pain killing.</a:t>
            </a:r>
          </a:p>
          <a:p>
            <a:endParaRPr lang="en-US" dirty="0"/>
          </a:p>
          <a:p>
            <a:r>
              <a:rPr lang="en-US" dirty="0" smtClean="0"/>
              <a:t>After testing, Pierce sent the results back to Wright. Wright in turn decided to put further development of heroin on hold. </a:t>
            </a:r>
          </a:p>
          <a:p>
            <a:endParaRPr lang="en-US" dirty="0"/>
          </a:p>
          <a:p>
            <a:r>
              <a:rPr lang="en-US" dirty="0" smtClean="0"/>
              <a:t>23 years later…</a:t>
            </a:r>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6</a:t>
            </a:fld>
            <a:endParaRPr lang="en-US"/>
          </a:p>
        </p:txBody>
      </p:sp>
    </p:spTree>
    <p:extLst>
      <p:ext uri="{BB962C8B-B14F-4D97-AF65-F5344CB8AC3E}">
        <p14:creationId xmlns:p14="http://schemas.microsoft.com/office/powerpoint/2010/main" val="2190480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7</a:t>
            </a:fld>
            <a:endParaRPr lang="en-US"/>
          </a:p>
        </p:txBody>
      </p:sp>
    </p:spTree>
    <p:extLst>
      <p:ext uri="{BB962C8B-B14F-4D97-AF65-F5344CB8AC3E}">
        <p14:creationId xmlns:p14="http://schemas.microsoft.com/office/powerpoint/2010/main" val="416786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Heinrich </a:t>
            </a:r>
            <a:r>
              <a:rPr lang="en-US" dirty="0" err="1" smtClean="0"/>
              <a:t>Dreser</a:t>
            </a:r>
            <a:r>
              <a:rPr lang="en-US" dirty="0" smtClean="0"/>
              <a:t> instructed his subordinate Felix Hoffmann, to further Wright’s work and acetylate</a:t>
            </a:r>
            <a:r>
              <a:rPr lang="en-US" baseline="0" dirty="0" smtClean="0"/>
              <a:t> morphine with the objective of making codeine. </a:t>
            </a:r>
          </a:p>
          <a:p>
            <a:endParaRPr lang="en-US" baseline="0" dirty="0" smtClean="0"/>
          </a:p>
          <a:p>
            <a:r>
              <a:rPr lang="en-US" baseline="0" dirty="0" smtClean="0"/>
              <a:t>Codeine is pharmacologically similar to morphine but much less potent and much less addictive. </a:t>
            </a:r>
          </a:p>
          <a:p>
            <a:endParaRPr lang="en-US" baseline="0" dirty="0" smtClean="0"/>
          </a:p>
          <a:p>
            <a:r>
              <a:rPr lang="en-US" baseline="0" dirty="0" smtClean="0"/>
              <a:t>Instead of making Codeine, Felix Hoffmann created an acetylated form of morphine that is one and a half to two times greater in potency than morphine itself.</a:t>
            </a:r>
          </a:p>
          <a:p>
            <a:endParaRPr lang="en-US" dirty="0"/>
          </a:p>
          <a:p>
            <a:r>
              <a:rPr lang="en-US" dirty="0" smtClean="0"/>
              <a:t>After which they marketed this Wonder Drug as a “cure for morphine addiction”. However, they did so too quickly…</a:t>
            </a:r>
          </a:p>
          <a:p>
            <a:endParaRPr lang="en-US" dirty="0"/>
          </a:p>
          <a:p>
            <a:r>
              <a:rPr lang="en-US" dirty="0" smtClean="0"/>
              <a:t>They later found out that Heroin was rapidly metabolizing back into morphine thus causing addicts to remain addicted and people who weren't addicted before to experience one of the world’s most addictive drug.</a:t>
            </a:r>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8</a:t>
            </a:fld>
            <a:endParaRPr lang="en-US"/>
          </a:p>
        </p:txBody>
      </p:sp>
    </p:spTree>
    <p:extLst>
      <p:ext uri="{BB962C8B-B14F-4D97-AF65-F5344CB8AC3E}">
        <p14:creationId xmlns:p14="http://schemas.microsoft.com/office/powerpoint/2010/main" val="131770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9</a:t>
            </a:fld>
            <a:endParaRPr lang="en-US"/>
          </a:p>
        </p:txBody>
      </p:sp>
    </p:spTree>
    <p:extLst>
      <p:ext uri="{BB962C8B-B14F-4D97-AF65-F5344CB8AC3E}">
        <p14:creationId xmlns:p14="http://schemas.microsoft.com/office/powerpoint/2010/main" val="2547726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09758"/>
            <a:ext cx="5588000" cy="4641850"/>
          </a:xfrm>
        </p:spPr>
        <p:txBody>
          <a:bodyPr/>
          <a:lstStyle/>
          <a:p>
            <a:r>
              <a:rPr lang="en-US" dirty="0" smtClean="0"/>
              <a:t>**Note the time from creation to the time it was scheduled and classified as illegal. </a:t>
            </a:r>
          </a:p>
          <a:p>
            <a:r>
              <a:rPr lang="en-US" sz="1100" dirty="0"/>
              <a:t>1874 – Created</a:t>
            </a:r>
          </a:p>
          <a:p>
            <a:r>
              <a:rPr lang="en-US" sz="1100" dirty="0"/>
              <a:t>1898 – Refined </a:t>
            </a:r>
          </a:p>
          <a:p>
            <a:r>
              <a:rPr lang="en-US" sz="1100" dirty="0"/>
              <a:t>1924 – Made Schedule 1</a:t>
            </a:r>
          </a:p>
          <a:p>
            <a:r>
              <a:rPr lang="en-US" sz="1100" dirty="0"/>
              <a:t>1930 – BANNED.</a:t>
            </a:r>
          </a:p>
          <a:p>
            <a:endParaRPr lang="en-US" sz="1100" dirty="0"/>
          </a:p>
          <a:p>
            <a:r>
              <a:rPr lang="en-US" dirty="0" smtClean="0"/>
              <a:t>56 years to become illegal</a:t>
            </a:r>
            <a:endParaRPr lang="en-US" dirty="0"/>
          </a:p>
          <a:p>
            <a:endParaRPr lang="en-US" dirty="0" smtClean="0"/>
          </a:p>
          <a:p>
            <a:pPr fontAlgn="base"/>
            <a:r>
              <a:rPr lang="en-US" sz="1100" b="1" u="sng" dirty="0"/>
              <a:t>Schedule I</a:t>
            </a:r>
            <a:r>
              <a:rPr lang="en-US" sz="1100" dirty="0"/>
              <a:t> drugs are not considered legitimate for any medical use, and examples include heroin, LSD, MDMA (Ecstasy) and </a:t>
            </a:r>
            <a:r>
              <a:rPr lang="en-US" sz="1100" b="1" dirty="0"/>
              <a:t>marijuana</a:t>
            </a:r>
            <a:r>
              <a:rPr lang="en-US" sz="1100" dirty="0"/>
              <a:t>.</a:t>
            </a:r>
          </a:p>
          <a:p>
            <a:pPr fontAlgn="base"/>
            <a:endParaRPr lang="en-US" sz="1100" dirty="0"/>
          </a:p>
          <a:p>
            <a:pPr fontAlgn="base"/>
            <a:r>
              <a:rPr lang="en-US" sz="1100" b="1" u="sng" dirty="0"/>
              <a:t>Schedule I</a:t>
            </a:r>
            <a:r>
              <a:rPr lang="en-US" sz="1100" dirty="0"/>
              <a:t>I drugs are considered to have a strong potential for abuse or addiction but that also have legitimate medical use, and examples include opium, morphine, methamphetamine and </a:t>
            </a:r>
            <a:r>
              <a:rPr lang="en-US" sz="1100" b="1" dirty="0"/>
              <a:t>cocaine</a:t>
            </a:r>
            <a:r>
              <a:rPr lang="en-US" sz="1100" dirty="0"/>
              <a:t>.</a:t>
            </a:r>
          </a:p>
          <a:p>
            <a:pPr fontAlgn="base"/>
            <a:endParaRPr lang="en-US" sz="1100" dirty="0"/>
          </a:p>
          <a:p>
            <a:pPr fontAlgn="base"/>
            <a:r>
              <a:rPr lang="en-US" sz="1100" b="1" u="sng" dirty="0"/>
              <a:t>Schedule III</a:t>
            </a:r>
            <a:r>
              <a:rPr lang="en-US" sz="1100" dirty="0"/>
              <a:t> drugs are considered to have less potential for abuse or addiction than Schedule I or II drugs and have a useful medical purpose. Included are anabolic steroids, pentobarbital and hydrocodone (</a:t>
            </a:r>
            <a:r>
              <a:rPr lang="en-US" sz="1100" dirty="0" err="1"/>
              <a:t>Vicodin</a:t>
            </a:r>
            <a:r>
              <a:rPr lang="en-US" sz="1100" dirty="0"/>
              <a:t>).</a:t>
            </a:r>
          </a:p>
          <a:p>
            <a:pPr fontAlgn="base"/>
            <a:endParaRPr lang="en-US" sz="1100" dirty="0"/>
          </a:p>
          <a:p>
            <a:pPr fontAlgn="base"/>
            <a:r>
              <a:rPr lang="en-US" sz="1100" b="1" u="sng" dirty="0"/>
              <a:t>Schedule IV</a:t>
            </a:r>
            <a:r>
              <a:rPr lang="en-US" sz="1100" dirty="0"/>
              <a:t> drugs are considered to be a medically useful category of drugs that have less potential for abuse or addiction than those of Schedules I, II, and III. Included are drugs that might often be known by their brand names, including Xanax, Darvocet and Ambien</a:t>
            </a:r>
            <a:r>
              <a:rPr lang="en-US" sz="1100" dirty="0"/>
              <a:t>.</a:t>
            </a:r>
          </a:p>
          <a:p>
            <a:pPr fontAlgn="base"/>
            <a:endParaRPr lang="en-US" sz="1100" dirty="0"/>
          </a:p>
          <a:p>
            <a:pPr fontAlgn="base"/>
            <a:r>
              <a:rPr lang="en-US" sz="1100" b="1" u="sng" dirty="0"/>
              <a:t>Schedule V</a:t>
            </a:r>
            <a:r>
              <a:rPr lang="en-US" sz="1100" dirty="0"/>
              <a:t> drugs are a medically useful category of drugs that have less potential for abuse or addiction than those of Schedules I through IV. One example is the cough medicine Robitussin.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10</a:t>
            </a:fld>
            <a:endParaRPr lang="en-US"/>
          </a:p>
        </p:txBody>
      </p:sp>
    </p:spTree>
    <p:extLst>
      <p:ext uri="{BB962C8B-B14F-4D97-AF65-F5344CB8AC3E}">
        <p14:creationId xmlns:p14="http://schemas.microsoft.com/office/powerpoint/2010/main" val="3527506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11</a:t>
            </a:fld>
            <a:endParaRPr lang="en-US"/>
          </a:p>
        </p:txBody>
      </p:sp>
    </p:spTree>
    <p:extLst>
      <p:ext uri="{BB962C8B-B14F-4D97-AF65-F5344CB8AC3E}">
        <p14:creationId xmlns:p14="http://schemas.microsoft.com/office/powerpoint/2010/main" val="2679144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12</a:t>
            </a:fld>
            <a:endParaRPr lang="en-US"/>
          </a:p>
        </p:txBody>
      </p:sp>
    </p:spTree>
    <p:extLst>
      <p:ext uri="{BB962C8B-B14F-4D97-AF65-F5344CB8AC3E}">
        <p14:creationId xmlns:p14="http://schemas.microsoft.com/office/powerpoint/2010/main" val="2263204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13</a:t>
            </a:fld>
            <a:endParaRPr lang="en-US"/>
          </a:p>
        </p:txBody>
      </p:sp>
    </p:spTree>
    <p:extLst>
      <p:ext uri="{BB962C8B-B14F-4D97-AF65-F5344CB8AC3E}">
        <p14:creationId xmlns:p14="http://schemas.microsoft.com/office/powerpoint/2010/main" val="2252737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14</a:t>
            </a:fld>
            <a:endParaRPr lang="en-US"/>
          </a:p>
        </p:txBody>
      </p:sp>
    </p:spTree>
    <p:extLst>
      <p:ext uri="{BB962C8B-B14F-4D97-AF65-F5344CB8AC3E}">
        <p14:creationId xmlns:p14="http://schemas.microsoft.com/office/powerpoint/2010/main" val="2142286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15</a:t>
            </a:fld>
            <a:endParaRPr lang="en-US"/>
          </a:p>
        </p:txBody>
      </p:sp>
    </p:spTree>
    <p:extLst>
      <p:ext uri="{BB962C8B-B14F-4D97-AF65-F5344CB8AC3E}">
        <p14:creationId xmlns:p14="http://schemas.microsoft.com/office/powerpoint/2010/main" val="3883300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Soon after injection (or inhalation), heroin crosses the blood-brain barrier. In the brain, heroin is converted to morphine and binds rapidly to opioid receptors. Abusers typically report feeling a surge of pleasurable sensation, a "rush."</a:t>
            </a:r>
            <a:r>
              <a:rPr lang="en-US" dirty="0" smtClean="0"/>
              <a:t/>
            </a:r>
            <a:br>
              <a:rPr lang="en-US" dirty="0" smtClean="0"/>
            </a:br>
            <a:r>
              <a:rPr lang="en-US" dirty="0" smtClean="0"/>
              <a:t/>
            </a:r>
            <a:br>
              <a:rPr lang="en-US" dirty="0" smtClean="0"/>
            </a:br>
            <a:r>
              <a:rPr lang="en-US" dirty="0"/>
              <a:t>The intensity of the rush is a function of how much drug is taken and how rapidly the drug enters the brain and binds to the natural opioid receptors. Heroin is particularly addictive because it enters the brain so rapidly.</a:t>
            </a:r>
            <a:r>
              <a:rPr lang="en-US" dirty="0" smtClean="0"/>
              <a:t/>
            </a:r>
            <a:br>
              <a:rPr lang="en-US" dirty="0" smtClean="0"/>
            </a:br>
            <a:r>
              <a:rPr lang="en-US" dirty="0" smtClean="0"/>
              <a:t/>
            </a:r>
            <a:br>
              <a:rPr lang="en-US" dirty="0" smtClean="0"/>
            </a:br>
            <a:r>
              <a:rPr lang="en-US" dirty="0"/>
              <a:t>With heroin, the rush is usually accompanied by a warm flushing of the skin, dry mouth, and a heavy feeling in the extremities, which may be accompanied by nausea, vomiting, and severe itching.</a:t>
            </a:r>
            <a:r>
              <a:rPr lang="en-US" dirty="0" smtClean="0"/>
              <a:t/>
            </a:r>
            <a:br>
              <a:rPr lang="en-US" dirty="0" smtClean="0"/>
            </a:br>
            <a:r>
              <a:rPr lang="en-US" dirty="0" smtClean="0"/>
              <a:t/>
            </a:r>
            <a:br>
              <a:rPr lang="en-US" dirty="0" smtClean="0"/>
            </a:br>
            <a:r>
              <a:rPr lang="en-US" dirty="0"/>
              <a:t>After the initial effects, abusers usually will be drowsy for several hours. Mental function is clouded by heroin's effect on the central nervous system. Cardiac function slows. Breathing is also severely slowed, and sometimes, in the case of overdose, to the point of death.</a:t>
            </a:r>
            <a:r>
              <a:rPr lang="en-US" dirty="0" smtClean="0"/>
              <a:t/>
            </a:r>
            <a:br>
              <a:rPr lang="en-US" dirty="0" smtClean="0"/>
            </a:br>
            <a:r>
              <a:rPr lang="en-US" dirty="0" smtClean="0"/>
              <a:t/>
            </a:r>
            <a:br>
              <a:rPr lang="en-US" dirty="0" smtClean="0"/>
            </a:br>
            <a:r>
              <a:rPr lang="en-US" dirty="0"/>
              <a:t>Heroin overdose is a particular risk on the street, where the amount and purity of the drug cannot be accurately known. Increasingly, a drug known as naloxone is being used (even by users on the street) to treat overdose.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ED589215-8EF8-4860-8324-6DE257C9BCFC}" type="slidenum">
              <a:rPr lang="en-US" smtClean="0"/>
              <a:t>16</a:t>
            </a:fld>
            <a:endParaRPr lang="en-US"/>
          </a:p>
        </p:txBody>
      </p:sp>
    </p:spTree>
    <p:extLst>
      <p:ext uri="{BB962C8B-B14F-4D97-AF65-F5344CB8AC3E}">
        <p14:creationId xmlns:p14="http://schemas.microsoft.com/office/powerpoint/2010/main" val="2553974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17</a:t>
            </a:fld>
            <a:endParaRPr lang="en-US"/>
          </a:p>
        </p:txBody>
      </p:sp>
    </p:spTree>
    <p:extLst>
      <p:ext uri="{BB962C8B-B14F-4D97-AF65-F5344CB8AC3E}">
        <p14:creationId xmlns:p14="http://schemas.microsoft.com/office/powerpoint/2010/main" val="835760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18</a:t>
            </a:fld>
            <a:endParaRPr lang="en-US"/>
          </a:p>
        </p:txBody>
      </p:sp>
    </p:spTree>
    <p:extLst>
      <p:ext uri="{BB962C8B-B14F-4D97-AF65-F5344CB8AC3E}">
        <p14:creationId xmlns:p14="http://schemas.microsoft.com/office/powerpoint/2010/main" val="1101502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19</a:t>
            </a:fld>
            <a:endParaRPr lang="en-US"/>
          </a:p>
        </p:txBody>
      </p:sp>
    </p:spTree>
    <p:extLst>
      <p:ext uri="{BB962C8B-B14F-4D97-AF65-F5344CB8AC3E}">
        <p14:creationId xmlns:p14="http://schemas.microsoft.com/office/powerpoint/2010/main" val="621659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20</a:t>
            </a:fld>
            <a:endParaRPr lang="en-US"/>
          </a:p>
        </p:txBody>
      </p:sp>
    </p:spTree>
    <p:extLst>
      <p:ext uri="{BB962C8B-B14F-4D97-AF65-F5344CB8AC3E}">
        <p14:creationId xmlns:p14="http://schemas.microsoft.com/office/powerpoint/2010/main" val="3576635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21</a:t>
            </a:fld>
            <a:endParaRPr lang="en-US"/>
          </a:p>
        </p:txBody>
      </p:sp>
    </p:spTree>
    <p:extLst>
      <p:ext uri="{BB962C8B-B14F-4D97-AF65-F5344CB8AC3E}">
        <p14:creationId xmlns:p14="http://schemas.microsoft.com/office/powerpoint/2010/main" val="1583605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D589215-8EF8-4860-8324-6DE257C9BCFC}" type="slidenum">
              <a:rPr lang="en-US" smtClean="0"/>
              <a:t>22</a:t>
            </a:fld>
            <a:endParaRPr lang="en-US"/>
          </a:p>
        </p:txBody>
      </p:sp>
    </p:spTree>
    <p:extLst>
      <p:ext uri="{BB962C8B-B14F-4D97-AF65-F5344CB8AC3E}">
        <p14:creationId xmlns:p14="http://schemas.microsoft.com/office/powerpoint/2010/main" val="1093681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0415D0D-91A5-4845-B821-1FE6FC19C8F3}" type="datetimeFigureOut">
              <a:rPr lang="en-US" smtClean="0"/>
              <a:t>2/5/2013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D58DC87-089D-469E-8480-540718BFAA8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0415D0D-91A5-4845-B821-1FE6FC19C8F3}"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D58DC87-089D-469E-8480-540718BFAA86}"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0415D0D-91A5-4845-B821-1FE6FC19C8F3}" type="datetimeFigureOut">
              <a:rPr lang="en-US" smtClean="0"/>
              <a:t>2/5/2013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D58DC87-089D-469E-8480-540718BFAA86}"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0415D0D-91A5-4845-B821-1FE6FC19C8F3}" type="datetimeFigureOut">
              <a:rPr lang="en-US" smtClean="0"/>
              <a:t>2/5/2013</a:t>
            </a:fld>
            <a:endParaRPr lang="en-US"/>
          </a:p>
        </p:txBody>
      </p:sp>
      <p:sp>
        <p:nvSpPr>
          <p:cNvPr id="10" name="Slide Number Placeholder 9"/>
          <p:cNvSpPr>
            <a:spLocks noGrp="1"/>
          </p:cNvSpPr>
          <p:nvPr>
            <p:ph type="sldNum" sz="quarter" idx="16"/>
          </p:nvPr>
        </p:nvSpPr>
        <p:spPr/>
        <p:txBody>
          <a:bodyPr rtlCol="0"/>
          <a:lstStyle/>
          <a:p>
            <a:fld id="{7D58DC87-089D-469E-8480-540718BFAA86}"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0415D0D-91A5-4845-B821-1FE6FC19C8F3}" type="datetimeFigureOut">
              <a:rPr lang="en-US" smtClean="0"/>
              <a:t>2/5/2013</a:t>
            </a:fld>
            <a:endParaRPr lang="en-US"/>
          </a:p>
        </p:txBody>
      </p:sp>
      <p:sp>
        <p:nvSpPr>
          <p:cNvPr id="12" name="Slide Number Placeholder 11"/>
          <p:cNvSpPr>
            <a:spLocks noGrp="1"/>
          </p:cNvSpPr>
          <p:nvPr>
            <p:ph type="sldNum" sz="quarter" idx="16"/>
          </p:nvPr>
        </p:nvSpPr>
        <p:spPr/>
        <p:txBody>
          <a:bodyPr rtlCol="0"/>
          <a:lstStyle/>
          <a:p>
            <a:fld id="{7D58DC87-089D-469E-8480-540718BFAA86}"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0415D0D-91A5-4845-B821-1FE6FC19C8F3}" type="datetimeFigureOut">
              <a:rPr lang="en-US" smtClean="0"/>
              <a:t>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D58DC87-089D-469E-8480-540718BFAA8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415D0D-91A5-4845-B821-1FE6FC19C8F3}" type="datetimeFigureOut">
              <a:rPr lang="en-US" smtClean="0"/>
              <a:t>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D58DC87-089D-469E-8480-540718BFAA8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0415D0D-91A5-4845-B821-1FE6FC19C8F3}" type="datetimeFigureOut">
              <a:rPr lang="en-US" smtClean="0"/>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D58DC87-089D-469E-8480-540718BFAA86}"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0415D0D-91A5-4845-B821-1FE6FC19C8F3}" type="datetimeFigureOut">
              <a:rPr lang="en-US" smtClean="0"/>
              <a:t>2/5/2013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D58DC87-089D-469E-8480-540718BFAA86}"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415D0D-91A5-4845-B821-1FE6FC19C8F3}" type="datetimeFigureOut">
              <a:rPr lang="en-US" smtClean="0"/>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58DC87-089D-469E-8480-540718BFAA8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0415D0D-91A5-4845-B821-1FE6FC19C8F3}" type="datetimeFigureOut">
              <a:rPr lang="en-US" smtClean="0"/>
              <a:t>2/5/2013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D58DC87-089D-469E-8480-540718BFAA8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0415D0D-91A5-4845-B821-1FE6FC19C8F3}" type="datetimeFigureOut">
              <a:rPr lang="en-US" smtClean="0"/>
              <a:t>2/5/2013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D58DC87-089D-469E-8480-540718BFAA8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en.wikipedia.org/wiki/File:C_R_Alder_Wright_Circa_1876.jpg" TargetMode="Externa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e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en.wikipedia.org/wiki/File:BayerHeroin.png" TargetMode="External"/><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hyperlink" Target="http://en.wikipedia.org/wiki/File:Bayer_Heroin_bottle.jpg" TargetMode="External"/><Relationship Id="rId7"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8" Type="http://schemas.openxmlformats.org/officeDocument/2006/relationships/hyperlink" Target="http://www.google.com/imgres?q=facepalm&amp;hl=en&amp;tbo=d&amp;biw=1229&amp;bih=789&amp;tbm=isch&amp;imgrefurl=http://notyoureverydayprincess.wordpress.com/tag/face-palm/&amp;tbnid=6t3K0Q6qj4qgLM&amp;docid=fG6dzaVViJPNZM&amp;ved=0CIkBEIUWKAE&amp;ei=iNubUOOuLcXQ2QX-zIHoAw&amp;dur=NaN" TargetMode="External"/><Relationship Id="rId9" Type="http://schemas.openxmlformats.org/officeDocument/2006/relationships/image" Target="../media/image18.jpeg"/><Relationship Id="rId10" Type="http://schemas.openxmlformats.org/officeDocument/2006/relationships/image" Target="../media/image19.jpeg"/><Relationship Id="rId11" Type="http://schemas.openxmlformats.org/officeDocument/2006/relationships/image" Target="../media/image2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web.archive.org/web/20040606103721/http:/adhpage.dilaudid.net/heroin.html" TargetMode="External"/><Relationship Id="rId4" Type="http://schemas.openxmlformats.org/officeDocument/2006/relationships/hyperlink" Target="http://www.opioids.com/poppy.html" TargetMode="External"/><Relationship Id="rId5" Type="http://schemas.openxmlformats.org/officeDocument/2006/relationships/hyperlink" Target="http://www.historytoday.com/ian-scott/heroin-hundred-year-habit" TargetMode="External"/><Relationship Id="rId6" Type="http://schemas.openxmlformats.org/officeDocument/2006/relationships/hyperlink" Target="http://www.salon.com/2012/08/31/teen_heroin_use_on_the_rise/" TargetMode="External"/><Relationship Id="rId7" Type="http://schemas.openxmlformats.org/officeDocument/2006/relationships/hyperlink" Target="http://www.justice.gov/dea/druginfo/ds.shtml" TargetMode="External"/><Relationship Id="rId8" Type="http://schemas.openxmlformats.org/officeDocument/2006/relationships/hyperlink" Target="http://www.drugabuse.gov/" TargetMode="External"/><Relationship Id="rId9" Type="http://schemas.openxmlformats.org/officeDocument/2006/relationships/hyperlink" Target="http://www.goog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4724400"/>
            <a:ext cx="2209800" cy="1219200"/>
          </a:xfrm>
          <a:solidFill>
            <a:schemeClr val="bg2">
              <a:lumMod val="50000"/>
            </a:schemeClr>
          </a:solidFill>
        </p:spPr>
        <p:txBody>
          <a:bodyPr anchor="ctr" anchorCtr="0">
            <a:normAutofit/>
          </a:bodyPr>
          <a:lstStyle/>
          <a:p>
            <a:pPr algn="ctr"/>
            <a:r>
              <a:rPr lang="en-US" sz="1800" dirty="0" smtClean="0">
                <a:effectLst>
                  <a:outerShdw blurRad="38100" dist="38100" dir="2700000" algn="tl">
                    <a:srgbClr val="000000">
                      <a:alpha val="43137"/>
                    </a:srgbClr>
                  </a:outerShdw>
                </a:effectLst>
              </a:rPr>
              <a:t>All about:</a:t>
            </a:r>
            <a:r>
              <a:rPr lang="en-US" dirty="0" smtClean="0">
                <a:effectLst>
                  <a:outerShdw blurRad="38100" dist="38100" dir="2700000" algn="tl">
                    <a:srgbClr val="000000">
                      <a:alpha val="43137"/>
                    </a:srgbClr>
                  </a:outerShdw>
                </a:effectLst>
              </a:rPr>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Heroin</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pPr algn="r"/>
            <a:r>
              <a:rPr lang="en-US" dirty="0" smtClean="0"/>
              <a:t>Herkimer County Catholic Charities</a:t>
            </a:r>
            <a:endParaRPr lang="en-US" dirty="0"/>
          </a:p>
        </p:txBody>
      </p:sp>
      <p:sp>
        <p:nvSpPr>
          <p:cNvPr id="4" name="TextBox 3"/>
          <p:cNvSpPr txBox="1"/>
          <p:nvPr/>
        </p:nvSpPr>
        <p:spPr>
          <a:xfrm>
            <a:off x="350363" y="533400"/>
            <a:ext cx="8031637" cy="2800767"/>
          </a:xfrm>
          <a:prstGeom prst="rect">
            <a:avLst/>
          </a:prstGeom>
          <a:noFill/>
        </p:spPr>
        <p:txBody>
          <a:bodyPr wrap="square" rtlCol="0">
            <a:spAutoFit/>
          </a:bodyPr>
          <a:lstStyle/>
          <a:p>
            <a:r>
              <a:rPr lang="en-US" sz="8800" dirty="0" smtClean="0">
                <a:effectLst>
                  <a:outerShdw blurRad="38100" dist="38100" dir="2700000" algn="tl">
                    <a:srgbClr val="000000">
                      <a:alpha val="43137"/>
                    </a:srgbClr>
                  </a:outerShdw>
                </a:effectLst>
              </a:rPr>
              <a:t>Drugs 101: Prevention Ed.</a:t>
            </a:r>
            <a:endParaRPr lang="en-US" sz="8800" dirty="0">
              <a:effectLst>
                <a:outerShdw blurRad="38100" dist="38100" dir="2700000" algn="tl">
                  <a:srgbClr val="000000">
                    <a:alpha val="43137"/>
                  </a:srgbClr>
                </a:outerShdw>
              </a:effectLst>
            </a:endParaRPr>
          </a:p>
        </p:txBody>
      </p:sp>
      <p:sp>
        <p:nvSpPr>
          <p:cNvPr id="5" name="TextBox 4"/>
          <p:cNvSpPr txBox="1"/>
          <p:nvPr/>
        </p:nvSpPr>
        <p:spPr>
          <a:xfrm>
            <a:off x="156328" y="6096000"/>
            <a:ext cx="1905000" cy="369332"/>
          </a:xfrm>
          <a:prstGeom prst="rect">
            <a:avLst/>
          </a:prstGeom>
          <a:noFill/>
        </p:spPr>
        <p:txBody>
          <a:bodyPr wrap="square" rtlCol="0">
            <a:spAutoFit/>
          </a:bodyPr>
          <a:lstStyle/>
          <a:p>
            <a:r>
              <a:rPr lang="en-US" dirty="0" smtClean="0"/>
              <a:t>Joshua Parkinson</a:t>
            </a:r>
            <a:endParaRPr lang="en-US" dirty="0"/>
          </a:p>
        </p:txBody>
      </p:sp>
      <p:sp>
        <p:nvSpPr>
          <p:cNvPr id="6" name="TextBox 5"/>
          <p:cNvSpPr txBox="1"/>
          <p:nvPr/>
        </p:nvSpPr>
        <p:spPr>
          <a:xfrm>
            <a:off x="0" y="6389132"/>
            <a:ext cx="2315851" cy="307777"/>
          </a:xfrm>
          <a:prstGeom prst="rect">
            <a:avLst/>
          </a:prstGeom>
          <a:noFill/>
        </p:spPr>
        <p:txBody>
          <a:bodyPr wrap="square" rtlCol="0">
            <a:spAutoFit/>
          </a:bodyPr>
          <a:lstStyle/>
          <a:p>
            <a:r>
              <a:rPr lang="en-US" sz="1400" dirty="0" smtClean="0"/>
              <a:t>College Prevention Educator</a:t>
            </a:r>
            <a:endParaRPr lang="en-US" sz="1400" dirty="0"/>
          </a:p>
        </p:txBody>
      </p:sp>
      <p:pic>
        <p:nvPicPr>
          <p:cNvPr id="1026" name="Picture 2" descr="https://encrypted-tbn2.gstatic.com/images?q=tbn:ANd9GcSLRavQxFLA8SIOAq570Jo_8nxPWEK06uPO9c-AH961WIUH6kN_pD6QE0J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724400"/>
            <a:ext cx="10668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0.gstatic.com/images?q=tbn:ANd9GcRmteFk_jCODyEZMHe6nivwiAWCZCsn9rGSlr7NPjr4ymueRwV7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0" y="4724400"/>
            <a:ext cx="1142999" cy="1219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196472" y="3324832"/>
            <a:ext cx="5185528" cy="369332"/>
          </a:xfrm>
          <a:prstGeom prst="rect">
            <a:avLst/>
          </a:prstGeom>
          <a:noFill/>
        </p:spPr>
        <p:txBody>
          <a:bodyPr wrap="square" rtlCol="0">
            <a:spAutoFit/>
          </a:bodyPr>
          <a:lstStyle/>
          <a:p>
            <a:r>
              <a:rPr lang="en-US" dirty="0"/>
              <a:t>a</a:t>
            </a:r>
            <a:r>
              <a:rPr lang="en-US" dirty="0" smtClean="0"/>
              <a:t> brief educational series detailing various substances</a:t>
            </a:r>
            <a:endParaRPr lang="en-US" dirty="0"/>
          </a:p>
        </p:txBody>
      </p:sp>
    </p:spTree>
    <p:extLst>
      <p:ext uri="{BB962C8B-B14F-4D97-AF65-F5344CB8AC3E}">
        <p14:creationId xmlns:p14="http://schemas.microsoft.com/office/powerpoint/2010/main" val="843733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22564" y="2819400"/>
            <a:ext cx="8686800" cy="1673225"/>
          </a:xfrm>
        </p:spPr>
        <p:txBody>
          <a:bodyPr>
            <a:noAutofit/>
          </a:bodyPr>
          <a:lstStyle/>
          <a:p>
            <a:r>
              <a:rPr lang="en-US" dirty="0" smtClean="0">
                <a:solidFill>
                  <a:schemeClr val="tx1"/>
                </a:solidFill>
              </a:rPr>
              <a:t>According to the </a:t>
            </a:r>
            <a:r>
              <a:rPr lang="en-US" dirty="0">
                <a:solidFill>
                  <a:schemeClr val="tx1"/>
                </a:solidFill>
              </a:rPr>
              <a:t>Substance Abuse and Mental Health Services </a:t>
            </a:r>
            <a:r>
              <a:rPr lang="en-US" dirty="0" smtClean="0">
                <a:solidFill>
                  <a:schemeClr val="tx1"/>
                </a:solidFill>
              </a:rPr>
              <a:t>Administration (SAMHSA</a:t>
            </a:r>
            <a:r>
              <a:rPr lang="en-US" dirty="0">
                <a:solidFill>
                  <a:schemeClr val="tx1"/>
                </a:solidFill>
              </a:rPr>
              <a:t>)</a:t>
            </a:r>
            <a:r>
              <a:rPr lang="en-US" dirty="0" smtClean="0">
                <a:solidFill>
                  <a:schemeClr val="tx1"/>
                </a:solidFill>
              </a:rPr>
              <a:t>, first time use of heroin has </a:t>
            </a:r>
            <a:r>
              <a:rPr lang="en-US" dirty="0">
                <a:solidFill>
                  <a:schemeClr val="tx1"/>
                </a:solidFill>
              </a:rPr>
              <a:t>increased 80 percent among </a:t>
            </a:r>
            <a:r>
              <a:rPr lang="en-US" dirty="0" smtClean="0">
                <a:solidFill>
                  <a:schemeClr val="tx1"/>
                </a:solidFill>
              </a:rPr>
              <a:t>12 to 17 year-olds </a:t>
            </a:r>
            <a:r>
              <a:rPr lang="en-US" dirty="0">
                <a:solidFill>
                  <a:schemeClr val="tx1"/>
                </a:solidFill>
              </a:rPr>
              <a:t>since 2002. More troublingly, young people are dying in greater </a:t>
            </a:r>
            <a:r>
              <a:rPr lang="en-US" dirty="0" smtClean="0">
                <a:solidFill>
                  <a:schemeClr val="tx1"/>
                </a:solidFill>
              </a:rPr>
              <a:t>numbers. </a:t>
            </a:r>
            <a:r>
              <a:rPr lang="en-US" dirty="0">
                <a:solidFill>
                  <a:schemeClr val="tx1"/>
                </a:solidFill>
              </a:rPr>
              <a:t>In 1999, the number of fatal overdoses in young people </a:t>
            </a:r>
            <a:r>
              <a:rPr lang="en-US" dirty="0" smtClean="0">
                <a:solidFill>
                  <a:schemeClr val="tx1"/>
                </a:solidFill>
              </a:rPr>
              <a:t>between the ages of </a:t>
            </a:r>
            <a:r>
              <a:rPr lang="en-US" dirty="0">
                <a:solidFill>
                  <a:schemeClr val="tx1"/>
                </a:solidFill>
              </a:rPr>
              <a:t>15 and 24 was 198. Ten years later, it had risen to 510.</a:t>
            </a:r>
          </a:p>
        </p:txBody>
      </p:sp>
      <p:sp>
        <p:nvSpPr>
          <p:cNvPr id="4" name="Title 3"/>
          <p:cNvSpPr>
            <a:spLocks noGrp="1"/>
          </p:cNvSpPr>
          <p:nvPr>
            <p:ph type="title"/>
          </p:nvPr>
        </p:nvSpPr>
        <p:spPr/>
        <p:txBody>
          <a:bodyPr/>
          <a:lstStyle/>
          <a:p>
            <a:r>
              <a:rPr lang="en-US" dirty="0" smtClean="0"/>
              <a:t>Why is heroin use on the rise?</a:t>
            </a:r>
            <a:endParaRPr lang="en-US" dirty="0"/>
          </a:p>
        </p:txBody>
      </p:sp>
    </p:spTree>
    <p:extLst>
      <p:ext uri="{BB962C8B-B14F-4D97-AF65-F5344CB8AC3E}">
        <p14:creationId xmlns:p14="http://schemas.microsoft.com/office/powerpoint/2010/main" val="22279049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73050"/>
            <a:ext cx="8763000" cy="869950"/>
          </a:xfrm>
        </p:spPr>
        <p:txBody>
          <a:bodyPr>
            <a:normAutofit/>
          </a:bodyPr>
          <a:lstStyle/>
          <a:p>
            <a:r>
              <a:rPr lang="en-US" sz="3800" dirty="0" smtClean="0"/>
              <a:t>What was once lost, has now been found…</a:t>
            </a:r>
            <a:endParaRPr lang="en-US" sz="3800" dirty="0"/>
          </a:p>
        </p:txBody>
      </p:sp>
      <p:sp>
        <p:nvSpPr>
          <p:cNvPr id="5" name="Content Placeholder 4"/>
          <p:cNvSpPr>
            <a:spLocks noGrp="1"/>
          </p:cNvSpPr>
          <p:nvPr>
            <p:ph sz="quarter" idx="1"/>
          </p:nvPr>
        </p:nvSpPr>
        <p:spPr>
          <a:xfrm>
            <a:off x="3276600" y="5105400"/>
            <a:ext cx="5867400" cy="1752600"/>
          </a:xfrm>
        </p:spPr>
        <p:txBody>
          <a:bodyPr>
            <a:normAutofit fontScale="85000" lnSpcReduction="20000"/>
          </a:bodyPr>
          <a:lstStyle/>
          <a:p>
            <a:pPr marL="0" indent="0">
              <a:buNone/>
            </a:pPr>
            <a:r>
              <a:rPr lang="en-US" dirty="0" smtClean="0"/>
              <a:t>Because the cost of </a:t>
            </a:r>
            <a:r>
              <a:rPr lang="en-US" i="1" dirty="0" smtClean="0"/>
              <a:t>black market</a:t>
            </a:r>
            <a:r>
              <a:rPr lang="en-US" dirty="0" smtClean="0"/>
              <a:t> prescription drugs have increased greatly (up to $60 per pill), young people are turning to a </a:t>
            </a:r>
            <a:r>
              <a:rPr lang="en-US" smtClean="0"/>
              <a:t>cheaper solution; </a:t>
            </a:r>
            <a:r>
              <a:rPr lang="en-US" i="1" dirty="0" smtClean="0"/>
              <a:t>Heroin </a:t>
            </a:r>
            <a:r>
              <a:rPr lang="en-US" dirty="0" smtClean="0"/>
              <a:t>which can be bought for approximately $5-$25 per bag. </a:t>
            </a:r>
            <a:endParaRPr lang="en-US" i="1" dirty="0"/>
          </a:p>
        </p:txBody>
      </p:sp>
      <p:sp>
        <p:nvSpPr>
          <p:cNvPr id="7" name="TextBox 6"/>
          <p:cNvSpPr txBox="1"/>
          <p:nvPr/>
        </p:nvSpPr>
        <p:spPr>
          <a:xfrm>
            <a:off x="457200" y="1676400"/>
            <a:ext cx="8534400" cy="1661993"/>
          </a:xfrm>
          <a:prstGeom prst="rect">
            <a:avLst/>
          </a:prstGeom>
          <a:noFill/>
        </p:spPr>
        <p:txBody>
          <a:bodyPr wrap="square" rtlCol="0">
            <a:spAutoFit/>
          </a:bodyPr>
          <a:lstStyle/>
          <a:p>
            <a:r>
              <a:rPr lang="en-US" sz="2800" dirty="0"/>
              <a:t>Prescription opioid painkillers abuse has been on the rise. Most teens are familiar with drugs like </a:t>
            </a:r>
            <a:r>
              <a:rPr lang="en-US" sz="2800" dirty="0" err="1"/>
              <a:t>Oxycontin</a:t>
            </a:r>
            <a:r>
              <a:rPr lang="en-US" sz="2800" dirty="0"/>
              <a:t> and </a:t>
            </a:r>
            <a:r>
              <a:rPr lang="en-US" sz="2800" dirty="0" err="1"/>
              <a:t>Vicodin</a:t>
            </a:r>
            <a:r>
              <a:rPr lang="en-US" sz="2800" dirty="0"/>
              <a:t>, which makes the effects of Heroin less “scary”. </a:t>
            </a:r>
          </a:p>
          <a:p>
            <a:endParaRPr lang="en-US" dirty="0"/>
          </a:p>
        </p:txBody>
      </p:sp>
      <p:sp>
        <p:nvSpPr>
          <p:cNvPr id="6" name="Text Placeholder 5"/>
          <p:cNvSpPr>
            <a:spLocks noGrp="1"/>
          </p:cNvSpPr>
          <p:nvPr>
            <p:ph type="body" idx="2"/>
          </p:nvPr>
        </p:nvSpPr>
        <p:spPr>
          <a:xfrm>
            <a:off x="152400" y="4114800"/>
            <a:ext cx="2743200" cy="2438400"/>
          </a:xfrm>
        </p:spPr>
        <p:txBody>
          <a:bodyPr/>
          <a:lstStyle/>
          <a:p>
            <a:r>
              <a:rPr lang="en-US" sz="1700" u="sng" dirty="0" smtClean="0"/>
              <a:t>The more you know fact #1:</a:t>
            </a:r>
          </a:p>
          <a:p>
            <a:pPr algn="ctr"/>
            <a:r>
              <a:rPr lang="en-US" dirty="0"/>
              <a:t>Fatal prescription </a:t>
            </a:r>
            <a:r>
              <a:rPr lang="en-US" dirty="0" smtClean="0"/>
              <a:t>drug overdoses</a:t>
            </a:r>
            <a:r>
              <a:rPr lang="en-US" dirty="0"/>
              <a:t> surpassed car crashes as the leading cause of accidental death in 2007, according to the Department of Health.</a:t>
            </a:r>
          </a:p>
        </p:txBody>
      </p:sp>
      <p:sp>
        <p:nvSpPr>
          <p:cNvPr id="8" name="TextBox 7"/>
          <p:cNvSpPr txBox="1"/>
          <p:nvPr/>
        </p:nvSpPr>
        <p:spPr>
          <a:xfrm>
            <a:off x="342900" y="3077029"/>
            <a:ext cx="8763000" cy="969496"/>
          </a:xfrm>
          <a:prstGeom prst="rect">
            <a:avLst/>
          </a:prstGeom>
          <a:noFill/>
        </p:spPr>
        <p:txBody>
          <a:bodyPr wrap="square" rtlCol="0">
            <a:spAutoFit/>
          </a:bodyPr>
          <a:lstStyle/>
          <a:p>
            <a:r>
              <a:rPr lang="en-US" sz="1900" dirty="0" smtClean="0"/>
              <a:t>Some heroin dealers have stamped their heroin containers with a “twilight” cartoon photo of Robert </a:t>
            </a:r>
            <a:r>
              <a:rPr lang="en-US" sz="1900" dirty="0" err="1" smtClean="0"/>
              <a:t>Pattinson</a:t>
            </a:r>
            <a:r>
              <a:rPr lang="en-US" sz="1900" dirty="0" smtClean="0"/>
              <a:t>, making the contents seem less dangerous and more appealing to a younger generation.</a:t>
            </a:r>
            <a:endParaRPr lang="en-US" sz="1900" dirty="0"/>
          </a:p>
        </p:txBody>
      </p:sp>
      <p:pic>
        <p:nvPicPr>
          <p:cNvPr id="5122" name="Picture 2" descr="http://opiated.files.wordpress.com/2009/09/nyc_twilight.jpg?w=150&amp;h=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720192"/>
            <a:ext cx="1676400" cy="130900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25.media.tumblr.com/tumblr_m6ywvkuJM41r8emvzo1_5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720192"/>
            <a:ext cx="2019300" cy="130900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encrypted-tbn1.gstatic.com/images?q=tbn:ANd9GcRdVQGRGTtY0rqiXQueq7S-bbwM_gnQXpgPFsco-FJ3YHGlza8Qs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3720192"/>
            <a:ext cx="1905000" cy="130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2328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600200" y="2971800"/>
            <a:ext cx="6934200" cy="1673225"/>
          </a:xfrm>
        </p:spPr>
        <p:txBody>
          <a:bodyPr>
            <a:normAutofit fontScale="92500" lnSpcReduction="20000"/>
          </a:bodyPr>
          <a:lstStyle/>
          <a:p>
            <a:r>
              <a:rPr lang="en-US" dirty="0" smtClean="0">
                <a:solidFill>
                  <a:schemeClr val="tx1"/>
                </a:solidFill>
              </a:rPr>
              <a:t>Short answer: </a:t>
            </a:r>
          </a:p>
          <a:p>
            <a:r>
              <a:rPr lang="en-US" sz="3500" dirty="0" smtClean="0">
                <a:solidFill>
                  <a:schemeClr val="tx1"/>
                </a:solidFill>
              </a:rPr>
              <a:t>The Opium Poppy, which </a:t>
            </a:r>
            <a:r>
              <a:rPr lang="en-US" sz="3500" dirty="0">
                <a:solidFill>
                  <a:schemeClr val="tx1"/>
                </a:solidFill>
              </a:rPr>
              <a:t>is an annual herb native to Southeastern Europe and western </a:t>
            </a:r>
            <a:r>
              <a:rPr lang="en-US" sz="3500" dirty="0" smtClean="0">
                <a:solidFill>
                  <a:schemeClr val="tx1"/>
                </a:solidFill>
              </a:rPr>
              <a:t>Asia.</a:t>
            </a:r>
            <a:endParaRPr lang="en-US" sz="3500" dirty="0">
              <a:solidFill>
                <a:schemeClr val="tx1"/>
              </a:solidFill>
            </a:endParaRPr>
          </a:p>
        </p:txBody>
      </p:sp>
      <p:sp>
        <p:nvSpPr>
          <p:cNvPr id="4" name="Title 3"/>
          <p:cNvSpPr>
            <a:spLocks noGrp="1"/>
          </p:cNvSpPr>
          <p:nvPr>
            <p:ph type="title"/>
          </p:nvPr>
        </p:nvSpPr>
        <p:spPr/>
        <p:txBody>
          <a:bodyPr/>
          <a:lstStyle/>
          <a:p>
            <a:r>
              <a:rPr lang="en-US" dirty="0" smtClean="0"/>
              <a:t>Where does Heroin come from?</a:t>
            </a:r>
            <a:endParaRPr lang="en-US" dirty="0"/>
          </a:p>
        </p:txBody>
      </p:sp>
      <p:sp>
        <p:nvSpPr>
          <p:cNvPr id="6" name="TextBox 5"/>
          <p:cNvSpPr txBox="1"/>
          <p:nvPr/>
        </p:nvSpPr>
        <p:spPr>
          <a:xfrm>
            <a:off x="7391400" y="6031345"/>
            <a:ext cx="1412118" cy="369332"/>
          </a:xfrm>
          <a:prstGeom prst="rect">
            <a:avLst/>
          </a:prstGeom>
          <a:noFill/>
        </p:spPr>
        <p:txBody>
          <a:bodyPr wrap="none" rtlCol="0">
            <a:spAutoFit/>
          </a:bodyPr>
          <a:lstStyle/>
          <a:p>
            <a:r>
              <a:rPr lang="en-US" dirty="0" smtClean="0">
                <a:solidFill>
                  <a:schemeClr val="tx2"/>
                </a:solidFill>
              </a:rPr>
              <a:t>Long answer?</a:t>
            </a:r>
            <a:endParaRPr lang="en-US" dirty="0">
              <a:solidFill>
                <a:schemeClr val="tx2"/>
              </a:solidFill>
            </a:endParaRPr>
          </a:p>
        </p:txBody>
      </p:sp>
    </p:spTree>
    <p:extLst>
      <p:ext uri="{BB962C8B-B14F-4D97-AF65-F5344CB8AC3E}">
        <p14:creationId xmlns:p14="http://schemas.microsoft.com/office/powerpoint/2010/main" val="1173969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02" y="228600"/>
            <a:ext cx="8153400" cy="762000"/>
          </a:xfrm>
        </p:spPr>
        <p:txBody>
          <a:bodyPr/>
          <a:lstStyle/>
          <a:p>
            <a:r>
              <a:rPr lang="en-US" dirty="0" smtClean="0"/>
              <a:t>History of Heroin</a:t>
            </a:r>
            <a:endParaRPr lang="en-US" dirty="0"/>
          </a:p>
        </p:txBody>
      </p:sp>
      <p:sp>
        <p:nvSpPr>
          <p:cNvPr id="3" name="Content Placeholder 2"/>
          <p:cNvSpPr>
            <a:spLocks noGrp="1"/>
          </p:cNvSpPr>
          <p:nvPr>
            <p:ph sz="quarter" idx="1"/>
          </p:nvPr>
        </p:nvSpPr>
        <p:spPr>
          <a:xfrm>
            <a:off x="457200" y="1676400"/>
            <a:ext cx="8020050" cy="1219200"/>
          </a:xfrm>
        </p:spPr>
        <p:txBody>
          <a:bodyPr>
            <a:normAutofit/>
          </a:bodyPr>
          <a:lstStyle/>
          <a:p>
            <a:pPr marL="0" indent="0">
              <a:buNone/>
            </a:pPr>
            <a:r>
              <a:rPr lang="en-US" sz="2400" dirty="0" smtClean="0"/>
              <a:t>1874 - In hopes of finding a non addictive alternative to morphine, C. R. Adler Wright had been experimenting the effects of adding various acids with morphine. </a:t>
            </a:r>
            <a:endParaRPr lang="en-US" sz="2400" dirty="0"/>
          </a:p>
        </p:txBody>
      </p:sp>
      <p:pic>
        <p:nvPicPr>
          <p:cNvPr id="1026" name="Picture 2" descr="http://upload.wikimedia.org/wikipedia/commons/thumb/6/67/C_R_Alder_Wright_Circa_1876.jpg/220px-C_R_Alder_Wright_Circa_1876.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8500" y="4192418"/>
            <a:ext cx="2095500" cy="26574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3048000"/>
            <a:ext cx="7086600" cy="1569660"/>
          </a:xfrm>
          <a:prstGeom prst="rect">
            <a:avLst/>
          </a:prstGeom>
          <a:noFill/>
        </p:spPr>
        <p:txBody>
          <a:bodyPr wrap="square" rtlCol="0">
            <a:spAutoFit/>
          </a:bodyPr>
          <a:lstStyle/>
          <a:p>
            <a:r>
              <a:rPr lang="en-US" sz="2400" dirty="0" smtClean="0"/>
              <a:t>By boiling anhydrous morphine alkaloid with acetic anhydride over a stove for several hours, he produced a much more potent, form of morphine. The new version is called diacetylmorphine or morphine </a:t>
            </a:r>
            <a:r>
              <a:rPr lang="en-US" sz="2400" dirty="0" err="1" smtClean="0"/>
              <a:t>diacetate</a:t>
            </a:r>
            <a:r>
              <a:rPr lang="en-US" sz="2400" dirty="0" smtClean="0"/>
              <a:t>.</a:t>
            </a:r>
            <a:endParaRPr lang="en-US" sz="2400" dirty="0"/>
          </a:p>
        </p:txBody>
      </p:sp>
      <p:sp>
        <p:nvSpPr>
          <p:cNvPr id="5" name="TextBox 4"/>
          <p:cNvSpPr txBox="1"/>
          <p:nvPr/>
        </p:nvSpPr>
        <p:spPr>
          <a:xfrm>
            <a:off x="3429000" y="896171"/>
            <a:ext cx="1752600" cy="338554"/>
          </a:xfrm>
          <a:prstGeom prst="rect">
            <a:avLst/>
          </a:prstGeom>
          <a:noFill/>
        </p:spPr>
        <p:txBody>
          <a:bodyPr wrap="square" rtlCol="0">
            <a:spAutoFit/>
          </a:bodyPr>
          <a:lstStyle/>
          <a:p>
            <a:r>
              <a:rPr lang="en-US" sz="1600" dirty="0" smtClean="0"/>
              <a:t>(</a:t>
            </a:r>
            <a:r>
              <a:rPr lang="en-US" sz="1600" dirty="0" err="1"/>
              <a:t>d</a:t>
            </a:r>
            <a:r>
              <a:rPr lang="en-US" sz="1600" dirty="0" err="1" smtClean="0"/>
              <a:t>iacetylmophine</a:t>
            </a:r>
            <a:r>
              <a:rPr lang="en-US" sz="1600" dirty="0" smtClean="0"/>
              <a:t>)</a:t>
            </a:r>
            <a:endParaRPr lang="en-US" sz="1600" dirty="0"/>
          </a:p>
        </p:txBody>
      </p:sp>
      <p:sp>
        <p:nvSpPr>
          <p:cNvPr id="6" name="TextBox 5"/>
          <p:cNvSpPr txBox="1"/>
          <p:nvPr/>
        </p:nvSpPr>
        <p:spPr>
          <a:xfrm>
            <a:off x="484909" y="4920991"/>
            <a:ext cx="6506183" cy="1200329"/>
          </a:xfrm>
          <a:prstGeom prst="rect">
            <a:avLst/>
          </a:prstGeom>
          <a:noFill/>
        </p:spPr>
        <p:txBody>
          <a:bodyPr wrap="square" rtlCol="0">
            <a:spAutoFit/>
          </a:bodyPr>
          <a:lstStyle/>
          <a:p>
            <a:r>
              <a:rPr lang="en-US" sz="2400" dirty="0" smtClean="0"/>
              <a:t>The newly synthesized compound was then sent to F. M. Pierce of Owens College for analysis. Pierce wrote…</a:t>
            </a:r>
            <a:endParaRPr lang="en-US" sz="2400" dirty="0"/>
          </a:p>
        </p:txBody>
      </p:sp>
    </p:spTree>
    <p:extLst>
      <p:ext uri="{BB962C8B-B14F-4D97-AF65-F5344CB8AC3E}">
        <p14:creationId xmlns:p14="http://schemas.microsoft.com/office/powerpoint/2010/main" val="35293148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39" y="219364"/>
            <a:ext cx="8153400" cy="990600"/>
          </a:xfrm>
        </p:spPr>
        <p:txBody>
          <a:bodyPr/>
          <a:lstStyle/>
          <a:p>
            <a:r>
              <a:rPr lang="en-US" dirty="0" smtClean="0"/>
              <a:t>Pierce’s Statement to Wright</a:t>
            </a:r>
            <a:endParaRPr lang="en-US" dirty="0"/>
          </a:p>
        </p:txBody>
      </p:sp>
      <p:sp>
        <p:nvSpPr>
          <p:cNvPr id="3" name="Content Placeholder 2"/>
          <p:cNvSpPr>
            <a:spLocks noGrp="1"/>
          </p:cNvSpPr>
          <p:nvPr>
            <p:ph sz="quarter" idx="1"/>
          </p:nvPr>
        </p:nvSpPr>
        <p:spPr>
          <a:xfrm>
            <a:off x="304800" y="1676400"/>
            <a:ext cx="8461248" cy="5064264"/>
          </a:xfrm>
        </p:spPr>
        <p:txBody>
          <a:bodyPr>
            <a:normAutofit fontScale="77500" lnSpcReduction="20000"/>
          </a:bodyPr>
          <a:lstStyle/>
          <a:p>
            <a:pPr marL="0" indent="0">
              <a:buNone/>
            </a:pPr>
            <a:r>
              <a:rPr lang="en-US" dirty="0" smtClean="0"/>
              <a:t>“Doses </a:t>
            </a:r>
            <a:r>
              <a:rPr lang="en-US" dirty="0"/>
              <a:t>of the anhydrous hydrochloride of [alpha]- and ß-</a:t>
            </a:r>
            <a:r>
              <a:rPr lang="en-US" dirty="0" err="1"/>
              <a:t>diacetyl</a:t>
            </a:r>
            <a:r>
              <a:rPr lang="en-US" dirty="0"/>
              <a:t>-</a:t>
            </a:r>
            <a:r>
              <a:rPr lang="en-US" dirty="0" err="1"/>
              <a:t>morphines</a:t>
            </a:r>
            <a:r>
              <a:rPr lang="en-US" dirty="0"/>
              <a:t>, </a:t>
            </a:r>
            <a:r>
              <a:rPr lang="en-US" dirty="0" err="1"/>
              <a:t>tetracetyl</a:t>
            </a:r>
            <a:r>
              <a:rPr lang="en-US" dirty="0"/>
              <a:t>-morphine, and </a:t>
            </a:r>
            <a:r>
              <a:rPr lang="en-US" dirty="0" err="1"/>
              <a:t>diacetyl</a:t>
            </a:r>
            <a:r>
              <a:rPr lang="en-US" dirty="0"/>
              <a:t>-codeine were subcutaneously injected into young dogs and rabbits, the quantities used in each instance being equivalent to 0.050 gram of anhydrous morphine hydrochloride</a:t>
            </a:r>
            <a:r>
              <a:rPr lang="en-US" dirty="0" smtClean="0"/>
              <a:t>, with </a:t>
            </a:r>
            <a:r>
              <a:rPr lang="en-US" dirty="0"/>
              <a:t>the following general results</a:t>
            </a:r>
            <a:r>
              <a:rPr lang="en-US" dirty="0" smtClean="0"/>
              <a:t>.</a:t>
            </a:r>
          </a:p>
          <a:p>
            <a:pPr marL="0" indent="0">
              <a:lnSpc>
                <a:spcPct val="120000"/>
              </a:lnSpc>
              <a:spcBef>
                <a:spcPts val="0"/>
              </a:spcBef>
              <a:buNone/>
            </a:pPr>
            <a:endParaRPr lang="en-US" sz="1200" dirty="0" smtClean="0"/>
          </a:p>
          <a:p>
            <a:pPr marL="0" indent="0">
              <a:buNone/>
            </a:pPr>
            <a:r>
              <a:rPr lang="en-US" dirty="0" smtClean="0"/>
              <a:t>No </a:t>
            </a:r>
            <a:r>
              <a:rPr lang="en-US" dirty="0"/>
              <a:t>great amount of difference between the first three substances was noticeable, great prostration, fear, and sleepiness speedily following the administration, the eyes being sensitive, and pupils dilated, considerable salivation being produced in dogs, and slight tendency to vomiting in some cases, but no actual emesis. </a:t>
            </a:r>
            <a:endParaRPr lang="en-US" dirty="0" smtClean="0"/>
          </a:p>
          <a:p>
            <a:pPr marL="0" indent="0">
              <a:lnSpc>
                <a:spcPct val="120000"/>
              </a:lnSpc>
              <a:spcBef>
                <a:spcPts val="0"/>
              </a:spcBef>
              <a:buNone/>
            </a:pPr>
            <a:endParaRPr lang="en-US" sz="1200" dirty="0" smtClean="0"/>
          </a:p>
          <a:p>
            <a:pPr marL="0" indent="0">
              <a:buNone/>
            </a:pPr>
            <a:r>
              <a:rPr lang="en-US" dirty="0" smtClean="0"/>
              <a:t>Respiration </a:t>
            </a:r>
            <a:r>
              <a:rPr lang="en-US" dirty="0"/>
              <a:t>was at first quickened, but subsequently reduced, and the heart's action was diminished, and rendered irregular. Marked want of coordinating power over the muscular movements, and loss of power in the pelvis and hind limbs, together with a diminution of </a:t>
            </a:r>
            <a:r>
              <a:rPr lang="en-US" dirty="0" smtClean="0"/>
              <a:t>temperature.” </a:t>
            </a:r>
            <a:endParaRPr lang="en-US" dirty="0"/>
          </a:p>
        </p:txBody>
      </p:sp>
      <p:sp>
        <p:nvSpPr>
          <p:cNvPr id="4" name="TextBox 3"/>
          <p:cNvSpPr txBox="1"/>
          <p:nvPr/>
        </p:nvSpPr>
        <p:spPr>
          <a:xfrm>
            <a:off x="7239000" y="6049697"/>
            <a:ext cx="1447800" cy="369332"/>
          </a:xfrm>
          <a:prstGeom prst="rect">
            <a:avLst/>
          </a:prstGeom>
          <a:noFill/>
        </p:spPr>
        <p:txBody>
          <a:bodyPr wrap="square" rtlCol="0">
            <a:spAutoFit/>
          </a:bodyPr>
          <a:lstStyle/>
          <a:p>
            <a:r>
              <a:rPr lang="en-US" dirty="0" smtClean="0"/>
              <a:t>- F. M. Pierce</a:t>
            </a:r>
            <a:endParaRPr lang="en-US" dirty="0"/>
          </a:p>
        </p:txBody>
      </p:sp>
    </p:spTree>
    <p:extLst>
      <p:ext uri="{BB962C8B-B14F-4D97-AF65-F5344CB8AC3E}">
        <p14:creationId xmlns:p14="http://schemas.microsoft.com/office/powerpoint/2010/main" val="1388306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855"/>
            <a:ext cx="9144000" cy="693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Content Placeholder 3"/>
          <p:cNvGraphicFramePr>
            <a:graphicFrameLocks noGrp="1"/>
          </p:cNvGraphicFramePr>
          <p:nvPr>
            <p:ph sz="quarter" idx="1"/>
            <p:extLst>
              <p:ext uri="{D42A27DB-BD31-4B8C-83A1-F6EECF244321}">
                <p14:modId xmlns:p14="http://schemas.microsoft.com/office/powerpoint/2010/main" val="2294569499"/>
              </p:ext>
            </p:extLst>
          </p:nvPr>
        </p:nvGraphicFramePr>
        <p:xfrm>
          <a:off x="6096000" y="5029200"/>
          <a:ext cx="3048000" cy="1905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58168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25" y="228600"/>
            <a:ext cx="8153400" cy="990600"/>
          </a:xfrm>
        </p:spPr>
        <p:txBody>
          <a:bodyPr/>
          <a:lstStyle/>
          <a:p>
            <a:r>
              <a:rPr lang="en-US" dirty="0" smtClean="0"/>
              <a:t>Marketing Heroin</a:t>
            </a:r>
            <a:endParaRPr lang="en-US" dirty="0"/>
          </a:p>
        </p:txBody>
      </p:sp>
      <p:sp>
        <p:nvSpPr>
          <p:cNvPr id="3" name="Content Placeholder 2"/>
          <p:cNvSpPr>
            <a:spLocks noGrp="1"/>
          </p:cNvSpPr>
          <p:nvPr>
            <p:ph sz="quarter" idx="1"/>
          </p:nvPr>
        </p:nvSpPr>
        <p:spPr>
          <a:xfrm>
            <a:off x="1175166" y="1554774"/>
            <a:ext cx="7870698" cy="1981199"/>
          </a:xfrm>
        </p:spPr>
        <p:txBody>
          <a:bodyPr/>
          <a:lstStyle/>
          <a:p>
            <a:pPr marL="0" indent="0">
              <a:buNone/>
            </a:pPr>
            <a:r>
              <a:rPr lang="en-US" dirty="0" smtClean="0"/>
              <a:t>1898 - Heinrich </a:t>
            </a:r>
            <a:r>
              <a:rPr lang="en-US" dirty="0" err="1" smtClean="0"/>
              <a:t>Dreser</a:t>
            </a:r>
            <a:r>
              <a:rPr lang="en-US" dirty="0" smtClean="0"/>
              <a:t>, a chemist with Bayer Labs, convinced Bayer to market Heroin as an analgesic and sedative for coughs.</a:t>
            </a:r>
            <a:endParaRPr lang="en-US" dirty="0"/>
          </a:p>
        </p:txBody>
      </p:sp>
      <p:pic>
        <p:nvPicPr>
          <p:cNvPr id="5" name="Picture 4" descr="http://upload.wikimedia.org/wikipedia/commons/thumb/7/79/BayerHeroin.png/220px-BayerHeroin.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869602"/>
            <a:ext cx="2095500" cy="27908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encrypted-tbn2.gstatic.com/images?q=tbn:ANd9GcQA1HBWSHU0E8BEZvhuE_Tctib106Q-qEbkjjO-EqOZN0tsOIqj3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55" y="1676399"/>
            <a:ext cx="895350" cy="1859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92037" y="4021350"/>
            <a:ext cx="5029200" cy="2246769"/>
          </a:xfrm>
          <a:prstGeom prst="rect">
            <a:avLst/>
          </a:prstGeom>
          <a:noFill/>
        </p:spPr>
        <p:txBody>
          <a:bodyPr wrap="square" rtlCol="0">
            <a:spAutoFit/>
          </a:bodyPr>
          <a:lstStyle/>
          <a:p>
            <a:r>
              <a:rPr lang="en-US" sz="2800" dirty="0" smtClean="0"/>
              <a:t>Bayer also marketed the drug as a cure for morphine addiction before it was discovered that the drug rapidly  metabolizes </a:t>
            </a:r>
            <a:r>
              <a:rPr lang="en-US" sz="2800" u="sng" dirty="0" smtClean="0"/>
              <a:t>into</a:t>
            </a:r>
            <a:r>
              <a:rPr lang="en-US" sz="2800" dirty="0" smtClean="0"/>
              <a:t> </a:t>
            </a:r>
            <a:r>
              <a:rPr lang="en-US" sz="2800" i="1" dirty="0" smtClean="0"/>
              <a:t>morphine</a:t>
            </a:r>
            <a:r>
              <a:rPr lang="en-US" sz="2800" dirty="0" smtClean="0"/>
              <a:t>…</a:t>
            </a:r>
            <a:r>
              <a:rPr lang="en-US" sz="2800" i="1" dirty="0" err="1" smtClean="0"/>
              <a:t>ught</a:t>
            </a:r>
            <a:r>
              <a:rPr lang="en-US" sz="2800" i="1" dirty="0" smtClean="0"/>
              <a:t> </a:t>
            </a:r>
            <a:r>
              <a:rPr lang="en-US" sz="2800" i="1" dirty="0" err="1" smtClean="0"/>
              <a:t>ohhh</a:t>
            </a:r>
            <a:endParaRPr lang="en-US" sz="2800" dirty="0"/>
          </a:p>
        </p:txBody>
      </p:sp>
      <p:pic>
        <p:nvPicPr>
          <p:cNvPr id="4" name="Picture 2" descr="http://upload.wikimedia.org/wikipedia/commons/thumb/f/ff/Bayer_Heroin_bottle.jpg/220px-Bayer_Heroin_bottle.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5" y="3611211"/>
            <a:ext cx="2095500" cy="3067050"/>
          </a:xfrm>
          <a:prstGeom prst="rect">
            <a:avLst/>
          </a:prstGeom>
          <a:noFill/>
          <a:extLst>
            <a:ext uri="{909E8E84-426E-40DD-AFC4-6F175D3DCCD1}">
              <a14:hiddenFill xmlns:a14="http://schemas.microsoft.com/office/drawing/2010/main">
                <a:solidFill>
                  <a:srgbClr val="FFFFFF"/>
                </a:solidFill>
              </a14:hiddenFill>
            </a:ext>
          </a:extLst>
        </p:spPr>
      </p:pic>
      <p:sp>
        <p:nvSpPr>
          <p:cNvPr id="7" name="Double Bracket 6"/>
          <p:cNvSpPr/>
          <p:nvPr/>
        </p:nvSpPr>
        <p:spPr>
          <a:xfrm>
            <a:off x="7162800" y="2133600"/>
            <a:ext cx="1447800" cy="304800"/>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ine Callout 3 8"/>
          <p:cNvSpPr/>
          <p:nvPr/>
        </p:nvSpPr>
        <p:spPr>
          <a:xfrm>
            <a:off x="5194300" y="3013466"/>
            <a:ext cx="2057401" cy="401575"/>
          </a:xfrm>
          <a:prstGeom prst="borderCallout3">
            <a:avLst>
              <a:gd name="adj1" fmla="val 37615"/>
              <a:gd name="adj2" fmla="val 105921"/>
              <a:gd name="adj3" fmla="val 32756"/>
              <a:gd name="adj4" fmla="val 144614"/>
              <a:gd name="adj5" fmla="val -50921"/>
              <a:gd name="adj6" fmla="val 160870"/>
              <a:gd name="adj7" fmla="val -127251"/>
              <a:gd name="adj8" fmla="val 160961"/>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smtClean="0">
                <a:solidFill>
                  <a:schemeClr val="accent1">
                    <a:lumMod val="50000"/>
                  </a:schemeClr>
                </a:solidFill>
              </a:rPr>
              <a:t>Analgesic - painkiller</a:t>
            </a:r>
            <a:endParaRPr lang="en-US" i="1" dirty="0">
              <a:solidFill>
                <a:schemeClr val="accent1">
                  <a:lumMod val="50000"/>
                </a:schemeClr>
              </a:solidFill>
            </a:endParaRPr>
          </a:p>
        </p:txBody>
      </p:sp>
    </p:spTree>
    <p:extLst>
      <p:ext uri="{BB962C8B-B14F-4D97-AF65-F5344CB8AC3E}">
        <p14:creationId xmlns:p14="http://schemas.microsoft.com/office/powerpoint/2010/main" val="3127209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68" y="228600"/>
            <a:ext cx="8153400" cy="990600"/>
          </a:xfrm>
        </p:spPr>
        <p:txBody>
          <a:bodyPr/>
          <a:lstStyle/>
          <a:p>
            <a:r>
              <a:rPr lang="en-US" dirty="0" smtClean="0"/>
              <a:t>Marketing blunder?!…</a:t>
            </a:r>
            <a:endParaRPr lang="en-US" dirty="0"/>
          </a:p>
        </p:txBody>
      </p:sp>
      <p:sp>
        <p:nvSpPr>
          <p:cNvPr id="3" name="Content Placeholder 2"/>
          <p:cNvSpPr>
            <a:spLocks noGrp="1"/>
          </p:cNvSpPr>
          <p:nvPr>
            <p:ph sz="quarter" idx="1"/>
          </p:nvPr>
        </p:nvSpPr>
        <p:spPr>
          <a:xfrm>
            <a:off x="612648" y="1600200"/>
            <a:ext cx="8153400" cy="1752600"/>
          </a:xfrm>
        </p:spPr>
        <p:txBody>
          <a:bodyPr>
            <a:normAutofit/>
          </a:bodyPr>
          <a:lstStyle/>
          <a:p>
            <a:pPr marL="0" indent="0">
              <a:buNone/>
            </a:pPr>
            <a:r>
              <a:rPr lang="en-US" dirty="0" smtClean="0"/>
              <a:t>And because diacetylmorphine rapidly metabolizes into </a:t>
            </a:r>
            <a:r>
              <a:rPr lang="en-US" i="1" u="sng" dirty="0" smtClean="0"/>
              <a:t>morphine</a:t>
            </a:r>
            <a:r>
              <a:rPr lang="en-US" dirty="0" smtClean="0"/>
              <a:t> within the body, it is actually a faster acting form of morphine…</a:t>
            </a:r>
            <a:r>
              <a:rPr lang="en-US" i="1" dirty="0" smtClean="0"/>
              <a:t>And just as addictive.</a:t>
            </a:r>
            <a:endParaRPr lang="en-US" dirty="0"/>
          </a:p>
        </p:txBody>
      </p:sp>
      <p:sp>
        <p:nvSpPr>
          <p:cNvPr id="4" name="TextBox 3"/>
          <p:cNvSpPr txBox="1"/>
          <p:nvPr/>
        </p:nvSpPr>
        <p:spPr>
          <a:xfrm>
            <a:off x="4837545" y="3408219"/>
            <a:ext cx="4083682" cy="369332"/>
          </a:xfrm>
          <a:prstGeom prst="rect">
            <a:avLst/>
          </a:prstGeom>
          <a:noFill/>
        </p:spPr>
        <p:txBody>
          <a:bodyPr wrap="none" rtlCol="0">
            <a:spAutoFit/>
          </a:bodyPr>
          <a:lstStyle/>
          <a:p>
            <a:r>
              <a:rPr lang="en-US" dirty="0" smtClean="0"/>
              <a:t>Bayer removed the product from shelves. </a:t>
            </a:r>
            <a:endParaRPr lang="en-US" dirty="0"/>
          </a:p>
        </p:txBody>
      </p:sp>
      <p:pic>
        <p:nvPicPr>
          <p:cNvPr id="1026" name="Picture 2" descr="https://encrypted-tbn3.gstatic.com/images?q=tbn:ANd9GcQsMTpdPTeGl5Bjyq352rOY3vDeGZe8QGK7xvdgBtp9dwPYEgiKT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298" y="4601993"/>
            <a:ext cx="2476500"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static.com/images?q=tbn:ANd9GcSsGA4ossgrdc2HpEwLGEOd3EUKTHn6b0e489ACbIOd-pEPHle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3193" y="4255848"/>
            <a:ext cx="2286000" cy="1524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3.gstatic.com/images?q=tbn:ANd9GcTOMxOPn85Q30Ru3xUJZJNO8jUEQ2gAdxS4oQBhnRM3pK94iSwcBLDFsDt0G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9781" y="5525919"/>
            <a:ext cx="1266825" cy="126682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encrypted-tbn2.gstatic.com/images?q=tbn:ANd9GcTWP2k0HZmKnuvtHnWFKz4xd01JTL5bxXjzO67SSDUcrLk00Inn4_gX4olw"/>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2288" y="4371974"/>
            <a:ext cx="1276350" cy="133350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encrypted-tbn1.gstatic.com/images?q=tbn:ANd9GcQ7gwAo5461PPXWFMU75HlAxH51RWxSPx9AhVkbVhrC3At5W3mz"/>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0777" y="5391149"/>
            <a:ext cx="1815409" cy="14668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encrypted-tbn2.gstatic.com/images?q=tbn:ANd9GcSHgvC3xCXfieQioDqfpX8LRAdfN6apvqRmL3nYlxmnI9Pc4zj3">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17922" y="4667248"/>
            <a:ext cx="1285875" cy="14478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1.gstatic.com/images?q=tbn:ANd9GcQW0Ak9phOsEk64dHrojGdMUu-fj90Kq90ayF82gv1mU3CMw6IbG4Oj-rXEZ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33860" y="5585555"/>
            <a:ext cx="1514475" cy="120967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encrypted-tbn3.gstatic.com/images?q=tbn:ANd9GcQJzQshFnZRNZztNdV5n-rhh01F9_K7zLS_Eh56YRDw-ryUv9utZq2PAJ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28626" y="4648401"/>
            <a:ext cx="1057275"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30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030"/>
                                        </p:tgtEl>
                                        <p:attrNameLst>
                                          <p:attrName>style.visibility</p:attrName>
                                        </p:attrNameLst>
                                      </p:cBhvr>
                                      <p:to>
                                        <p:strVal val="visible"/>
                                      </p:to>
                                    </p:set>
                                    <p:anim calcmode="lin" valueType="num">
                                      <p:cBhvr>
                                        <p:cTn id="16" dur="500" fill="hold"/>
                                        <p:tgtEl>
                                          <p:spTgt spid="1030"/>
                                        </p:tgtEl>
                                        <p:attrNameLst>
                                          <p:attrName>ppt_w</p:attrName>
                                        </p:attrNameLst>
                                      </p:cBhvr>
                                      <p:tavLst>
                                        <p:tav tm="0">
                                          <p:val>
                                            <p:fltVal val="0"/>
                                          </p:val>
                                        </p:tav>
                                        <p:tav tm="100000">
                                          <p:val>
                                            <p:strVal val="#ppt_w"/>
                                          </p:val>
                                        </p:tav>
                                      </p:tavLst>
                                    </p:anim>
                                    <p:anim calcmode="lin" valueType="num">
                                      <p:cBhvr>
                                        <p:cTn id="17" dur="500" fill="hold"/>
                                        <p:tgtEl>
                                          <p:spTgt spid="1030"/>
                                        </p:tgtEl>
                                        <p:attrNameLst>
                                          <p:attrName>ppt_h</p:attrName>
                                        </p:attrNameLst>
                                      </p:cBhvr>
                                      <p:tavLst>
                                        <p:tav tm="0">
                                          <p:val>
                                            <p:fltVal val="0"/>
                                          </p:val>
                                        </p:tav>
                                        <p:tav tm="100000">
                                          <p:val>
                                            <p:strVal val="#ppt_h"/>
                                          </p:val>
                                        </p:tav>
                                      </p:tavLst>
                                    </p:anim>
                                    <p:animEffect transition="in" filter="fade">
                                      <p:cBhvr>
                                        <p:cTn id="18" dur="500"/>
                                        <p:tgtEl>
                                          <p:spTgt spid="1030"/>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1032"/>
                                        </p:tgtEl>
                                        <p:attrNameLst>
                                          <p:attrName>style.visibility</p:attrName>
                                        </p:attrNameLst>
                                      </p:cBhvr>
                                      <p:to>
                                        <p:strVal val="visible"/>
                                      </p:to>
                                    </p:set>
                                    <p:anim calcmode="lin" valueType="num">
                                      <p:cBhvr>
                                        <p:cTn id="22" dur="1000" fill="hold"/>
                                        <p:tgtEl>
                                          <p:spTgt spid="1032"/>
                                        </p:tgtEl>
                                        <p:attrNameLst>
                                          <p:attrName>ppt_w</p:attrName>
                                        </p:attrNameLst>
                                      </p:cBhvr>
                                      <p:tavLst>
                                        <p:tav tm="0">
                                          <p:val>
                                            <p:fltVal val="0"/>
                                          </p:val>
                                        </p:tav>
                                        <p:tav tm="100000">
                                          <p:val>
                                            <p:strVal val="#ppt_w"/>
                                          </p:val>
                                        </p:tav>
                                      </p:tavLst>
                                    </p:anim>
                                    <p:anim calcmode="lin" valueType="num">
                                      <p:cBhvr>
                                        <p:cTn id="23" dur="1000" fill="hold"/>
                                        <p:tgtEl>
                                          <p:spTgt spid="1032"/>
                                        </p:tgtEl>
                                        <p:attrNameLst>
                                          <p:attrName>ppt_h</p:attrName>
                                        </p:attrNameLst>
                                      </p:cBhvr>
                                      <p:tavLst>
                                        <p:tav tm="0">
                                          <p:val>
                                            <p:fltVal val="0"/>
                                          </p:val>
                                        </p:tav>
                                        <p:tav tm="100000">
                                          <p:val>
                                            <p:strVal val="#ppt_h"/>
                                          </p:val>
                                        </p:tav>
                                      </p:tavLst>
                                    </p:anim>
                                    <p:anim calcmode="lin" valueType="num">
                                      <p:cBhvr>
                                        <p:cTn id="24" dur="1000" fill="hold"/>
                                        <p:tgtEl>
                                          <p:spTgt spid="1032"/>
                                        </p:tgtEl>
                                        <p:attrNameLst>
                                          <p:attrName>style.rotation</p:attrName>
                                        </p:attrNameLst>
                                      </p:cBhvr>
                                      <p:tavLst>
                                        <p:tav tm="0">
                                          <p:val>
                                            <p:fltVal val="90"/>
                                          </p:val>
                                        </p:tav>
                                        <p:tav tm="100000">
                                          <p:val>
                                            <p:fltVal val="0"/>
                                          </p:val>
                                        </p:tav>
                                      </p:tavLst>
                                    </p:anim>
                                    <p:animEffect transition="in" filter="fade">
                                      <p:cBhvr>
                                        <p:cTn id="25" dur="1000"/>
                                        <p:tgtEl>
                                          <p:spTgt spid="1032"/>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034"/>
                                        </p:tgtEl>
                                        <p:attrNameLst>
                                          <p:attrName>style.visibility</p:attrName>
                                        </p:attrNameLst>
                                      </p:cBhvr>
                                      <p:to>
                                        <p:strVal val="visible"/>
                                      </p:to>
                                    </p:set>
                                    <p:animEffect transition="in" filter="fade">
                                      <p:cBhvr>
                                        <p:cTn id="29" dur="1000"/>
                                        <p:tgtEl>
                                          <p:spTgt spid="1034"/>
                                        </p:tgtEl>
                                      </p:cBhvr>
                                    </p:animEffect>
                                    <p:anim calcmode="lin" valueType="num">
                                      <p:cBhvr>
                                        <p:cTn id="30" dur="1000" fill="hold"/>
                                        <p:tgtEl>
                                          <p:spTgt spid="1034"/>
                                        </p:tgtEl>
                                        <p:attrNameLst>
                                          <p:attrName>ppt_x</p:attrName>
                                        </p:attrNameLst>
                                      </p:cBhvr>
                                      <p:tavLst>
                                        <p:tav tm="0">
                                          <p:val>
                                            <p:strVal val="#ppt_x"/>
                                          </p:val>
                                        </p:tav>
                                        <p:tav tm="100000">
                                          <p:val>
                                            <p:strVal val="#ppt_x"/>
                                          </p:val>
                                        </p:tav>
                                      </p:tavLst>
                                    </p:anim>
                                    <p:anim calcmode="lin" valueType="num">
                                      <p:cBhvr>
                                        <p:cTn id="31" dur="1000" fill="hold"/>
                                        <p:tgtEl>
                                          <p:spTgt spid="1034"/>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1036"/>
                                        </p:tgtEl>
                                        <p:attrNameLst>
                                          <p:attrName>style.visibility</p:attrName>
                                        </p:attrNameLst>
                                      </p:cBhvr>
                                      <p:to>
                                        <p:strVal val="visible"/>
                                      </p:to>
                                    </p:set>
                                    <p:anim calcmode="lin" valueType="num">
                                      <p:cBhvr additive="base">
                                        <p:cTn id="35" dur="500" fill="hold"/>
                                        <p:tgtEl>
                                          <p:spTgt spid="1036"/>
                                        </p:tgtEl>
                                        <p:attrNameLst>
                                          <p:attrName>ppt_x</p:attrName>
                                        </p:attrNameLst>
                                      </p:cBhvr>
                                      <p:tavLst>
                                        <p:tav tm="0">
                                          <p:val>
                                            <p:strVal val="#ppt_x"/>
                                          </p:val>
                                        </p:tav>
                                        <p:tav tm="100000">
                                          <p:val>
                                            <p:strVal val="#ppt_x"/>
                                          </p:val>
                                        </p:tav>
                                      </p:tavLst>
                                    </p:anim>
                                    <p:anim calcmode="lin" valueType="num">
                                      <p:cBhvr additive="base">
                                        <p:cTn id="36" dur="500" fill="hold"/>
                                        <p:tgtEl>
                                          <p:spTgt spid="1036"/>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038"/>
                                        </p:tgtEl>
                                        <p:attrNameLst>
                                          <p:attrName>style.visibility</p:attrName>
                                        </p:attrNameLst>
                                      </p:cBhvr>
                                      <p:to>
                                        <p:strVal val="visible"/>
                                      </p:to>
                                    </p:set>
                                    <p:animEffect transition="in" filter="fade">
                                      <p:cBhvr>
                                        <p:cTn id="40" dur="500"/>
                                        <p:tgtEl>
                                          <p:spTgt spid="1038"/>
                                        </p:tgtEl>
                                      </p:cBhvr>
                                    </p:animEffect>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1040"/>
                                        </p:tgtEl>
                                        <p:attrNameLst>
                                          <p:attrName>style.visibility</p:attrName>
                                        </p:attrNameLst>
                                      </p:cBhvr>
                                      <p:to>
                                        <p:strVal val="visible"/>
                                      </p:to>
                                    </p:set>
                                    <p:anim calcmode="lin" valueType="num">
                                      <p:cBhvr>
                                        <p:cTn id="44" dur="500" fill="hold"/>
                                        <p:tgtEl>
                                          <p:spTgt spid="1040"/>
                                        </p:tgtEl>
                                        <p:attrNameLst>
                                          <p:attrName>ppt_w</p:attrName>
                                        </p:attrNameLst>
                                      </p:cBhvr>
                                      <p:tavLst>
                                        <p:tav tm="0">
                                          <p:val>
                                            <p:fltVal val="0"/>
                                          </p:val>
                                        </p:tav>
                                        <p:tav tm="100000">
                                          <p:val>
                                            <p:strVal val="#ppt_w"/>
                                          </p:val>
                                        </p:tav>
                                      </p:tavLst>
                                    </p:anim>
                                    <p:anim calcmode="lin" valueType="num">
                                      <p:cBhvr>
                                        <p:cTn id="45" dur="500" fill="hold"/>
                                        <p:tgtEl>
                                          <p:spTgt spid="1040"/>
                                        </p:tgtEl>
                                        <p:attrNameLst>
                                          <p:attrName>ppt_h</p:attrName>
                                        </p:attrNameLst>
                                      </p:cBhvr>
                                      <p:tavLst>
                                        <p:tav tm="0">
                                          <p:val>
                                            <p:fltVal val="0"/>
                                          </p:val>
                                        </p:tav>
                                        <p:tav tm="100000">
                                          <p:val>
                                            <p:strVal val="#ppt_h"/>
                                          </p:val>
                                        </p:tav>
                                      </p:tavLst>
                                    </p:anim>
                                    <p:animEffect transition="in" filter="fade">
                                      <p:cBhvr>
                                        <p:cTn id="46" dur="500"/>
                                        <p:tgtEl>
                                          <p:spTgt spid="1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153400" cy="990600"/>
          </a:xfrm>
        </p:spPr>
        <p:txBody>
          <a:bodyPr/>
          <a:lstStyle/>
          <a:p>
            <a:r>
              <a:rPr lang="en-US" i="1" dirty="0" smtClean="0"/>
              <a:t>Moving more quickly…</a:t>
            </a:r>
            <a:endParaRPr lang="en-US" i="1" dirty="0"/>
          </a:p>
        </p:txBody>
      </p:sp>
      <p:sp>
        <p:nvSpPr>
          <p:cNvPr id="3" name="Content Placeholder 2"/>
          <p:cNvSpPr>
            <a:spLocks noGrp="1"/>
          </p:cNvSpPr>
          <p:nvPr>
            <p:ph sz="quarter" idx="1"/>
          </p:nvPr>
        </p:nvSpPr>
        <p:spPr>
          <a:xfrm>
            <a:off x="304800" y="1548319"/>
            <a:ext cx="8458200" cy="1219200"/>
          </a:xfrm>
        </p:spPr>
        <p:txBody>
          <a:bodyPr>
            <a:normAutofit fontScale="85000" lnSpcReduction="10000"/>
          </a:bodyPr>
          <a:lstStyle/>
          <a:p>
            <a:pPr marL="0" indent="0">
              <a:buNone/>
            </a:pPr>
            <a:r>
              <a:rPr lang="en-US" dirty="0" smtClean="0"/>
              <a:t>1914 – The Harrison Narcotics Tax Act was passed to control the sale and distribution of diacetylmorphine. This allowed the drug to be prescribed and sold for medical purposes. </a:t>
            </a:r>
          </a:p>
          <a:p>
            <a:pPr marL="0" indent="0">
              <a:buNone/>
            </a:pPr>
            <a:endParaRPr lang="en-US" dirty="0"/>
          </a:p>
          <a:p>
            <a:pPr marL="0" indent="0">
              <a:buNone/>
            </a:pPr>
            <a:endParaRPr lang="en-US" dirty="0"/>
          </a:p>
        </p:txBody>
      </p:sp>
      <p:sp>
        <p:nvSpPr>
          <p:cNvPr id="4" name="TextBox 3"/>
          <p:cNvSpPr txBox="1"/>
          <p:nvPr/>
        </p:nvSpPr>
        <p:spPr>
          <a:xfrm>
            <a:off x="304800" y="2743200"/>
            <a:ext cx="8991600" cy="861774"/>
          </a:xfrm>
          <a:prstGeom prst="rect">
            <a:avLst/>
          </a:prstGeom>
          <a:noFill/>
        </p:spPr>
        <p:txBody>
          <a:bodyPr wrap="square" rtlCol="0">
            <a:spAutoFit/>
          </a:bodyPr>
          <a:lstStyle/>
          <a:p>
            <a:r>
              <a:rPr lang="en-US" sz="2500" dirty="0" smtClean="0"/>
              <a:t>1924 – The U.S. Congress banned its sale, importation or manufacture. Classified as a Schedule 1 Substance. </a:t>
            </a:r>
            <a:endParaRPr lang="en-US" sz="2500" dirty="0"/>
          </a:p>
        </p:txBody>
      </p:sp>
      <p:sp>
        <p:nvSpPr>
          <p:cNvPr id="6" name="TextBox 5"/>
          <p:cNvSpPr txBox="1"/>
          <p:nvPr/>
        </p:nvSpPr>
        <p:spPr>
          <a:xfrm>
            <a:off x="304800" y="3621187"/>
            <a:ext cx="8839200" cy="1246495"/>
          </a:xfrm>
          <a:prstGeom prst="rect">
            <a:avLst/>
          </a:prstGeom>
          <a:noFill/>
        </p:spPr>
        <p:txBody>
          <a:bodyPr wrap="square" rtlCol="0">
            <a:spAutoFit/>
          </a:bodyPr>
          <a:lstStyle/>
          <a:p>
            <a:r>
              <a:rPr lang="en-US" sz="2500" dirty="0" smtClean="0"/>
              <a:t>1925 – The Health Committee of the League of Nations banned diacetylmorphine. </a:t>
            </a:r>
            <a:r>
              <a:rPr lang="en-US" sz="2500" dirty="0" err="1" smtClean="0"/>
              <a:t>Hydromorphone</a:t>
            </a:r>
            <a:r>
              <a:rPr lang="en-US" sz="2500" dirty="0" smtClean="0"/>
              <a:t> and </a:t>
            </a:r>
            <a:r>
              <a:rPr lang="en-US" sz="2500" dirty="0" err="1" smtClean="0"/>
              <a:t>dihydromorphine</a:t>
            </a:r>
            <a:r>
              <a:rPr lang="en-US" sz="2500" dirty="0" smtClean="0"/>
              <a:t> were the first designer drugs (analogues) related to morphine to arise.</a:t>
            </a:r>
            <a:endParaRPr lang="en-US" sz="2500" dirty="0"/>
          </a:p>
        </p:txBody>
      </p:sp>
      <p:sp>
        <p:nvSpPr>
          <p:cNvPr id="7" name="TextBox 6"/>
          <p:cNvSpPr txBox="1"/>
          <p:nvPr/>
        </p:nvSpPr>
        <p:spPr>
          <a:xfrm>
            <a:off x="304800" y="5000017"/>
            <a:ext cx="8458200" cy="1246495"/>
          </a:xfrm>
          <a:prstGeom prst="rect">
            <a:avLst/>
          </a:prstGeom>
          <a:noFill/>
        </p:spPr>
        <p:txBody>
          <a:bodyPr wrap="square" rtlCol="0">
            <a:spAutoFit/>
          </a:bodyPr>
          <a:lstStyle/>
          <a:p>
            <a:r>
              <a:rPr lang="en-US" sz="2500" dirty="0" smtClean="0"/>
              <a:t>1930 – The Committee banned diacetylmorphine analogues with no therapeutic advantage over drugs already in use. This marks the first </a:t>
            </a:r>
            <a:r>
              <a:rPr lang="en-US" sz="2500" i="1" dirty="0" smtClean="0"/>
              <a:t>major</a:t>
            </a:r>
            <a:r>
              <a:rPr lang="en-US" sz="2500" dirty="0" smtClean="0"/>
              <a:t> legislation of this type.</a:t>
            </a:r>
            <a:endParaRPr lang="en-US" sz="2500" dirty="0"/>
          </a:p>
        </p:txBody>
      </p:sp>
      <p:sp>
        <p:nvSpPr>
          <p:cNvPr id="8" name="TextBox 7"/>
          <p:cNvSpPr txBox="1"/>
          <p:nvPr/>
        </p:nvSpPr>
        <p:spPr>
          <a:xfrm>
            <a:off x="4724400" y="6246512"/>
            <a:ext cx="4136710" cy="369332"/>
          </a:xfrm>
          <a:prstGeom prst="rect">
            <a:avLst/>
          </a:prstGeom>
          <a:noFill/>
        </p:spPr>
        <p:txBody>
          <a:bodyPr wrap="none" rtlCol="0">
            <a:spAutoFit/>
          </a:bodyPr>
          <a:lstStyle/>
          <a:p>
            <a:r>
              <a:rPr lang="en-US" dirty="0" smtClean="0"/>
              <a:t>…this marked the end of Medicinal Heroin</a:t>
            </a:r>
            <a:endParaRPr lang="en-US" dirty="0"/>
          </a:p>
        </p:txBody>
      </p:sp>
      <p:sp>
        <p:nvSpPr>
          <p:cNvPr id="9" name="Double Bracket 8"/>
          <p:cNvSpPr/>
          <p:nvPr/>
        </p:nvSpPr>
        <p:spPr>
          <a:xfrm>
            <a:off x="228601" y="1524000"/>
            <a:ext cx="8534399" cy="1066800"/>
          </a:xfrm>
          <a:prstGeom prst="bracketPair">
            <a:avLst>
              <a:gd name="adj" fmla="val 90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Double Bracket 9"/>
          <p:cNvSpPr/>
          <p:nvPr/>
        </p:nvSpPr>
        <p:spPr>
          <a:xfrm>
            <a:off x="228600" y="2743200"/>
            <a:ext cx="8534397" cy="861774"/>
          </a:xfrm>
          <a:prstGeom prst="bracketPair">
            <a:avLst>
              <a:gd name="adj" fmla="val 90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Double Bracket 10"/>
          <p:cNvSpPr/>
          <p:nvPr/>
        </p:nvSpPr>
        <p:spPr>
          <a:xfrm>
            <a:off x="228601" y="3711034"/>
            <a:ext cx="8534398" cy="1156648"/>
          </a:xfrm>
          <a:prstGeom prst="bracketPair">
            <a:avLst>
              <a:gd name="adj" fmla="val 90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Double Bracket 11"/>
          <p:cNvSpPr/>
          <p:nvPr/>
        </p:nvSpPr>
        <p:spPr>
          <a:xfrm>
            <a:off x="228600" y="5065210"/>
            <a:ext cx="8534398" cy="1156648"/>
          </a:xfrm>
          <a:prstGeom prst="bracketPair">
            <a:avLst>
              <a:gd name="adj" fmla="val 909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82604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So, what do we know Heroin as?</a:t>
            </a:r>
            <a:endParaRPr lang="en-US" dirty="0"/>
          </a:p>
        </p:txBody>
      </p:sp>
      <p:grpSp>
        <p:nvGrpSpPr>
          <p:cNvPr id="9" name="Group 8"/>
          <p:cNvGrpSpPr/>
          <p:nvPr/>
        </p:nvGrpSpPr>
        <p:grpSpPr>
          <a:xfrm>
            <a:off x="1600200" y="3124200"/>
            <a:ext cx="6589043" cy="2215991"/>
            <a:chOff x="381000" y="2971800"/>
            <a:chExt cx="6589043" cy="2215991"/>
          </a:xfrm>
        </p:grpSpPr>
        <p:sp>
          <p:nvSpPr>
            <p:cNvPr id="6" name="TextBox 5"/>
            <p:cNvSpPr txBox="1"/>
            <p:nvPr/>
          </p:nvSpPr>
          <p:spPr>
            <a:xfrm>
              <a:off x="381000" y="2971800"/>
              <a:ext cx="2823915" cy="369332"/>
            </a:xfrm>
            <a:prstGeom prst="rect">
              <a:avLst/>
            </a:prstGeom>
            <a:noFill/>
          </p:spPr>
          <p:txBody>
            <a:bodyPr wrap="none" rtlCol="0">
              <a:spAutoFit/>
            </a:bodyPr>
            <a:lstStyle/>
            <a:p>
              <a:r>
                <a:rPr lang="en-US" dirty="0" smtClean="0"/>
                <a:t>The more you know fact # 2:</a:t>
              </a:r>
              <a:endParaRPr lang="en-US" dirty="0"/>
            </a:p>
          </p:txBody>
        </p:sp>
        <p:sp>
          <p:nvSpPr>
            <p:cNvPr id="8" name="TextBox 7"/>
            <p:cNvSpPr txBox="1"/>
            <p:nvPr/>
          </p:nvSpPr>
          <p:spPr>
            <a:xfrm>
              <a:off x="2743200" y="3341132"/>
              <a:ext cx="4226843" cy="1846659"/>
            </a:xfrm>
            <a:prstGeom prst="rect">
              <a:avLst/>
            </a:prstGeom>
            <a:noFill/>
          </p:spPr>
          <p:txBody>
            <a:bodyPr wrap="square" rtlCol="0">
              <a:spAutoFit/>
            </a:bodyPr>
            <a:lstStyle/>
            <a:p>
              <a:r>
                <a:rPr lang="en-US" sz="2400" dirty="0"/>
                <a:t>Junkie:</a:t>
              </a:r>
            </a:p>
            <a:p>
              <a:r>
                <a:rPr lang="en-US" dirty="0"/>
                <a:t>During the early 1920s a number of New York addicts supported themselves by collecting scrap metal from industrial dumps, so earning the label ‘junkies’.</a:t>
              </a:r>
            </a:p>
            <a:p>
              <a:endParaRPr lang="en-US" dirty="0"/>
            </a:p>
          </p:txBody>
        </p:sp>
      </p:grpSp>
      <p:pic>
        <p:nvPicPr>
          <p:cNvPr id="3074" name="Picture 2" descr="https://encrypted-tbn1.gstatic.com/images?q=tbn:ANd9GcS7bn7yiLxV3GvEVdXkWhqtt6ePz-ddc6v9V2YsoPSKigBlj4P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420" y="365759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894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Heroin?</a:t>
            </a:r>
            <a:endParaRPr lang="en-US" dirty="0"/>
          </a:p>
        </p:txBody>
      </p:sp>
      <p:sp>
        <p:nvSpPr>
          <p:cNvPr id="3" name="Content Placeholder 2"/>
          <p:cNvSpPr>
            <a:spLocks noGrp="1"/>
          </p:cNvSpPr>
          <p:nvPr>
            <p:ph sz="quarter" idx="1"/>
          </p:nvPr>
        </p:nvSpPr>
        <p:spPr>
          <a:xfrm>
            <a:off x="612648" y="1600200"/>
            <a:ext cx="8153400" cy="3124200"/>
          </a:xfrm>
        </p:spPr>
        <p:txBody>
          <a:bodyPr>
            <a:normAutofit lnSpcReduction="10000"/>
          </a:bodyPr>
          <a:lstStyle/>
          <a:p>
            <a:r>
              <a:rPr lang="en-US" dirty="0" smtClean="0"/>
              <a:t>Heroin is a central nervous system </a:t>
            </a:r>
            <a:r>
              <a:rPr lang="en-US" u="sng" dirty="0" smtClean="0"/>
              <a:t>depressant</a:t>
            </a:r>
            <a:r>
              <a:rPr lang="en-US" dirty="0" smtClean="0"/>
              <a:t> or “downer”. It affects the brains pleasure systems. Heroin affects the brains ability to perceive pain. </a:t>
            </a:r>
          </a:p>
          <a:p>
            <a:endParaRPr lang="en-US" dirty="0" smtClean="0"/>
          </a:p>
          <a:p>
            <a:r>
              <a:rPr lang="en-US" dirty="0" smtClean="0"/>
              <a:t>Heroin is often white to dark brown in color. It’s a powder or tar-like substance (Black Tar Heroin) and has various routes of administration.</a:t>
            </a: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292" y="5415136"/>
            <a:ext cx="1981200" cy="1230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https://encrypted-tbn1.gstatic.com/images?q=tbn:ANd9GcRu3rkdMH-0exNEhuPFtuYhelK9DXjPxR0lHL8bi8Jxeqd7P5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416492"/>
            <a:ext cx="1932537" cy="1230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2.gstatic.com/images?q=tbn:ANd9GcQjfrvusCWXwX5Fgk1lvnmHBIjD8O9MB-CJVBAHYPGQLAMEYUaXc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599" y="5417170"/>
            <a:ext cx="1910629" cy="12297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2.gstatic.com/images?q=tbn:ANd9GcTQ09_U1k7XZ2aqymjfvIFQoB06inEw1CRVaMiZFiqSWhBXKik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5415136"/>
            <a:ext cx="1910629" cy="12297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156864" y="4844534"/>
            <a:ext cx="1681038" cy="369332"/>
          </a:xfrm>
          <a:prstGeom prst="rect">
            <a:avLst/>
          </a:prstGeom>
          <a:noFill/>
        </p:spPr>
        <p:txBody>
          <a:bodyPr wrap="none" rtlCol="0">
            <a:spAutoFit/>
          </a:bodyPr>
          <a:lstStyle/>
          <a:p>
            <a:r>
              <a:rPr lang="en-US" dirty="0" smtClean="0"/>
              <a:t>Black Tar Heroin</a:t>
            </a:r>
            <a:endParaRPr lang="en-US" dirty="0"/>
          </a:p>
        </p:txBody>
      </p:sp>
      <p:cxnSp>
        <p:nvCxnSpPr>
          <p:cNvPr id="8" name="Straight Arrow Connector 7"/>
          <p:cNvCxnSpPr/>
          <p:nvPr/>
        </p:nvCxnSpPr>
        <p:spPr>
          <a:xfrm>
            <a:off x="8028402" y="5112214"/>
            <a:ext cx="0" cy="2033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398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Street names…</a:t>
            </a:r>
            <a:endParaRPr lang="en-US" dirty="0"/>
          </a:p>
        </p:txBody>
      </p:sp>
      <p:sp>
        <p:nvSpPr>
          <p:cNvPr id="7" name="TextBox 6"/>
          <p:cNvSpPr txBox="1"/>
          <p:nvPr/>
        </p:nvSpPr>
        <p:spPr>
          <a:xfrm>
            <a:off x="533400" y="1648691"/>
            <a:ext cx="9144000" cy="7294305"/>
          </a:xfrm>
          <a:prstGeom prst="rect">
            <a:avLst/>
          </a:prstGeom>
          <a:noFill/>
        </p:spPr>
        <p:txBody>
          <a:bodyPr wrap="square" numCol="4" rtlCol="0">
            <a:spAutoFit/>
          </a:bodyPr>
          <a:lstStyle/>
          <a:p>
            <a:pPr lvl="0" fontAlgn="base"/>
            <a:r>
              <a:rPr lang="en-US" sz="2000" dirty="0"/>
              <a:t>Dragon</a:t>
            </a:r>
          </a:p>
          <a:p>
            <a:pPr lvl="0" fontAlgn="base"/>
            <a:r>
              <a:rPr lang="en-US" sz="2000" dirty="0" smtClean="0"/>
              <a:t>Dope</a:t>
            </a:r>
          </a:p>
          <a:p>
            <a:pPr lvl="0" fontAlgn="base"/>
            <a:r>
              <a:rPr lang="en-US" sz="2000" dirty="0" smtClean="0"/>
              <a:t>Heron</a:t>
            </a:r>
            <a:endParaRPr lang="en-US" sz="2000" dirty="0"/>
          </a:p>
          <a:p>
            <a:pPr lvl="0" fontAlgn="base"/>
            <a:r>
              <a:rPr lang="en-US" sz="2000" dirty="0" err="1"/>
              <a:t>Herone</a:t>
            </a:r>
            <a:endParaRPr lang="en-US" sz="2000" dirty="0"/>
          </a:p>
          <a:p>
            <a:pPr lvl="0" fontAlgn="base"/>
            <a:r>
              <a:rPr lang="en-US" sz="2000" dirty="0"/>
              <a:t>Hero</a:t>
            </a:r>
          </a:p>
          <a:p>
            <a:pPr lvl="0" fontAlgn="base"/>
            <a:r>
              <a:rPr lang="en-US" sz="2000" dirty="0"/>
              <a:t>Hera</a:t>
            </a:r>
          </a:p>
          <a:p>
            <a:pPr lvl="0" fontAlgn="base"/>
            <a:r>
              <a:rPr lang="en-US" sz="2000" dirty="0"/>
              <a:t>H</a:t>
            </a:r>
          </a:p>
          <a:p>
            <a:pPr lvl="0" fontAlgn="base"/>
            <a:r>
              <a:rPr lang="en-US" sz="2000" dirty="0"/>
              <a:t>Big H</a:t>
            </a:r>
          </a:p>
          <a:p>
            <a:pPr lvl="0" fontAlgn="base"/>
            <a:r>
              <a:rPr lang="en-US" sz="2000" dirty="0"/>
              <a:t>White</a:t>
            </a:r>
          </a:p>
          <a:p>
            <a:pPr lvl="0" fontAlgn="base"/>
            <a:r>
              <a:rPr lang="en-US" sz="2000" dirty="0"/>
              <a:t>China White</a:t>
            </a:r>
          </a:p>
          <a:p>
            <a:pPr lvl="0" fontAlgn="base"/>
            <a:r>
              <a:rPr lang="en-US" sz="2000" dirty="0"/>
              <a:t>White Nurse</a:t>
            </a:r>
          </a:p>
          <a:p>
            <a:pPr lvl="0" fontAlgn="base"/>
            <a:r>
              <a:rPr lang="en-US" sz="2000" dirty="0"/>
              <a:t>White </a:t>
            </a:r>
            <a:r>
              <a:rPr lang="en-US" sz="2000" dirty="0" smtClean="0"/>
              <a:t>Lady</a:t>
            </a:r>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r>
              <a:rPr lang="en-US" sz="2000" dirty="0"/>
              <a:t>White Horse</a:t>
            </a:r>
          </a:p>
          <a:p>
            <a:pPr lvl="0" fontAlgn="base"/>
            <a:r>
              <a:rPr lang="en-US" sz="2000" dirty="0"/>
              <a:t>Boy</a:t>
            </a:r>
          </a:p>
          <a:p>
            <a:pPr lvl="0" fontAlgn="base"/>
            <a:r>
              <a:rPr lang="en-US" sz="2000" dirty="0"/>
              <a:t>He</a:t>
            </a:r>
          </a:p>
          <a:p>
            <a:pPr lvl="0" fontAlgn="base"/>
            <a:r>
              <a:rPr lang="en-US" sz="2000" dirty="0"/>
              <a:t>Black</a:t>
            </a:r>
          </a:p>
          <a:p>
            <a:pPr lvl="0" fontAlgn="base"/>
            <a:r>
              <a:rPr lang="en-US" sz="2000" dirty="0"/>
              <a:t>Black Tar</a:t>
            </a:r>
          </a:p>
          <a:p>
            <a:pPr lvl="0" fontAlgn="base"/>
            <a:r>
              <a:rPr lang="en-US" sz="2000" dirty="0"/>
              <a:t>Black Pearl</a:t>
            </a:r>
          </a:p>
          <a:p>
            <a:pPr lvl="0" fontAlgn="base"/>
            <a:r>
              <a:rPr lang="en-US" sz="2000" dirty="0"/>
              <a:t>Black Stuff</a:t>
            </a:r>
          </a:p>
          <a:p>
            <a:pPr lvl="0" fontAlgn="base"/>
            <a:r>
              <a:rPr lang="en-US" sz="2000" dirty="0"/>
              <a:t>Black Eagle</a:t>
            </a:r>
          </a:p>
          <a:p>
            <a:pPr lvl="0" fontAlgn="base"/>
            <a:r>
              <a:rPr lang="en-US" sz="2000" dirty="0"/>
              <a:t>Brown</a:t>
            </a:r>
          </a:p>
          <a:p>
            <a:pPr lvl="0" fontAlgn="base"/>
            <a:r>
              <a:rPr lang="en-US" sz="2000" dirty="0"/>
              <a:t>Brown Crystal</a:t>
            </a:r>
          </a:p>
          <a:p>
            <a:pPr lvl="0" fontAlgn="base"/>
            <a:r>
              <a:rPr lang="en-US" sz="2000" dirty="0"/>
              <a:t>Brown Sugar</a:t>
            </a:r>
          </a:p>
          <a:p>
            <a:pPr lvl="0" fontAlgn="base"/>
            <a:r>
              <a:rPr lang="en-US" sz="2000" dirty="0"/>
              <a:t>Brown </a:t>
            </a:r>
            <a:r>
              <a:rPr lang="en-US" sz="2000" dirty="0" smtClean="0"/>
              <a:t>Tape</a:t>
            </a:r>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smtClean="0"/>
          </a:p>
          <a:p>
            <a:pPr lvl="0" fontAlgn="base"/>
            <a:endParaRPr lang="en-US" sz="2000" dirty="0"/>
          </a:p>
          <a:p>
            <a:pPr lvl="0" fontAlgn="base"/>
            <a:r>
              <a:rPr lang="en-US" sz="2000" dirty="0"/>
              <a:t>Brown Rhine</a:t>
            </a:r>
          </a:p>
          <a:p>
            <a:pPr lvl="0" fontAlgn="base"/>
            <a:r>
              <a:rPr lang="en-US" sz="2000" dirty="0"/>
              <a:t>White Girl</a:t>
            </a:r>
          </a:p>
          <a:p>
            <a:pPr lvl="0" fontAlgn="base"/>
            <a:r>
              <a:rPr lang="en-US" sz="2000" dirty="0"/>
              <a:t>White Stuff</a:t>
            </a:r>
          </a:p>
          <a:p>
            <a:pPr lvl="0" fontAlgn="base"/>
            <a:r>
              <a:rPr lang="en-US" sz="2000" dirty="0"/>
              <a:t>Chiba</a:t>
            </a:r>
          </a:p>
          <a:p>
            <a:pPr lvl="0" fontAlgn="base"/>
            <a:r>
              <a:rPr lang="en-US" sz="2000" dirty="0" err="1"/>
              <a:t>Chiva</a:t>
            </a:r>
            <a:endParaRPr lang="en-US" sz="2000" dirty="0"/>
          </a:p>
          <a:p>
            <a:pPr lvl="0" fontAlgn="base"/>
            <a:r>
              <a:rPr lang="en-US" sz="2000" dirty="0" err="1"/>
              <a:t>Chieva</a:t>
            </a:r>
            <a:endParaRPr lang="en-US" sz="2000" dirty="0"/>
          </a:p>
          <a:p>
            <a:pPr lvl="0" fontAlgn="base"/>
            <a:r>
              <a:rPr lang="en-US" sz="2000" dirty="0"/>
              <a:t>Mexican Brown</a:t>
            </a:r>
          </a:p>
          <a:p>
            <a:pPr lvl="0" fontAlgn="base"/>
            <a:r>
              <a:rPr lang="en-US" sz="2000" dirty="0"/>
              <a:t>Mexican Mud</a:t>
            </a:r>
          </a:p>
          <a:p>
            <a:pPr lvl="0" fontAlgn="base"/>
            <a:r>
              <a:rPr lang="en-US" sz="2000" dirty="0"/>
              <a:t>Mexican Horse</a:t>
            </a:r>
          </a:p>
          <a:p>
            <a:pPr lvl="0" fontAlgn="base"/>
            <a:r>
              <a:rPr lang="en-US" sz="2000" dirty="0"/>
              <a:t>Junk</a:t>
            </a:r>
          </a:p>
          <a:p>
            <a:pPr lvl="0" fontAlgn="base"/>
            <a:r>
              <a:rPr lang="en-US" sz="2000" dirty="0"/>
              <a:t>Tar</a:t>
            </a:r>
          </a:p>
          <a:p>
            <a:pPr lvl="0" fontAlgn="base"/>
            <a:r>
              <a:rPr lang="en-US" sz="2000" dirty="0" smtClean="0"/>
              <a:t>Snowball</a:t>
            </a:r>
          </a:p>
          <a:p>
            <a:pPr lvl="0" fontAlgn="base"/>
            <a:endParaRPr lang="en-US" sz="2000" dirty="0" smtClean="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endParaRPr lang="en-US" sz="2000" dirty="0" smtClean="0"/>
          </a:p>
          <a:p>
            <a:pPr lvl="0" fontAlgn="base"/>
            <a:endParaRPr lang="en-US" sz="2000" dirty="0"/>
          </a:p>
          <a:p>
            <a:pPr lvl="0" fontAlgn="base"/>
            <a:r>
              <a:rPr lang="en-US" sz="2000" dirty="0"/>
              <a:t>Snow</a:t>
            </a:r>
          </a:p>
          <a:p>
            <a:pPr lvl="0" fontAlgn="base"/>
            <a:r>
              <a:rPr lang="en-US" sz="2000" dirty="0"/>
              <a:t>White Boy</a:t>
            </a:r>
          </a:p>
          <a:p>
            <a:pPr lvl="0" fontAlgn="base"/>
            <a:r>
              <a:rPr lang="en-US" sz="2000" dirty="0"/>
              <a:t>Smack</a:t>
            </a:r>
          </a:p>
          <a:p>
            <a:pPr lvl="0" fontAlgn="base"/>
            <a:r>
              <a:rPr lang="en-US" sz="2000" dirty="0" err="1"/>
              <a:t>Scag</a:t>
            </a:r>
            <a:endParaRPr lang="en-US" sz="2000" dirty="0"/>
          </a:p>
          <a:p>
            <a:pPr lvl="0" fontAlgn="base"/>
            <a:r>
              <a:rPr lang="en-US" sz="2000" dirty="0"/>
              <a:t>Scat</a:t>
            </a:r>
          </a:p>
          <a:p>
            <a:pPr lvl="0" fontAlgn="base"/>
            <a:r>
              <a:rPr lang="en-US" sz="2000" dirty="0"/>
              <a:t>Sack</a:t>
            </a:r>
          </a:p>
          <a:p>
            <a:pPr lvl="0" fontAlgn="base"/>
            <a:r>
              <a:rPr lang="en-US" sz="2000" dirty="0"/>
              <a:t>Skunk</a:t>
            </a:r>
          </a:p>
          <a:p>
            <a:pPr lvl="0" fontAlgn="base"/>
            <a:r>
              <a:rPr lang="en-US" sz="2000" dirty="0"/>
              <a:t>Number 3</a:t>
            </a:r>
          </a:p>
          <a:p>
            <a:pPr lvl="0" fontAlgn="base"/>
            <a:r>
              <a:rPr lang="en-US" sz="2000" dirty="0"/>
              <a:t>Number 4</a:t>
            </a:r>
          </a:p>
          <a:p>
            <a:pPr lvl="0" fontAlgn="base"/>
            <a:r>
              <a:rPr lang="en-US" sz="2000" dirty="0"/>
              <a:t>Number 8</a:t>
            </a:r>
          </a:p>
          <a:p>
            <a:pPr lvl="0" fontAlgn="base"/>
            <a:endParaRPr lang="en-US" dirty="0"/>
          </a:p>
          <a:p>
            <a:pPr lvl="0" fontAlgn="base"/>
            <a:endParaRPr lang="en-US" dirty="0"/>
          </a:p>
          <a:p>
            <a:pPr lvl="0" fontAlgn="base"/>
            <a:endParaRPr lang="en-US" dirty="0"/>
          </a:p>
        </p:txBody>
      </p:sp>
    </p:spTree>
    <p:extLst>
      <p:ext uri="{BB962C8B-B14F-4D97-AF65-F5344CB8AC3E}">
        <p14:creationId xmlns:p14="http://schemas.microsoft.com/office/powerpoint/2010/main" val="25216902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64334312"/>
              </p:ext>
            </p:extLst>
          </p:nvPr>
        </p:nvGraphicFramePr>
        <p:xfrm>
          <a:off x="1066800" y="3657600"/>
          <a:ext cx="7123113"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normAutofit fontScale="90000"/>
          </a:bodyPr>
          <a:lstStyle/>
          <a:p>
            <a:r>
              <a:rPr lang="en-US" dirty="0" smtClean="0"/>
              <a:t>Uses of Heroin (diacetylmorphine)</a:t>
            </a:r>
            <a:endParaRPr lang="en-US" dirty="0"/>
          </a:p>
        </p:txBody>
      </p:sp>
      <p:sp>
        <p:nvSpPr>
          <p:cNvPr id="2" name="TextBox 1"/>
          <p:cNvSpPr txBox="1"/>
          <p:nvPr/>
        </p:nvSpPr>
        <p:spPr>
          <a:xfrm>
            <a:off x="381000" y="2667929"/>
            <a:ext cx="9296399" cy="461665"/>
          </a:xfrm>
          <a:prstGeom prst="rect">
            <a:avLst/>
          </a:prstGeom>
          <a:noFill/>
        </p:spPr>
        <p:txBody>
          <a:bodyPr wrap="square" rtlCol="0">
            <a:spAutoFit/>
          </a:bodyPr>
          <a:lstStyle/>
          <a:p>
            <a:r>
              <a:rPr lang="en-US" sz="2400" dirty="0" smtClean="0"/>
              <a:t>Given </a:t>
            </a:r>
            <a:r>
              <a:rPr lang="en-US" sz="2400" dirty="0"/>
              <a:t>via subcutaneous, intramuscular, </a:t>
            </a:r>
            <a:r>
              <a:rPr lang="en-US" sz="2400" dirty="0" err="1" smtClean="0"/>
              <a:t>intrathecal</a:t>
            </a:r>
            <a:r>
              <a:rPr lang="en-US" sz="2400" dirty="0" smtClean="0"/>
              <a:t> or intravenous</a:t>
            </a:r>
            <a:r>
              <a:rPr lang="en-US" dirty="0" smtClean="0"/>
              <a:t>.</a:t>
            </a:r>
            <a:endParaRPr lang="en-US" dirty="0"/>
          </a:p>
        </p:txBody>
      </p:sp>
      <p:sp>
        <p:nvSpPr>
          <p:cNvPr id="3" name="Line Callout 3 (Accent Bar) 2"/>
          <p:cNvSpPr/>
          <p:nvPr/>
        </p:nvSpPr>
        <p:spPr>
          <a:xfrm>
            <a:off x="1676400" y="3126355"/>
            <a:ext cx="1219200" cy="292415"/>
          </a:xfrm>
          <a:prstGeom prst="accentCallout3">
            <a:avLst>
              <a:gd name="adj1" fmla="val 57921"/>
              <a:gd name="adj2" fmla="val 105328"/>
              <a:gd name="adj3" fmla="val 50798"/>
              <a:gd name="adj4" fmla="val 120189"/>
              <a:gd name="adj5" fmla="val 50148"/>
              <a:gd name="adj6" fmla="val 131786"/>
              <a:gd name="adj7" fmla="val -29469"/>
              <a:gd name="adj8" fmla="val 1316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Fatty layer of the skin</a:t>
            </a:r>
            <a:endParaRPr lang="en-US" sz="1000" dirty="0">
              <a:solidFill>
                <a:schemeClr val="tx1"/>
              </a:solidFill>
            </a:endParaRPr>
          </a:p>
        </p:txBody>
      </p:sp>
      <p:sp>
        <p:nvSpPr>
          <p:cNvPr id="10" name="Line Callout 3 (Accent Bar) 9"/>
          <p:cNvSpPr/>
          <p:nvPr/>
        </p:nvSpPr>
        <p:spPr>
          <a:xfrm>
            <a:off x="3429000" y="3126356"/>
            <a:ext cx="1147712" cy="292414"/>
          </a:xfrm>
          <a:prstGeom prst="accentCallout3">
            <a:avLst>
              <a:gd name="adj1" fmla="val 57921"/>
              <a:gd name="adj2" fmla="val 105328"/>
              <a:gd name="adj3" fmla="val 50798"/>
              <a:gd name="adj4" fmla="val 120189"/>
              <a:gd name="adj5" fmla="val 50148"/>
              <a:gd name="adj6" fmla="val 131786"/>
              <a:gd name="adj7" fmla="val -29469"/>
              <a:gd name="adj8" fmla="val 1316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Directly into the muscle</a:t>
            </a:r>
            <a:endParaRPr lang="en-US" sz="1000" dirty="0">
              <a:solidFill>
                <a:schemeClr val="tx1"/>
              </a:solidFill>
            </a:endParaRPr>
          </a:p>
        </p:txBody>
      </p:sp>
      <p:sp>
        <p:nvSpPr>
          <p:cNvPr id="11" name="Line Callout 3 (Accent Bar) 10"/>
          <p:cNvSpPr/>
          <p:nvPr/>
        </p:nvSpPr>
        <p:spPr>
          <a:xfrm>
            <a:off x="5105400" y="3126356"/>
            <a:ext cx="990600" cy="292414"/>
          </a:xfrm>
          <a:prstGeom prst="accentCallout3">
            <a:avLst>
              <a:gd name="adj1" fmla="val 57921"/>
              <a:gd name="adj2" fmla="val 105328"/>
              <a:gd name="adj3" fmla="val 50798"/>
              <a:gd name="adj4" fmla="val 120189"/>
              <a:gd name="adj5" fmla="val 50148"/>
              <a:gd name="adj6" fmla="val 131786"/>
              <a:gd name="adj7" fmla="val -29469"/>
              <a:gd name="adj8" fmla="val 1316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Spinal Canal</a:t>
            </a:r>
            <a:endParaRPr lang="en-US" sz="1000" dirty="0">
              <a:solidFill>
                <a:schemeClr val="tx1"/>
              </a:solidFill>
            </a:endParaRPr>
          </a:p>
        </p:txBody>
      </p:sp>
      <p:sp>
        <p:nvSpPr>
          <p:cNvPr id="12" name="Line Callout 3 (Accent Bar) 11"/>
          <p:cNvSpPr/>
          <p:nvPr/>
        </p:nvSpPr>
        <p:spPr>
          <a:xfrm>
            <a:off x="6705600" y="3126357"/>
            <a:ext cx="1066800" cy="292414"/>
          </a:xfrm>
          <a:prstGeom prst="accentCallout3">
            <a:avLst>
              <a:gd name="adj1" fmla="val 57921"/>
              <a:gd name="adj2" fmla="val 105328"/>
              <a:gd name="adj3" fmla="val 50798"/>
              <a:gd name="adj4" fmla="val 120189"/>
              <a:gd name="adj5" fmla="val 50148"/>
              <a:gd name="adj6" fmla="val 131786"/>
              <a:gd name="adj7" fmla="val -29469"/>
              <a:gd name="adj8" fmla="val 1316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Directly into the Vein</a:t>
            </a:r>
            <a:endParaRPr lang="en-US" sz="1000" dirty="0">
              <a:solidFill>
                <a:schemeClr val="tx1"/>
              </a:solidFill>
            </a:endParaRPr>
          </a:p>
        </p:txBody>
      </p:sp>
      <p:grpSp>
        <p:nvGrpSpPr>
          <p:cNvPr id="21" name="Group 20"/>
          <p:cNvGrpSpPr/>
          <p:nvPr/>
        </p:nvGrpSpPr>
        <p:grpSpPr>
          <a:xfrm>
            <a:off x="8229600" y="3055763"/>
            <a:ext cx="820918" cy="3779565"/>
            <a:chOff x="8153400" y="3055763"/>
            <a:chExt cx="820918" cy="3779565"/>
          </a:xfrm>
        </p:grpSpPr>
        <p:sp>
          <p:nvSpPr>
            <p:cNvPr id="19" name="Rectangle 18"/>
            <p:cNvSpPr/>
            <p:nvPr/>
          </p:nvSpPr>
          <p:spPr>
            <a:xfrm>
              <a:off x="8229600" y="3055763"/>
              <a:ext cx="685801" cy="48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Elbow Connector 8"/>
            <p:cNvCxnSpPr/>
            <p:nvPr/>
          </p:nvCxnSpPr>
          <p:spPr>
            <a:xfrm rot="16200000" flipH="1">
              <a:off x="6758919" y="4678846"/>
              <a:ext cx="3779565" cy="533400"/>
            </a:xfrm>
            <a:prstGeom prst="bentConnector3">
              <a:avLst>
                <a:gd name="adj1" fmla="val 117"/>
              </a:avLst>
            </a:prstGeom>
            <a:ln>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153400" y="3078433"/>
              <a:ext cx="820918" cy="461665"/>
            </a:xfrm>
            <a:prstGeom prst="rect">
              <a:avLst/>
            </a:prstGeom>
            <a:noFill/>
            <a:ln>
              <a:noFill/>
            </a:ln>
          </p:spPr>
          <p:txBody>
            <a:bodyPr wrap="square" rtlCol="0">
              <a:spAutoFit/>
            </a:bodyPr>
            <a:lstStyle/>
            <a:p>
              <a:pPr algn="ctr"/>
              <a:r>
                <a:rPr lang="en-US" sz="800" dirty="0" smtClean="0"/>
                <a:t>Smoking</a:t>
              </a:r>
            </a:p>
            <a:p>
              <a:pPr algn="ctr"/>
              <a:r>
                <a:rPr lang="en-US" sz="800" dirty="0" smtClean="0"/>
                <a:t>Inhaling </a:t>
              </a:r>
            </a:p>
            <a:p>
              <a:pPr algn="ctr"/>
              <a:r>
                <a:rPr lang="en-US" sz="800" dirty="0" smtClean="0"/>
                <a:t>Snorting</a:t>
              </a:r>
              <a:endParaRPr lang="en-US" sz="800" dirty="0"/>
            </a:p>
          </p:txBody>
        </p:sp>
      </p:grpSp>
    </p:spTree>
    <p:extLst>
      <p:ext uri="{BB962C8B-B14F-4D97-AF65-F5344CB8AC3E}">
        <p14:creationId xmlns:p14="http://schemas.microsoft.com/office/powerpoint/2010/main" val="3086785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Routes of Administration</a:t>
            </a:r>
            <a:endParaRPr lang="en-US" dirty="0"/>
          </a:p>
        </p:txBody>
      </p:sp>
      <p:sp>
        <p:nvSpPr>
          <p:cNvPr id="3" name="Content Placeholder 2"/>
          <p:cNvSpPr>
            <a:spLocks noGrp="1"/>
          </p:cNvSpPr>
          <p:nvPr>
            <p:ph sz="quarter" idx="1"/>
          </p:nvPr>
        </p:nvSpPr>
        <p:spPr>
          <a:xfrm>
            <a:off x="612648" y="1600200"/>
            <a:ext cx="8153400" cy="3200400"/>
          </a:xfrm>
        </p:spPr>
        <p:txBody>
          <a:bodyPr>
            <a:normAutofit fontScale="92500" lnSpcReduction="20000"/>
          </a:bodyPr>
          <a:lstStyle/>
          <a:p>
            <a:r>
              <a:rPr lang="en-US" dirty="0" smtClean="0"/>
              <a:t>Smoking: Onset 10-15 minutes</a:t>
            </a:r>
          </a:p>
          <a:p>
            <a:pPr lvl="1"/>
            <a:r>
              <a:rPr lang="en-US" sz="1800" dirty="0" smtClean="0"/>
              <a:t>Smoked in a water pipe or standard pipe also mixed in with marijuana joint or blunts or regular cigarette tobacco. </a:t>
            </a:r>
          </a:p>
          <a:p>
            <a:r>
              <a:rPr lang="en-US" dirty="0" smtClean="0"/>
              <a:t>Sniffed: Onset 10-15 minutes</a:t>
            </a:r>
          </a:p>
          <a:p>
            <a:pPr lvl="1"/>
            <a:r>
              <a:rPr lang="en-US" sz="1800" dirty="0" smtClean="0"/>
              <a:t>Often inhaled as smoke through a straw or snorted as powder through the nose (much like Cocaine users).</a:t>
            </a:r>
          </a:p>
          <a:p>
            <a:r>
              <a:rPr lang="en-US" dirty="0" smtClean="0"/>
              <a:t>Injection (vein): Onset 7-8 </a:t>
            </a:r>
            <a:r>
              <a:rPr lang="en-US" b="1" i="1" dirty="0" smtClean="0"/>
              <a:t>Seconds</a:t>
            </a:r>
          </a:p>
          <a:p>
            <a:r>
              <a:rPr lang="en-US" dirty="0" smtClean="0"/>
              <a:t>Injection (muscle): Onset 5-8 minutes</a:t>
            </a:r>
          </a:p>
          <a:p>
            <a:r>
              <a:rPr lang="en-US" dirty="0" smtClean="0"/>
              <a:t>Injection (subcutaneous): Onset 5-8 minutes</a:t>
            </a:r>
          </a:p>
        </p:txBody>
      </p:sp>
      <p:sp>
        <p:nvSpPr>
          <p:cNvPr id="4" name="TextBox 3"/>
          <p:cNvSpPr txBox="1"/>
          <p:nvPr/>
        </p:nvSpPr>
        <p:spPr>
          <a:xfrm>
            <a:off x="4495800" y="5029200"/>
            <a:ext cx="4648200" cy="1754326"/>
          </a:xfrm>
          <a:prstGeom prst="rect">
            <a:avLst/>
          </a:prstGeom>
          <a:noFill/>
        </p:spPr>
        <p:txBody>
          <a:bodyPr wrap="square" rtlCol="0">
            <a:spAutoFit/>
          </a:bodyPr>
          <a:lstStyle/>
          <a:p>
            <a:r>
              <a:rPr lang="en-US" dirty="0" smtClean="0"/>
              <a:t>Most users choose to snort or smoke heroin instead of injecting it when starting out. As the heroin addiction progresses, smoking and snorting heroin becomes obsolete due to the fact that injecting delivers the strongest highs with less of an “onset period”.</a:t>
            </a:r>
            <a:endParaRPr lang="en-US" dirty="0"/>
          </a:p>
        </p:txBody>
      </p:sp>
      <p:pic>
        <p:nvPicPr>
          <p:cNvPr id="4098" name="Picture 2" descr="https://encrypted-tbn2.gstatic.com/images?q=tbn:ANd9GcQkHBJou05OEDbZHn3eoidehrUte40WSE3zN1rzxYE9fMhN0FZae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5029200"/>
            <a:ext cx="2619375" cy="1666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690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153400" cy="990600"/>
          </a:xfrm>
        </p:spPr>
        <p:txBody>
          <a:bodyPr/>
          <a:lstStyle/>
          <a:p>
            <a:r>
              <a:rPr lang="en-US" dirty="0" smtClean="0"/>
              <a:t>Short term effects:</a:t>
            </a:r>
            <a:endParaRPr lang="en-US" dirty="0"/>
          </a:p>
        </p:txBody>
      </p:sp>
      <p:sp>
        <p:nvSpPr>
          <p:cNvPr id="3" name="TextBox 2"/>
          <p:cNvSpPr txBox="1"/>
          <p:nvPr/>
        </p:nvSpPr>
        <p:spPr>
          <a:xfrm>
            <a:off x="914400" y="2514600"/>
            <a:ext cx="2743200" cy="3416320"/>
          </a:xfrm>
          <a:prstGeom prst="rect">
            <a:avLst/>
          </a:prstGeom>
          <a:noFill/>
        </p:spPr>
        <p:txBody>
          <a:bodyPr wrap="square" rtlCol="0">
            <a:spAutoFit/>
          </a:bodyPr>
          <a:lstStyle/>
          <a:p>
            <a:pPr fontAlgn="base"/>
            <a:r>
              <a:rPr lang="en-US" dirty="0" smtClean="0"/>
              <a:t>"Rush“</a:t>
            </a:r>
          </a:p>
          <a:p>
            <a:pPr fontAlgn="base"/>
            <a:endParaRPr lang="en-US" dirty="0"/>
          </a:p>
          <a:p>
            <a:pPr fontAlgn="base"/>
            <a:r>
              <a:rPr lang="en-US" dirty="0" smtClean="0"/>
              <a:t>Depressed respiration</a:t>
            </a:r>
          </a:p>
          <a:p>
            <a:pPr fontAlgn="base"/>
            <a:endParaRPr lang="en-US" dirty="0"/>
          </a:p>
          <a:p>
            <a:pPr fontAlgn="base"/>
            <a:r>
              <a:rPr lang="en-US" dirty="0"/>
              <a:t>Clouded mental </a:t>
            </a:r>
            <a:r>
              <a:rPr lang="en-US" dirty="0" smtClean="0"/>
              <a:t>functioning</a:t>
            </a:r>
          </a:p>
          <a:p>
            <a:pPr fontAlgn="base"/>
            <a:endParaRPr lang="en-US" dirty="0"/>
          </a:p>
          <a:p>
            <a:pPr fontAlgn="base"/>
            <a:r>
              <a:rPr lang="en-US" dirty="0"/>
              <a:t>Nausea and </a:t>
            </a:r>
            <a:r>
              <a:rPr lang="en-US" dirty="0" smtClean="0"/>
              <a:t>vomiting</a:t>
            </a:r>
          </a:p>
          <a:p>
            <a:pPr fontAlgn="base"/>
            <a:endParaRPr lang="en-US" dirty="0"/>
          </a:p>
          <a:p>
            <a:pPr fontAlgn="base"/>
            <a:r>
              <a:rPr lang="en-US" dirty="0"/>
              <a:t>Suppression of </a:t>
            </a:r>
            <a:r>
              <a:rPr lang="en-US" dirty="0" smtClean="0"/>
              <a:t>pain</a:t>
            </a:r>
          </a:p>
          <a:p>
            <a:pPr fontAlgn="base"/>
            <a:endParaRPr lang="en-US" dirty="0"/>
          </a:p>
          <a:p>
            <a:pPr fontAlgn="base"/>
            <a:r>
              <a:rPr lang="en-US" dirty="0"/>
              <a:t>Spontaneous abortion</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966" y="1981200"/>
            <a:ext cx="4684259" cy="4114800"/>
          </a:xfrm>
          <a:prstGeom prst="rect">
            <a:avLst/>
          </a:prstGeom>
        </p:spPr>
      </p:pic>
      <p:sp>
        <p:nvSpPr>
          <p:cNvPr id="6" name="TextBox 5"/>
          <p:cNvSpPr txBox="1"/>
          <p:nvPr/>
        </p:nvSpPr>
        <p:spPr>
          <a:xfrm>
            <a:off x="228600" y="1591270"/>
            <a:ext cx="3352799" cy="615553"/>
          </a:xfrm>
          <a:prstGeom prst="rect">
            <a:avLst/>
          </a:prstGeom>
          <a:noFill/>
        </p:spPr>
        <p:txBody>
          <a:bodyPr wrap="square" rtlCol="0">
            <a:spAutoFit/>
          </a:bodyPr>
          <a:lstStyle/>
          <a:p>
            <a:pPr algn="ctr"/>
            <a:r>
              <a:rPr lang="en-US" dirty="0" smtClean="0"/>
              <a:t>*</a:t>
            </a:r>
            <a:r>
              <a:rPr lang="en-US" sz="1600" dirty="0" smtClean="0"/>
              <a:t>These are the most prominent short term effects. </a:t>
            </a:r>
            <a:endParaRPr lang="en-US" sz="1600" dirty="0"/>
          </a:p>
        </p:txBody>
      </p:sp>
    </p:spTree>
    <p:extLst>
      <p:ext uri="{BB962C8B-B14F-4D97-AF65-F5344CB8AC3E}">
        <p14:creationId xmlns:p14="http://schemas.microsoft.com/office/powerpoint/2010/main" val="2380860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effects:</a:t>
            </a:r>
            <a:endParaRPr lang="en-US" dirty="0"/>
          </a:p>
        </p:txBody>
      </p:sp>
      <p:sp>
        <p:nvSpPr>
          <p:cNvPr id="4" name="TextBox 3"/>
          <p:cNvSpPr txBox="1"/>
          <p:nvPr/>
        </p:nvSpPr>
        <p:spPr>
          <a:xfrm>
            <a:off x="368207" y="1905000"/>
            <a:ext cx="4291111" cy="3970318"/>
          </a:xfrm>
          <a:prstGeom prst="rect">
            <a:avLst/>
          </a:prstGeom>
          <a:noFill/>
        </p:spPr>
        <p:txBody>
          <a:bodyPr wrap="none" rtlCol="0">
            <a:spAutoFit/>
          </a:bodyPr>
          <a:lstStyle/>
          <a:p>
            <a:pPr fontAlgn="base"/>
            <a:r>
              <a:rPr lang="en-US" dirty="0" smtClean="0"/>
              <a:t>Addiction</a:t>
            </a:r>
          </a:p>
          <a:p>
            <a:pPr fontAlgn="base"/>
            <a:endParaRPr lang="en-US" dirty="0"/>
          </a:p>
          <a:p>
            <a:pPr fontAlgn="base"/>
            <a:r>
              <a:rPr lang="en-US" dirty="0"/>
              <a:t>Infectious </a:t>
            </a:r>
            <a:r>
              <a:rPr lang="en-US" dirty="0" smtClean="0"/>
              <a:t>diseases (HIV/AIDS, Hepatitis B/C)</a:t>
            </a:r>
          </a:p>
          <a:p>
            <a:pPr fontAlgn="base"/>
            <a:endParaRPr lang="en-US" dirty="0"/>
          </a:p>
          <a:p>
            <a:pPr fontAlgn="base"/>
            <a:r>
              <a:rPr lang="en-US" dirty="0"/>
              <a:t>Collapsed </a:t>
            </a:r>
            <a:r>
              <a:rPr lang="en-US" dirty="0" smtClean="0"/>
              <a:t>veins</a:t>
            </a:r>
          </a:p>
          <a:p>
            <a:pPr fontAlgn="base"/>
            <a:endParaRPr lang="en-US" dirty="0"/>
          </a:p>
          <a:p>
            <a:pPr fontAlgn="base"/>
            <a:r>
              <a:rPr lang="en-US" dirty="0"/>
              <a:t>Bacterial </a:t>
            </a:r>
            <a:r>
              <a:rPr lang="en-US" dirty="0" smtClean="0"/>
              <a:t>infections</a:t>
            </a:r>
          </a:p>
          <a:p>
            <a:pPr fontAlgn="base"/>
            <a:endParaRPr lang="en-US" dirty="0"/>
          </a:p>
          <a:p>
            <a:pPr fontAlgn="base"/>
            <a:r>
              <a:rPr lang="en-US" dirty="0" smtClean="0"/>
              <a:t>Abscesses</a:t>
            </a:r>
          </a:p>
          <a:p>
            <a:pPr fontAlgn="base"/>
            <a:endParaRPr lang="en-US" dirty="0"/>
          </a:p>
          <a:p>
            <a:pPr fontAlgn="base"/>
            <a:r>
              <a:rPr lang="en-US" dirty="0"/>
              <a:t>Infection of heart lining and </a:t>
            </a:r>
            <a:r>
              <a:rPr lang="en-US" dirty="0" smtClean="0"/>
              <a:t>valves</a:t>
            </a:r>
          </a:p>
          <a:p>
            <a:pPr fontAlgn="base"/>
            <a:endParaRPr lang="en-US" dirty="0"/>
          </a:p>
          <a:p>
            <a:pPr fontAlgn="base"/>
            <a:r>
              <a:rPr lang="en-US" dirty="0"/>
              <a:t>Arthritis and other </a:t>
            </a:r>
            <a:r>
              <a:rPr lang="en-US" dirty="0" smtClean="0"/>
              <a:t>associated </a:t>
            </a:r>
            <a:r>
              <a:rPr lang="en-US" dirty="0"/>
              <a:t>problems</a:t>
            </a:r>
          </a:p>
          <a:p>
            <a:endParaRPr lang="en-US" dirty="0"/>
          </a:p>
        </p:txBody>
      </p:sp>
      <p:sp>
        <p:nvSpPr>
          <p:cNvPr id="5" name="TextBox 4"/>
          <p:cNvSpPr txBox="1"/>
          <p:nvPr/>
        </p:nvSpPr>
        <p:spPr>
          <a:xfrm>
            <a:off x="6324600" y="4038600"/>
            <a:ext cx="2514600" cy="1477328"/>
          </a:xfrm>
          <a:prstGeom prst="rect">
            <a:avLst/>
          </a:prstGeom>
          <a:noFill/>
        </p:spPr>
        <p:txBody>
          <a:bodyPr wrap="square" rtlCol="0">
            <a:spAutoFit/>
          </a:bodyPr>
          <a:lstStyle/>
          <a:p>
            <a:pPr algn="ctr"/>
            <a:r>
              <a:rPr lang="en-US" dirty="0" smtClean="0"/>
              <a:t>*Overdose/Death can be long term or short term. Some people overdose and die even after their first use.</a:t>
            </a:r>
            <a:endParaRPr lang="en-US" dirty="0"/>
          </a:p>
        </p:txBody>
      </p:sp>
      <p:pic>
        <p:nvPicPr>
          <p:cNvPr id="1026" name="Picture 2" descr="https://encrypted-tbn3.gstatic.com/images?q=tbn:ANd9GcRSLTbqSsQgVT-Sov6aUQ3HlQ4w1TzVuOP1AsjTBRlG8oltLfluW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6818" y="2366159"/>
            <a:ext cx="2290163"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1757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 remember…</a:t>
            </a:r>
            <a:endParaRPr lang="en-US" dirty="0"/>
          </a:p>
        </p:txBody>
      </p:sp>
      <p:sp>
        <p:nvSpPr>
          <p:cNvPr id="3" name="Content Placeholder 2"/>
          <p:cNvSpPr>
            <a:spLocks noGrp="1"/>
          </p:cNvSpPr>
          <p:nvPr>
            <p:ph sz="quarter" idx="1"/>
          </p:nvPr>
        </p:nvSpPr>
        <p:spPr/>
        <p:txBody>
          <a:bodyPr>
            <a:normAutofit/>
          </a:bodyPr>
          <a:lstStyle/>
          <a:p>
            <a:r>
              <a:rPr lang="en-US" sz="2400" dirty="0" smtClean="0"/>
              <a:t>Heroin has become cheaper than a pack of cigarettes. </a:t>
            </a:r>
          </a:p>
          <a:p>
            <a:pPr marL="0" indent="0">
              <a:buNone/>
            </a:pPr>
            <a:endParaRPr lang="en-US" sz="2400" dirty="0"/>
          </a:p>
          <a:p>
            <a:r>
              <a:rPr lang="en-US" sz="2400" dirty="0" smtClean="0"/>
              <a:t>Because the “high” is similar to </a:t>
            </a:r>
            <a:r>
              <a:rPr lang="en-US" sz="2400" dirty="0" err="1" smtClean="0"/>
              <a:t>OxyContin</a:t>
            </a:r>
            <a:r>
              <a:rPr lang="en-US" sz="2400" dirty="0" smtClean="0"/>
              <a:t> and other prescription medication, people are more accepting and willing to taking drastic measures to achieve the same “high” (using needles).</a:t>
            </a:r>
          </a:p>
          <a:p>
            <a:pPr marL="0" indent="0">
              <a:buNone/>
            </a:pPr>
            <a:endParaRPr lang="en-US" sz="2400" dirty="0" smtClean="0"/>
          </a:p>
          <a:p>
            <a:r>
              <a:rPr lang="en-US" sz="2400" dirty="0" smtClean="0"/>
              <a:t>It’s not just injecting the drug that causes overdoses. Smoking or snorting can be just as dangerous. Especially if you mix heroin with other depressants or drugs (heroin laced marijuana, drinking alcohol accompanied with the use of Heroin).</a:t>
            </a:r>
            <a:endParaRPr lang="en-US" sz="2400" dirty="0"/>
          </a:p>
        </p:txBody>
      </p:sp>
    </p:spTree>
    <p:extLst>
      <p:ext uri="{BB962C8B-B14F-4D97-AF65-F5344CB8AC3E}">
        <p14:creationId xmlns:p14="http://schemas.microsoft.com/office/powerpoint/2010/main" val="4052213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to get help…</a:t>
            </a:r>
            <a:r>
              <a:rPr lang="en-US" i="1" dirty="0" smtClean="0"/>
              <a:t>treatment</a:t>
            </a:r>
            <a:endParaRPr lang="en-US" dirty="0"/>
          </a:p>
        </p:txBody>
      </p:sp>
      <p:sp>
        <p:nvSpPr>
          <p:cNvPr id="4" name="TextBox 3"/>
          <p:cNvSpPr txBox="1"/>
          <p:nvPr/>
        </p:nvSpPr>
        <p:spPr>
          <a:xfrm>
            <a:off x="457200" y="1676400"/>
            <a:ext cx="2959400" cy="1692771"/>
          </a:xfrm>
          <a:prstGeom prst="rect">
            <a:avLst/>
          </a:prstGeom>
          <a:noFill/>
        </p:spPr>
        <p:txBody>
          <a:bodyPr wrap="none" rtlCol="0">
            <a:spAutoFit/>
          </a:bodyPr>
          <a:lstStyle/>
          <a:p>
            <a:r>
              <a:rPr lang="en-US" sz="2000" dirty="0" smtClean="0"/>
              <a:t>Beacon Center of Herkimer</a:t>
            </a:r>
          </a:p>
          <a:p>
            <a:pPr algn="ctr"/>
            <a:r>
              <a:rPr lang="en-US" sz="1600" dirty="0"/>
              <a:t>210 South Main Street</a:t>
            </a:r>
            <a:br>
              <a:rPr lang="en-US" sz="1600" dirty="0"/>
            </a:br>
            <a:r>
              <a:rPr lang="en-US" sz="1600" dirty="0"/>
              <a:t>Herkimer, New York 13350</a:t>
            </a:r>
            <a:br>
              <a:rPr lang="en-US" sz="1600" dirty="0"/>
            </a:br>
            <a:r>
              <a:rPr lang="en-US" sz="1600" dirty="0"/>
              <a:t>Telephone: (315) 717-0189</a:t>
            </a:r>
            <a:br>
              <a:rPr lang="en-US" sz="1600" dirty="0"/>
            </a:br>
            <a:endParaRPr lang="en-US" dirty="0" smtClean="0"/>
          </a:p>
          <a:p>
            <a:endParaRPr lang="en-US" dirty="0" smtClean="0"/>
          </a:p>
        </p:txBody>
      </p:sp>
      <p:sp>
        <p:nvSpPr>
          <p:cNvPr id="5" name="TextBox 4"/>
          <p:cNvSpPr txBox="1"/>
          <p:nvPr/>
        </p:nvSpPr>
        <p:spPr>
          <a:xfrm>
            <a:off x="6169391" y="1694822"/>
            <a:ext cx="2113478" cy="1692771"/>
          </a:xfrm>
          <a:prstGeom prst="rect">
            <a:avLst/>
          </a:prstGeom>
          <a:noFill/>
        </p:spPr>
        <p:txBody>
          <a:bodyPr wrap="square" rtlCol="0">
            <a:spAutoFit/>
          </a:bodyPr>
          <a:lstStyle/>
          <a:p>
            <a:pPr algn="ctr"/>
            <a:r>
              <a:rPr lang="en-US" sz="2000" dirty="0"/>
              <a:t>Insight House</a:t>
            </a:r>
          </a:p>
          <a:p>
            <a:pPr algn="ctr"/>
            <a:r>
              <a:rPr lang="en-US" sz="1600" dirty="0"/>
              <a:t>500 Whitesboro St  </a:t>
            </a:r>
          </a:p>
          <a:p>
            <a:pPr algn="ctr"/>
            <a:r>
              <a:rPr lang="en-US" sz="1600" dirty="0"/>
              <a:t>Utica, </a:t>
            </a:r>
            <a:r>
              <a:rPr lang="en-US" sz="1600" dirty="0" smtClean="0"/>
              <a:t>New York </a:t>
            </a:r>
            <a:r>
              <a:rPr lang="en-US" sz="1600" dirty="0"/>
              <a:t>13502</a:t>
            </a:r>
            <a:br>
              <a:rPr lang="en-US" sz="1600" dirty="0"/>
            </a:br>
            <a:r>
              <a:rPr lang="en-US" sz="1600" dirty="0"/>
              <a:t>(315) 724-5168</a:t>
            </a:r>
          </a:p>
          <a:p>
            <a:endParaRPr lang="en-US" dirty="0"/>
          </a:p>
          <a:p>
            <a:endParaRPr lang="en-US" dirty="0"/>
          </a:p>
        </p:txBody>
      </p:sp>
      <p:sp>
        <p:nvSpPr>
          <p:cNvPr id="6" name="TextBox 5"/>
          <p:cNvSpPr txBox="1"/>
          <p:nvPr/>
        </p:nvSpPr>
        <p:spPr>
          <a:xfrm>
            <a:off x="660140" y="4648200"/>
            <a:ext cx="2553520" cy="1415772"/>
          </a:xfrm>
          <a:prstGeom prst="rect">
            <a:avLst/>
          </a:prstGeom>
          <a:noFill/>
        </p:spPr>
        <p:txBody>
          <a:bodyPr wrap="none" rtlCol="0">
            <a:spAutoFit/>
          </a:bodyPr>
          <a:lstStyle/>
          <a:p>
            <a:r>
              <a:rPr lang="en-US" sz="2000" dirty="0"/>
              <a:t>Beacon Center of Utica</a:t>
            </a:r>
          </a:p>
          <a:p>
            <a:pPr algn="ctr"/>
            <a:r>
              <a:rPr lang="en-US" sz="1600" dirty="0"/>
              <a:t>1508 Genesee Street</a:t>
            </a:r>
            <a:br>
              <a:rPr lang="en-US" sz="1600" dirty="0"/>
            </a:br>
            <a:r>
              <a:rPr lang="en-US" sz="1600" dirty="0"/>
              <a:t>Utica, New York 13501</a:t>
            </a:r>
            <a:br>
              <a:rPr lang="en-US" sz="1600" dirty="0"/>
            </a:br>
            <a:r>
              <a:rPr lang="en-US" sz="1600" dirty="0"/>
              <a:t>Telephone: (315) 366-4100</a:t>
            </a:r>
            <a:br>
              <a:rPr lang="en-US" sz="1600" dirty="0"/>
            </a:br>
            <a:endParaRPr lang="en-US" dirty="0"/>
          </a:p>
        </p:txBody>
      </p:sp>
      <p:sp>
        <p:nvSpPr>
          <p:cNvPr id="7" name="TextBox 6"/>
          <p:cNvSpPr txBox="1"/>
          <p:nvPr/>
        </p:nvSpPr>
        <p:spPr>
          <a:xfrm>
            <a:off x="6018395" y="4550265"/>
            <a:ext cx="2415469" cy="1415772"/>
          </a:xfrm>
          <a:prstGeom prst="rect">
            <a:avLst/>
          </a:prstGeom>
          <a:noFill/>
        </p:spPr>
        <p:txBody>
          <a:bodyPr wrap="none" rtlCol="0">
            <a:spAutoFit/>
          </a:bodyPr>
          <a:lstStyle/>
          <a:p>
            <a:pPr algn="ctr"/>
            <a:r>
              <a:rPr lang="en-US" sz="2000" dirty="0"/>
              <a:t>Conifer Park</a:t>
            </a:r>
          </a:p>
          <a:p>
            <a:pPr algn="ctr"/>
            <a:r>
              <a:rPr lang="en-US" sz="1600" dirty="0"/>
              <a:t>79 </a:t>
            </a:r>
            <a:r>
              <a:rPr lang="en-US" sz="1600" dirty="0" err="1"/>
              <a:t>Glenridge</a:t>
            </a:r>
            <a:r>
              <a:rPr lang="en-US" sz="1600" dirty="0"/>
              <a:t> Rd.</a:t>
            </a:r>
            <a:br>
              <a:rPr lang="en-US" sz="1600" dirty="0"/>
            </a:br>
            <a:r>
              <a:rPr lang="en-US" sz="1600" dirty="0"/>
              <a:t>Glenville, </a:t>
            </a:r>
            <a:r>
              <a:rPr lang="en-US" sz="1600" dirty="0" smtClean="0"/>
              <a:t>New York </a:t>
            </a:r>
            <a:r>
              <a:rPr lang="en-US" sz="1600" dirty="0"/>
              <a:t>12302</a:t>
            </a:r>
            <a:br>
              <a:rPr lang="en-US" sz="1600" dirty="0"/>
            </a:br>
            <a:r>
              <a:rPr lang="en-US" sz="1600" dirty="0"/>
              <a:t>1-800-989-6446</a:t>
            </a:r>
          </a:p>
          <a:p>
            <a:endParaRPr lang="en-US" dirty="0"/>
          </a:p>
        </p:txBody>
      </p:sp>
      <p:pic>
        <p:nvPicPr>
          <p:cNvPr id="2050" name="Picture 2" descr="Find Help for Alcoholism, Drug Abuse, Problem Gambling. Call 1-877-846-73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600" y="2910480"/>
            <a:ext cx="1922486" cy="140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5672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more information</a:t>
            </a:r>
            <a:endParaRPr lang="en-US" dirty="0"/>
          </a:p>
        </p:txBody>
      </p:sp>
      <p:sp>
        <p:nvSpPr>
          <p:cNvPr id="4" name="TextBox 3"/>
          <p:cNvSpPr txBox="1"/>
          <p:nvPr/>
        </p:nvSpPr>
        <p:spPr>
          <a:xfrm>
            <a:off x="2743200" y="1622809"/>
            <a:ext cx="3802644" cy="1938992"/>
          </a:xfrm>
          <a:prstGeom prst="rect">
            <a:avLst/>
          </a:prstGeom>
          <a:noFill/>
        </p:spPr>
        <p:txBody>
          <a:bodyPr wrap="none" rtlCol="0">
            <a:spAutoFit/>
          </a:bodyPr>
          <a:lstStyle/>
          <a:p>
            <a:pPr algn="ctr"/>
            <a:r>
              <a:rPr lang="en-US" sz="2000" dirty="0" smtClean="0"/>
              <a:t>Herkimer County Prevention Council</a:t>
            </a:r>
          </a:p>
          <a:p>
            <a:pPr algn="ctr"/>
            <a:r>
              <a:rPr lang="en-US" sz="1600" dirty="0" smtClean="0"/>
              <a:t>A program of Catholic Charities</a:t>
            </a:r>
          </a:p>
          <a:p>
            <a:pPr algn="ctr"/>
            <a:r>
              <a:rPr lang="en-US" sz="1600" dirty="0" smtClean="0"/>
              <a:t>61 West Street</a:t>
            </a:r>
          </a:p>
          <a:p>
            <a:pPr algn="ctr"/>
            <a:r>
              <a:rPr lang="en-US" sz="1600" dirty="0" smtClean="0"/>
              <a:t>Ilion New York, 13357</a:t>
            </a:r>
          </a:p>
          <a:p>
            <a:pPr algn="ctr"/>
            <a:r>
              <a:rPr lang="en-US" sz="1600" dirty="0" smtClean="0"/>
              <a:t>(315)894-9917</a:t>
            </a:r>
          </a:p>
          <a:p>
            <a:pPr algn="ctr"/>
            <a:r>
              <a:rPr lang="en-US" dirty="0" smtClean="0"/>
              <a:t>www.herkimercountyprevention.org</a:t>
            </a:r>
          </a:p>
          <a:p>
            <a:pPr algn="ctr"/>
            <a:endParaRPr lang="en-US" dirty="0"/>
          </a:p>
        </p:txBody>
      </p:sp>
      <p:sp>
        <p:nvSpPr>
          <p:cNvPr id="5" name="TextBox 4"/>
          <p:cNvSpPr txBox="1"/>
          <p:nvPr/>
        </p:nvSpPr>
        <p:spPr>
          <a:xfrm>
            <a:off x="3484716" y="4114800"/>
            <a:ext cx="2319609" cy="1877437"/>
          </a:xfrm>
          <a:prstGeom prst="rect">
            <a:avLst/>
          </a:prstGeom>
          <a:noFill/>
        </p:spPr>
        <p:txBody>
          <a:bodyPr wrap="none" rtlCol="0">
            <a:spAutoFit/>
          </a:bodyPr>
          <a:lstStyle/>
          <a:p>
            <a:pPr algn="ctr"/>
            <a:r>
              <a:rPr lang="en-US" dirty="0" smtClean="0"/>
              <a:t>Some other websites:</a:t>
            </a:r>
          </a:p>
          <a:p>
            <a:pPr algn="ctr"/>
            <a:endParaRPr lang="en-US" dirty="0" smtClean="0"/>
          </a:p>
          <a:p>
            <a:pPr algn="ctr"/>
            <a:r>
              <a:rPr lang="en-US" sz="2000" dirty="0" smtClean="0"/>
              <a:t>www.oasas.ny.gov</a:t>
            </a:r>
          </a:p>
          <a:p>
            <a:pPr algn="ctr"/>
            <a:r>
              <a:rPr lang="en-US" sz="2000" dirty="0" smtClean="0"/>
              <a:t>www.samhsa.gov</a:t>
            </a:r>
          </a:p>
          <a:p>
            <a:pPr algn="ctr"/>
            <a:r>
              <a:rPr lang="en-US" sz="2000" dirty="0" smtClean="0"/>
              <a:t>www.drugabuse.gov</a:t>
            </a:r>
          </a:p>
          <a:p>
            <a:pPr algn="ctr"/>
            <a:r>
              <a:rPr lang="en-US" sz="2000" dirty="0" smtClean="0"/>
              <a:t>www.justice.gov/dea</a:t>
            </a:r>
            <a:endParaRPr lang="en-US" sz="2000" dirty="0"/>
          </a:p>
        </p:txBody>
      </p:sp>
    </p:spTree>
    <p:extLst>
      <p:ext uri="{BB962C8B-B14F-4D97-AF65-F5344CB8AC3E}">
        <p14:creationId xmlns:p14="http://schemas.microsoft.com/office/powerpoint/2010/main" val="642495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up…</a:t>
            </a:r>
            <a:endParaRPr lang="en-US" dirty="0"/>
          </a:p>
        </p:txBody>
      </p:sp>
      <p:sp>
        <p:nvSpPr>
          <p:cNvPr id="3" name="Content Placeholder 2"/>
          <p:cNvSpPr>
            <a:spLocks noGrp="1"/>
          </p:cNvSpPr>
          <p:nvPr>
            <p:ph sz="quarter" idx="1"/>
          </p:nvPr>
        </p:nvSpPr>
        <p:spPr>
          <a:xfrm>
            <a:off x="612648" y="1600200"/>
            <a:ext cx="8153400" cy="3581400"/>
          </a:xfrm>
        </p:spPr>
        <p:txBody>
          <a:bodyPr>
            <a:normAutofit fontScale="92500" lnSpcReduction="20000"/>
          </a:bodyPr>
          <a:lstStyle/>
          <a:p>
            <a:pPr marL="0" indent="0">
              <a:buNone/>
            </a:pPr>
            <a:r>
              <a:rPr lang="en-US" b="1" i="1" dirty="0" smtClean="0">
                <a:latin typeface="Bell MT" pitchFamily="18" charset="0"/>
              </a:rPr>
              <a:t>Alcohol, Athletics and Academics </a:t>
            </a:r>
            <a:r>
              <a:rPr lang="en-US" sz="2000" dirty="0">
                <a:latin typeface="Bell MT" pitchFamily="18" charset="0"/>
              </a:rPr>
              <a:t>focuses on the effects of </a:t>
            </a:r>
            <a:r>
              <a:rPr lang="en-US" sz="2000" dirty="0" smtClean="0">
                <a:latin typeface="Bell MT" pitchFamily="18" charset="0"/>
              </a:rPr>
              <a:t>alcohol </a:t>
            </a:r>
            <a:r>
              <a:rPr lang="en-US" sz="2000" dirty="0">
                <a:latin typeface="Bell MT" pitchFamily="18" charset="0"/>
              </a:rPr>
              <a:t>on the college student in their studies and/or athletics. Many students feel that alcohol and partying is part of the </a:t>
            </a:r>
            <a:r>
              <a:rPr lang="en-US" sz="2000" dirty="0" smtClean="0">
                <a:latin typeface="Bell MT" pitchFamily="18" charset="0"/>
              </a:rPr>
              <a:t>College </a:t>
            </a:r>
            <a:r>
              <a:rPr lang="en-US" sz="2000" dirty="0">
                <a:latin typeface="Bell MT" pitchFamily="18" charset="0"/>
              </a:rPr>
              <a:t>experience, however many don’t understand how </a:t>
            </a:r>
            <a:r>
              <a:rPr lang="en-US" sz="2000" dirty="0" smtClean="0">
                <a:latin typeface="Bell MT" pitchFamily="18" charset="0"/>
              </a:rPr>
              <a:t>partying </a:t>
            </a:r>
            <a:r>
              <a:rPr lang="en-US" sz="2000" dirty="0">
                <a:latin typeface="Bell MT" pitchFamily="18" charset="0"/>
              </a:rPr>
              <a:t>affects their Collegiate performance(s</a:t>
            </a:r>
            <a:r>
              <a:rPr lang="en-US" sz="2000" dirty="0" smtClean="0">
                <a:latin typeface="Bell MT" pitchFamily="18" charset="0"/>
              </a:rPr>
              <a:t>).</a:t>
            </a:r>
          </a:p>
          <a:p>
            <a:pPr marL="0" indent="0">
              <a:buNone/>
            </a:pPr>
            <a:endParaRPr lang="en-US" sz="2000" dirty="0">
              <a:latin typeface="Bell MT" pitchFamily="18" charset="0"/>
            </a:endParaRPr>
          </a:p>
          <a:p>
            <a:pPr marL="0" indent="0" algn="ctr">
              <a:buNone/>
            </a:pPr>
            <a:r>
              <a:rPr lang="en-US" sz="2000" b="1" dirty="0" smtClean="0">
                <a:latin typeface="Bell MT" pitchFamily="18" charset="0"/>
              </a:rPr>
              <a:t>March 5</a:t>
            </a:r>
            <a:r>
              <a:rPr lang="en-US" sz="2000" b="1" baseline="30000" dirty="0" smtClean="0">
                <a:latin typeface="Bell MT" pitchFamily="18" charset="0"/>
              </a:rPr>
              <a:t>th</a:t>
            </a:r>
            <a:r>
              <a:rPr lang="en-US" sz="2000" b="1" dirty="0" smtClean="0">
                <a:latin typeface="Bell MT" pitchFamily="18" charset="0"/>
              </a:rPr>
              <a:t>, 2013</a:t>
            </a:r>
          </a:p>
          <a:p>
            <a:pPr marL="0" indent="0" algn="ctr">
              <a:buNone/>
            </a:pPr>
            <a:r>
              <a:rPr lang="en-US" sz="2000" b="1" dirty="0" smtClean="0">
                <a:latin typeface="Bell MT" pitchFamily="18" charset="0"/>
              </a:rPr>
              <a:t>12:30pm – 1:20pm</a:t>
            </a:r>
          </a:p>
          <a:p>
            <a:pPr marL="0" indent="0" algn="ctr">
              <a:buNone/>
            </a:pPr>
            <a:r>
              <a:rPr lang="en-US" sz="2000" b="1" dirty="0" smtClean="0">
                <a:latin typeface="Bell MT" pitchFamily="18" charset="0"/>
              </a:rPr>
              <a:t>RMCC 283</a:t>
            </a:r>
          </a:p>
          <a:p>
            <a:pPr marL="0" indent="0" algn="ctr">
              <a:buNone/>
            </a:pPr>
            <a:endParaRPr lang="en-US" sz="2000" dirty="0">
              <a:latin typeface="Bell MT" pitchFamily="18" charset="0"/>
            </a:endParaRPr>
          </a:p>
          <a:p>
            <a:pPr marL="0" indent="0" algn="ctr">
              <a:buNone/>
            </a:pPr>
            <a:r>
              <a:rPr lang="en-US" sz="2000" i="1" dirty="0" smtClean="0">
                <a:latin typeface="Bell MT" pitchFamily="18" charset="0"/>
              </a:rPr>
              <a:t>Register by </a:t>
            </a:r>
            <a:r>
              <a:rPr lang="en-US" sz="2000" i="1" dirty="0" smtClean="0">
                <a:solidFill>
                  <a:srgbClr val="FF0000"/>
                </a:solidFill>
                <a:latin typeface="Bell MT" pitchFamily="18" charset="0"/>
              </a:rPr>
              <a:t>February 28</a:t>
            </a:r>
            <a:r>
              <a:rPr lang="en-US" sz="2000" i="1" baseline="30000" dirty="0" smtClean="0">
                <a:solidFill>
                  <a:srgbClr val="FF0000"/>
                </a:solidFill>
                <a:latin typeface="Bell MT" pitchFamily="18" charset="0"/>
              </a:rPr>
              <a:t>th</a:t>
            </a:r>
            <a:r>
              <a:rPr lang="en-US" sz="2000" i="1" dirty="0" smtClean="0">
                <a:solidFill>
                  <a:srgbClr val="FF0000"/>
                </a:solidFill>
                <a:latin typeface="Bell MT" pitchFamily="18" charset="0"/>
              </a:rPr>
              <a:t>, 2013</a:t>
            </a:r>
          </a:p>
          <a:p>
            <a:pPr marL="0" indent="0" algn="ctr">
              <a:buNone/>
            </a:pPr>
            <a:r>
              <a:rPr lang="en-US" sz="2000" i="1" dirty="0" smtClean="0">
                <a:latin typeface="Bell MT" pitchFamily="18" charset="0"/>
              </a:rPr>
              <a:t>Refreshments provided.</a:t>
            </a:r>
          </a:p>
          <a:p>
            <a:pPr marL="0" indent="0">
              <a:buNone/>
            </a:pPr>
            <a:endParaRPr lang="en-US" sz="20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645995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153400" cy="990600"/>
          </a:xfrm>
        </p:spPr>
        <p:txBody>
          <a:bodyPr/>
          <a:lstStyle/>
          <a:p>
            <a:r>
              <a:rPr lang="en-US" dirty="0" smtClean="0"/>
              <a:t>Work Cited:</a:t>
            </a:r>
            <a:endParaRPr lang="en-US" dirty="0"/>
          </a:p>
        </p:txBody>
      </p:sp>
      <p:sp>
        <p:nvSpPr>
          <p:cNvPr id="3" name="Content Placeholder 2"/>
          <p:cNvSpPr>
            <a:spLocks noGrp="1"/>
          </p:cNvSpPr>
          <p:nvPr>
            <p:ph sz="quarter" idx="1"/>
          </p:nvPr>
        </p:nvSpPr>
        <p:spPr>
          <a:xfrm>
            <a:off x="76200" y="1600200"/>
            <a:ext cx="8153400" cy="4495800"/>
          </a:xfrm>
        </p:spPr>
        <p:txBody>
          <a:bodyPr>
            <a:normAutofit lnSpcReduction="10000"/>
          </a:bodyPr>
          <a:lstStyle/>
          <a:p>
            <a:pPr marL="0" indent="0">
              <a:buNone/>
            </a:pPr>
            <a:r>
              <a:rPr lang="en-US" sz="1600" dirty="0">
                <a:hlinkClick r:id="rId3"/>
              </a:rPr>
              <a:t>http://web.archive.org/web/20040606103721/http://</a:t>
            </a:r>
            <a:r>
              <a:rPr lang="en-US" sz="1600" dirty="0" smtClean="0">
                <a:hlinkClick r:id="rId3"/>
              </a:rPr>
              <a:t>adhpage.dilaudid.net/heroin.html</a:t>
            </a:r>
            <a:endParaRPr lang="en-US" sz="1600" dirty="0" smtClean="0"/>
          </a:p>
          <a:p>
            <a:pPr marL="0" indent="0">
              <a:buNone/>
            </a:pPr>
            <a:r>
              <a:rPr lang="en-US" sz="1600" dirty="0" smtClean="0"/>
              <a:t>^ Excerpt from Pierce to Wright</a:t>
            </a:r>
          </a:p>
          <a:p>
            <a:pPr marL="0" indent="0">
              <a:buNone/>
            </a:pPr>
            <a:r>
              <a:rPr lang="en-US" sz="1600" dirty="0" smtClean="0">
                <a:hlinkClick r:id="rId4"/>
              </a:rPr>
              <a:t>http</a:t>
            </a:r>
            <a:r>
              <a:rPr lang="en-US" sz="1600" dirty="0">
                <a:hlinkClick r:id="rId4"/>
              </a:rPr>
              <a:t>://</a:t>
            </a:r>
            <a:r>
              <a:rPr lang="en-US" sz="1600" dirty="0" smtClean="0">
                <a:hlinkClick r:id="rId4"/>
              </a:rPr>
              <a:t>www.opioids.com/poppy.html</a:t>
            </a:r>
            <a:endParaRPr lang="en-US" sz="1600" dirty="0" smtClean="0"/>
          </a:p>
          <a:p>
            <a:pPr marL="0" indent="0">
              <a:buNone/>
            </a:pPr>
            <a:r>
              <a:rPr lang="en-US" sz="1600" dirty="0" smtClean="0"/>
              <a:t>Where the opium poppy is from</a:t>
            </a:r>
          </a:p>
          <a:p>
            <a:pPr marL="0" indent="0">
              <a:buNone/>
            </a:pPr>
            <a:r>
              <a:rPr lang="en-US" sz="1600" dirty="0" smtClean="0">
                <a:hlinkClick r:id="rId5"/>
              </a:rPr>
              <a:t>http</a:t>
            </a:r>
            <a:r>
              <a:rPr lang="en-US" sz="1600" dirty="0">
                <a:hlinkClick r:id="rId5"/>
              </a:rPr>
              <a:t>://</a:t>
            </a:r>
            <a:r>
              <a:rPr lang="en-US" sz="1600" dirty="0" smtClean="0">
                <a:hlinkClick r:id="rId5"/>
              </a:rPr>
              <a:t>www.historytoday.com/ian-scott/heroin-hundred-year-habit</a:t>
            </a:r>
            <a:endParaRPr lang="en-US" sz="1600" dirty="0" smtClean="0"/>
          </a:p>
          <a:p>
            <a:pPr marL="0" indent="0">
              <a:buNone/>
            </a:pPr>
            <a:r>
              <a:rPr lang="en-US" sz="1600" dirty="0" smtClean="0"/>
              <a:t>Junkie stuff and other history stuff</a:t>
            </a:r>
          </a:p>
          <a:p>
            <a:pPr marL="0" indent="0">
              <a:buNone/>
            </a:pPr>
            <a:r>
              <a:rPr lang="en-US" sz="1600" dirty="0">
                <a:hlinkClick r:id="rId6"/>
              </a:rPr>
              <a:t>http://www.salon.com/2012/08/31/teen_heroin_use_on_the_rise</a:t>
            </a:r>
            <a:r>
              <a:rPr lang="en-US" sz="1600" dirty="0" smtClean="0">
                <a:hlinkClick r:id="rId6"/>
              </a:rPr>
              <a:t>/</a:t>
            </a:r>
            <a:endParaRPr lang="en-US" sz="1600" dirty="0" smtClean="0"/>
          </a:p>
          <a:p>
            <a:pPr marL="0" indent="0">
              <a:buNone/>
            </a:pPr>
            <a:r>
              <a:rPr lang="en-US" sz="1600" dirty="0" err="1" smtClean="0"/>
              <a:t>Samhsa</a:t>
            </a:r>
            <a:r>
              <a:rPr lang="en-US" sz="1600" dirty="0" smtClean="0"/>
              <a:t> </a:t>
            </a:r>
            <a:r>
              <a:rPr lang="en-US" sz="1600" dirty="0" smtClean="0"/>
              <a:t>numbers on slide 2</a:t>
            </a:r>
          </a:p>
          <a:p>
            <a:pPr marL="0" indent="0">
              <a:buNone/>
            </a:pPr>
            <a:r>
              <a:rPr lang="en-US" sz="1600" dirty="0">
                <a:hlinkClick r:id="rId7"/>
              </a:rPr>
              <a:t>http://</a:t>
            </a:r>
            <a:r>
              <a:rPr lang="en-US" sz="1600" dirty="0" smtClean="0">
                <a:hlinkClick r:id="rId7"/>
              </a:rPr>
              <a:t>www.justice.gov/dea/druginfo/ds.shtml</a:t>
            </a:r>
            <a:endParaRPr lang="en-US" sz="1600" dirty="0" smtClean="0"/>
          </a:p>
          <a:p>
            <a:pPr marL="0" indent="0">
              <a:buNone/>
            </a:pPr>
            <a:r>
              <a:rPr lang="en-US" sz="1600" dirty="0" smtClean="0"/>
              <a:t>Drug Scheduling</a:t>
            </a:r>
          </a:p>
          <a:p>
            <a:pPr marL="0" indent="0">
              <a:buNone/>
            </a:pPr>
            <a:r>
              <a:rPr lang="en-US" sz="1600" dirty="0" smtClean="0">
                <a:hlinkClick r:id="rId8"/>
              </a:rPr>
              <a:t>http://www.drugabuse.gov</a:t>
            </a:r>
            <a:endParaRPr lang="en-US" sz="1600" dirty="0" smtClean="0"/>
          </a:p>
          <a:p>
            <a:pPr marL="0" indent="0">
              <a:buNone/>
            </a:pPr>
            <a:r>
              <a:rPr lang="en-US" sz="1600" dirty="0" smtClean="0"/>
              <a:t>Effects and various other information.</a:t>
            </a:r>
          </a:p>
          <a:p>
            <a:pPr marL="0" indent="0">
              <a:buNone/>
            </a:pPr>
            <a:r>
              <a:rPr lang="en-US" sz="1600" dirty="0" smtClean="0">
                <a:hlinkClick r:id="rId9"/>
              </a:rPr>
              <a:t>http://www.google.com</a:t>
            </a:r>
            <a:endParaRPr lang="en-US" sz="1600" dirty="0" smtClean="0"/>
          </a:p>
          <a:p>
            <a:pPr marL="0" indent="0">
              <a:buNone/>
            </a:pPr>
            <a:r>
              <a:rPr lang="en-US" sz="1600" dirty="0" smtClean="0"/>
              <a:t>All of the images used in this </a:t>
            </a:r>
            <a:r>
              <a:rPr lang="en-US" sz="1600" dirty="0" err="1" smtClean="0"/>
              <a:t>powerpoint</a:t>
            </a:r>
            <a:r>
              <a:rPr lang="en-US" sz="1600" dirty="0" smtClean="0"/>
              <a:t>.</a:t>
            </a:r>
            <a:endParaRPr lang="en-US" sz="1600" dirty="0"/>
          </a:p>
        </p:txBody>
      </p:sp>
    </p:spTree>
    <p:extLst>
      <p:ext uri="{BB962C8B-B14F-4D97-AF65-F5344CB8AC3E}">
        <p14:creationId xmlns:p14="http://schemas.microsoft.com/office/powerpoint/2010/main" val="7529840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2014</TotalTime>
  <Words>1996</Words>
  <Application>Microsoft Office PowerPoint</Application>
  <PresentationFormat>On-screen Show (4:3)</PresentationFormat>
  <Paragraphs>319</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Median</vt:lpstr>
      <vt:lpstr>All about: Heroin</vt:lpstr>
      <vt:lpstr>Why is heroin use on the rise?</vt:lpstr>
      <vt:lpstr>What was once lost, has now been found…</vt:lpstr>
      <vt:lpstr>Where does Heroin come from?</vt:lpstr>
      <vt:lpstr>History of Heroin</vt:lpstr>
      <vt:lpstr>Pierce’s Statement to Wright</vt:lpstr>
      <vt:lpstr>PowerPoint Presentation</vt:lpstr>
      <vt:lpstr>Marketing Heroin</vt:lpstr>
      <vt:lpstr>Marketing blunder?!…</vt:lpstr>
      <vt:lpstr>Moving more quickly…</vt:lpstr>
      <vt:lpstr>So, what do we know Heroin as?</vt:lpstr>
      <vt:lpstr>What is Heroin?</vt:lpstr>
      <vt:lpstr>Street names…</vt:lpstr>
      <vt:lpstr>Uses of Heroin (diacetylmorphine)</vt:lpstr>
      <vt:lpstr>Routes of Administration</vt:lpstr>
      <vt:lpstr>Short term effects:</vt:lpstr>
      <vt:lpstr>Long term effects:</vt:lpstr>
      <vt:lpstr>Important to remember…</vt:lpstr>
      <vt:lpstr>Where to get help…treatment</vt:lpstr>
      <vt:lpstr>For more information</vt:lpstr>
      <vt:lpstr>Next up…</vt:lpstr>
      <vt:lpstr>Work Cited:</vt:lpstr>
    </vt:vector>
  </TitlesOfParts>
  <Company>HCCC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Herion</dc:title>
  <dc:creator>Information Services</dc:creator>
  <cp:lastModifiedBy>Information Services</cp:lastModifiedBy>
  <cp:revision>75</cp:revision>
  <cp:lastPrinted>2013-02-05T16:24:02Z</cp:lastPrinted>
  <dcterms:created xsi:type="dcterms:W3CDTF">2012-11-07T18:40:09Z</dcterms:created>
  <dcterms:modified xsi:type="dcterms:W3CDTF">2013-02-05T16:59:23Z</dcterms:modified>
</cp:coreProperties>
</file>