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257" r:id="rId3"/>
    <p:sldId id="258" r:id="rId4"/>
    <p:sldId id="262" r:id="rId5"/>
    <p:sldId id="263" r:id="rId6"/>
    <p:sldId id="261" r:id="rId7"/>
    <p:sldId id="264" r:id="rId8"/>
    <p:sldId id="265" r:id="rId9"/>
    <p:sldId id="266" r:id="rId10"/>
    <p:sldId id="267" r:id="rId11"/>
    <p:sldId id="268" r:id="rId12"/>
    <p:sldId id="269" r:id="rId13"/>
    <p:sldId id="259" r:id="rId14"/>
    <p:sldId id="260" r:id="rId15"/>
    <p:sldId id="270" r:id="rId16"/>
    <p:sldId id="272" r:id="rId17"/>
    <p:sldId id="278" r:id="rId18"/>
    <p:sldId id="271" r:id="rId19"/>
    <p:sldId id="273" r:id="rId20"/>
    <p:sldId id="274" r:id="rId21"/>
    <p:sldId id="275" r:id="rId22"/>
    <p:sldId id="276" r:id="rId23"/>
    <p:sldId id="277" r:id="rId24"/>
    <p:sldId id="279" r:id="rId25"/>
    <p:sldId id="280" r:id="rId26"/>
    <p:sldId id="281" r:id="rId27"/>
    <p:sldId id="285" r:id="rId28"/>
    <p:sldId id="282" r:id="rId29"/>
    <p:sldId id="283" r:id="rId30"/>
    <p:sldId id="28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38515AE-CF2B-4674-9E59-57F9A83E25F1}">
          <p14:sldIdLst>
            <p14:sldId id="256"/>
          </p14:sldIdLst>
        </p14:section>
        <p14:section name="Introduction" id="{FB1D8651-05D8-42A5-88AB-21E1D9BE7329}">
          <p14:sldIdLst>
            <p14:sldId id="257"/>
            <p14:sldId id="258"/>
            <p14:sldId id="262"/>
            <p14:sldId id="263"/>
            <p14:sldId id="261"/>
            <p14:sldId id="264"/>
            <p14:sldId id="265"/>
            <p14:sldId id="266"/>
            <p14:sldId id="267"/>
            <p14:sldId id="268"/>
            <p14:sldId id="269"/>
            <p14:sldId id="259"/>
            <p14:sldId id="260"/>
            <p14:sldId id="270"/>
            <p14:sldId id="272"/>
            <p14:sldId id="278"/>
            <p14:sldId id="271"/>
            <p14:sldId id="273"/>
            <p14:sldId id="274"/>
            <p14:sldId id="275"/>
            <p14:sldId id="276"/>
            <p14:sldId id="277"/>
            <p14:sldId id="279"/>
            <p14:sldId id="280"/>
            <p14:sldId id="281"/>
            <p14:sldId id="285"/>
            <p14:sldId id="282"/>
            <p14:sldId id="283"/>
            <p14:sldId id="28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12" autoAdjust="0"/>
  </p:normalViewPr>
  <p:slideViewPr>
    <p:cSldViewPr>
      <p:cViewPr varScale="1">
        <p:scale>
          <a:sx n="96" d="100"/>
          <a:sy n="96" d="100"/>
        </p:scale>
        <p:origin x="-41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69EB1D-C973-45D3-A958-D6BF0D2DBC6E}" type="datetimeFigureOut">
              <a:rPr lang="en-US" smtClean="0"/>
              <a:t>3/4/2013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FB23EB-1488-4BE3-ADE7-A822735F9C6B}" type="slidenum">
              <a:rPr lang="en-US" smtClean="0"/>
              <a:t>‹#›</a:t>
            </a:fld>
            <a:endParaRPr lang="en-US"/>
          </a:p>
        </p:txBody>
      </p:sp>
    </p:spTree>
    <p:extLst>
      <p:ext uri="{BB962C8B-B14F-4D97-AF65-F5344CB8AC3E}">
        <p14:creationId xmlns:p14="http://schemas.microsoft.com/office/powerpoint/2010/main" val="2357784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According to a study from the National Institute on Alcohol Abuse and Alcoholism; 25 percent of college students report academic problems caused by alcohol use, such as earning lower grades, doing poorly on exams or papers, missing class, and falling behind.</a:t>
            </a:r>
          </a:p>
          <a:p>
            <a:endParaRPr lang="en-US" dirty="0"/>
          </a:p>
        </p:txBody>
      </p:sp>
      <p:sp>
        <p:nvSpPr>
          <p:cNvPr id="4" name="Slide Number Placeholder 3"/>
          <p:cNvSpPr>
            <a:spLocks noGrp="1"/>
          </p:cNvSpPr>
          <p:nvPr>
            <p:ph type="sldNum" sz="quarter" idx="10"/>
          </p:nvPr>
        </p:nvSpPr>
        <p:spPr/>
        <p:txBody>
          <a:bodyPr/>
          <a:lstStyle/>
          <a:p>
            <a:fld id="{0EFB23EB-1488-4BE3-ADE7-A822735F9C6B}" type="slidenum">
              <a:rPr lang="en-US" smtClean="0"/>
              <a:t>2</a:t>
            </a:fld>
            <a:endParaRPr lang="en-US"/>
          </a:p>
        </p:txBody>
      </p:sp>
    </p:spTree>
    <p:extLst>
      <p:ext uri="{BB962C8B-B14F-4D97-AF65-F5344CB8AC3E}">
        <p14:creationId xmlns:p14="http://schemas.microsoft.com/office/powerpoint/2010/main" val="4158147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Few athletes realize that consuming alcohol after a workout, practice, or competition can cancel out any physiological gains you may have received from the activity. Not only does </a:t>
            </a:r>
            <a:r>
              <a:rPr lang="en-US" sz="1200" b="1" i="0" kern="1200" dirty="0" smtClean="0">
                <a:solidFill>
                  <a:schemeClr val="tx1"/>
                </a:solidFill>
                <a:effectLst/>
                <a:latin typeface="+mn-lt"/>
                <a:ea typeface="+mn-ea"/>
                <a:cs typeface="+mn-cs"/>
              </a:rPr>
              <a:t>long-term alcohol use diminish protein synthesis resulting in a decrease in muscle build-up</a:t>
            </a:r>
            <a:r>
              <a:rPr lang="en-US" sz="1200" b="0" i="0" kern="1200" dirty="0" smtClean="0">
                <a:solidFill>
                  <a:schemeClr val="tx1"/>
                </a:solidFill>
                <a:effectLst/>
                <a:latin typeface="+mn-lt"/>
                <a:ea typeface="+mn-ea"/>
                <a:cs typeface="+mn-cs"/>
              </a:rPr>
              <a:t>, but even </a:t>
            </a:r>
            <a:r>
              <a:rPr lang="en-US" sz="1200" b="1" i="0" kern="1200" dirty="0" smtClean="0">
                <a:solidFill>
                  <a:schemeClr val="tx1"/>
                </a:solidFill>
                <a:effectLst/>
                <a:latin typeface="+mn-lt"/>
                <a:ea typeface="+mn-ea"/>
                <a:cs typeface="+mn-cs"/>
              </a:rPr>
              <a:t>short-term alcohol use can impede muscle growth.</a:t>
            </a:r>
          </a:p>
          <a:p>
            <a:endParaRPr lang="en-US" sz="1200" b="1"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In order to build bigger and stronger muscles, your body needs sleep to repair itself after a workout. Because of alcohol’s effect on sleep, your body is deprived of a chemical called human growth hormone or HGH. HGH is part of the normal muscle building and repair process and the body’s way of telling itself your muscle needs to grow bigger and stronger. </a:t>
            </a:r>
            <a:r>
              <a:rPr lang="en-US" sz="1200" b="1" i="0" kern="1200" dirty="0" smtClean="0">
                <a:solidFill>
                  <a:schemeClr val="tx1"/>
                </a:solidFill>
                <a:effectLst/>
                <a:latin typeface="+mn-lt"/>
                <a:ea typeface="+mn-ea"/>
                <a:cs typeface="+mn-cs"/>
              </a:rPr>
              <a:t>Alcohol however can decrease the secretion of HGH by as much as 70%.</a:t>
            </a:r>
          </a:p>
          <a:p>
            <a:endParaRPr lang="en-US" sz="1200" b="1"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When alcohol is in your body, it triggers the production of a substance in your liver that is directly toxic to testosterone. Testosterone is essential for the development and recovery of your muscles. As alcohol is absorbed through your stomach and small intestine and into your cells, it can disrupt the water balance in muscle cells, </a:t>
            </a:r>
            <a:r>
              <a:rPr lang="en-US" sz="1200" b="1" i="0" kern="1200" dirty="0" smtClean="0">
                <a:solidFill>
                  <a:schemeClr val="tx1"/>
                </a:solidFill>
                <a:effectLst/>
                <a:latin typeface="+mn-lt"/>
                <a:ea typeface="+mn-ea"/>
                <a:cs typeface="+mn-cs"/>
              </a:rPr>
              <a:t>altering their ability to produce </a:t>
            </a:r>
            <a:r>
              <a:rPr lang="en-US" sz="1200" b="1" i="0" kern="1200" dirty="0" err="1" smtClean="0">
                <a:solidFill>
                  <a:schemeClr val="tx1"/>
                </a:solidFill>
                <a:effectLst/>
                <a:latin typeface="+mn-lt"/>
                <a:ea typeface="+mn-ea"/>
                <a:cs typeface="+mn-cs"/>
              </a:rPr>
              <a:t>aden</a:t>
            </a:r>
            <a:r>
              <a:rPr lang="en-US" sz="1200" b="1" i="0" kern="1200" dirty="0" smtClean="0">
                <a:solidFill>
                  <a:schemeClr val="tx1"/>
                </a:solidFill>
                <a:effectLst/>
                <a:latin typeface="+mn-lt"/>
                <a:ea typeface="+mn-ea"/>
                <a:cs typeface="+mn-cs"/>
              </a:rPr>
              <a:t> o seen triphosphate (ATP), which is your muscles’ source of energy. ATP provides the fuel necessary for your muscles to contract.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Speeding the recovery of sore muscles and injuries is integral to optimal performance. On occasion when an athlete is injured and can’t perform they may see this as an opportunity to use alcohol. Alcohol is a toxin that travels through your bloodstream to every organ and tissue in your body, causing </a:t>
            </a:r>
            <a:r>
              <a:rPr lang="en-US" sz="1200" b="1" i="0" kern="1200" dirty="0" smtClean="0">
                <a:solidFill>
                  <a:schemeClr val="tx1"/>
                </a:solidFill>
                <a:effectLst/>
                <a:latin typeface="+mn-lt"/>
                <a:ea typeface="+mn-ea"/>
                <a:cs typeface="+mn-cs"/>
              </a:rPr>
              <a:t>dehydration and slowing your body’s ability to heal itself.</a:t>
            </a:r>
          </a:p>
          <a:p>
            <a:endParaRPr lang="en-US" dirty="0"/>
          </a:p>
        </p:txBody>
      </p:sp>
      <p:sp>
        <p:nvSpPr>
          <p:cNvPr id="4" name="Slide Number Placeholder 3"/>
          <p:cNvSpPr>
            <a:spLocks noGrp="1"/>
          </p:cNvSpPr>
          <p:nvPr>
            <p:ph type="sldNum" sz="quarter" idx="10"/>
          </p:nvPr>
        </p:nvSpPr>
        <p:spPr/>
        <p:txBody>
          <a:bodyPr/>
          <a:lstStyle/>
          <a:p>
            <a:fld id="{0EFB23EB-1488-4BE3-ADE7-A822735F9C6B}" type="slidenum">
              <a:rPr lang="en-US" smtClean="0"/>
              <a:t>9</a:t>
            </a:fld>
            <a:endParaRPr lang="en-US"/>
          </a:p>
        </p:txBody>
      </p:sp>
    </p:spTree>
    <p:extLst>
      <p:ext uri="{BB962C8B-B14F-4D97-AF65-F5344CB8AC3E}">
        <p14:creationId xmlns:p14="http://schemas.microsoft.com/office/powerpoint/2010/main" val="3933503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For most athletes, preparation, learning plays and strategies is essential to peak performance. Use of alcohol can have negative effects on this process. When alcohol is in your system your brain’s ability to learn and store information is inhibited due to compromising the hippocampus, a structure deep in the brain vital to the formation of new memories. Forming memories is a very complex process and many of your memories are solidified when you are not thinking of the information, such as during sleep.</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Alcohol effects your sleep cycle by disrupting the sequence and duration of normal sleep, reducing your brain’s ability to retain information. For example, the REM stage of sleep is compromised after a night of drinking, which is vital to memory. The sleep deprivation also suppresses normal hormonal levels decreasing oxygen availability and consumption decreasing endurance.</a:t>
            </a:r>
          </a:p>
          <a:p>
            <a:endParaRPr lang="en-US" dirty="0"/>
          </a:p>
        </p:txBody>
      </p:sp>
      <p:sp>
        <p:nvSpPr>
          <p:cNvPr id="4" name="Slide Number Placeholder 3"/>
          <p:cNvSpPr>
            <a:spLocks noGrp="1"/>
          </p:cNvSpPr>
          <p:nvPr>
            <p:ph type="sldNum" sz="quarter" idx="10"/>
          </p:nvPr>
        </p:nvSpPr>
        <p:spPr/>
        <p:txBody>
          <a:bodyPr/>
          <a:lstStyle/>
          <a:p>
            <a:fld id="{0EFB23EB-1488-4BE3-ADE7-A822735F9C6B}" type="slidenum">
              <a:rPr lang="en-US" smtClean="0"/>
              <a:t>10</a:t>
            </a:fld>
            <a:endParaRPr lang="en-US"/>
          </a:p>
        </p:txBody>
      </p:sp>
    </p:spTree>
    <p:extLst>
      <p:ext uri="{BB962C8B-B14F-4D97-AF65-F5344CB8AC3E}">
        <p14:creationId xmlns:p14="http://schemas.microsoft.com/office/powerpoint/2010/main" val="176523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Ever feel tired and unmotivated after a night of drinking or even a day or two later? Alcohol holds very little nutritional value. The relatively high calories in alcohol are not available to your muscles. The body treats alcohol as fat, converting alcohol sugars into fatty acids. When alcohol is oxidized by dehydrogenase (the enzyme that breaks down alcohol) it produces an elevation of NADH reducing the production of ATP (which is the muscles source of energy), resulting in lack of energy and loss of endurance. Because women have very little of the enzyme dehydrogenase, females experience the primary effect of higher intoxication even when drinking the same amount with a male their same size.</a:t>
            </a:r>
          </a:p>
          <a:p>
            <a:r>
              <a:rPr lang="en-US" sz="1200" b="0" i="0" kern="1200" dirty="0" smtClean="0">
                <a:solidFill>
                  <a:schemeClr val="tx1"/>
                </a:solidFill>
                <a:effectLst/>
                <a:latin typeface="+mn-lt"/>
                <a:ea typeface="+mn-ea"/>
                <a:cs typeface="+mn-cs"/>
              </a:rPr>
              <a:t>Alcohol use inhibits absorption of important nutrients such as thiamin, vitamin B12, folic acid, and zinc. What do you need these nutrients for?</a:t>
            </a:r>
          </a:p>
          <a:p>
            <a:r>
              <a:rPr lang="en-US" sz="1200" b="0" i="0" kern="1200" dirty="0" smtClean="0">
                <a:solidFill>
                  <a:schemeClr val="tx1"/>
                </a:solidFill>
                <a:effectLst/>
                <a:latin typeface="+mn-lt"/>
                <a:ea typeface="+mn-ea"/>
                <a:cs typeface="+mn-cs"/>
              </a:rPr>
              <a:t>Thiamin (B1) is involved in the metabolism of proteins and fat, the formation of hemoglobin, and it metabolizes carbohydrates.</a:t>
            </a:r>
          </a:p>
          <a:p>
            <a:r>
              <a:rPr lang="en-US" sz="1200" b="0" i="0" kern="1200" dirty="0" smtClean="0">
                <a:solidFill>
                  <a:schemeClr val="tx1"/>
                </a:solidFill>
                <a:effectLst/>
                <a:latin typeface="+mn-lt"/>
                <a:ea typeface="+mn-ea"/>
                <a:cs typeface="+mn-cs"/>
              </a:rPr>
              <a:t>Vitamin B12 is essential to maintain healthy red blood and nerve cells.</a:t>
            </a:r>
          </a:p>
          <a:p>
            <a:r>
              <a:rPr lang="en-US" sz="1200" b="0" i="0" kern="1200" dirty="0" smtClean="0">
                <a:solidFill>
                  <a:schemeClr val="tx1"/>
                </a:solidFill>
                <a:effectLst/>
                <a:latin typeface="+mn-lt"/>
                <a:ea typeface="+mn-ea"/>
                <a:cs typeface="+mn-cs"/>
              </a:rPr>
              <a:t>Folic acid is part of a coenzyme involved in the formation of new cells.</a:t>
            </a:r>
          </a:p>
          <a:p>
            <a:r>
              <a:rPr lang="en-US" sz="1200" b="0" i="0" kern="1200" dirty="0" smtClean="0">
                <a:solidFill>
                  <a:schemeClr val="tx1"/>
                </a:solidFill>
                <a:effectLst/>
                <a:latin typeface="+mn-lt"/>
                <a:ea typeface="+mn-ea"/>
                <a:cs typeface="+mn-cs"/>
              </a:rPr>
              <a:t>Zinc is essential to your energy metabolic processes. The depletion of zinc can have an effect on reducing endurance.</a:t>
            </a:r>
          </a:p>
          <a:p>
            <a:endParaRPr lang="en-US" dirty="0"/>
          </a:p>
        </p:txBody>
      </p:sp>
      <p:sp>
        <p:nvSpPr>
          <p:cNvPr id="4" name="Slide Number Placeholder 3"/>
          <p:cNvSpPr>
            <a:spLocks noGrp="1"/>
          </p:cNvSpPr>
          <p:nvPr>
            <p:ph type="sldNum" sz="quarter" idx="10"/>
          </p:nvPr>
        </p:nvSpPr>
        <p:spPr/>
        <p:txBody>
          <a:bodyPr/>
          <a:lstStyle/>
          <a:p>
            <a:fld id="{0EFB23EB-1488-4BE3-ADE7-A822735F9C6B}" type="slidenum">
              <a:rPr lang="en-US" smtClean="0"/>
              <a:t>11</a:t>
            </a:fld>
            <a:endParaRPr lang="en-US"/>
          </a:p>
        </p:txBody>
      </p:sp>
    </p:spTree>
    <p:extLst>
      <p:ext uri="{BB962C8B-B14F-4D97-AF65-F5344CB8AC3E}">
        <p14:creationId xmlns:p14="http://schemas.microsoft.com/office/powerpoint/2010/main" val="436157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9491FAF-AF7B-4C9C-A1F9-A2FCAD7C54FE}" type="datetimeFigureOut">
              <a:rPr lang="en-US" smtClean="0"/>
              <a:t>3/4/2013</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3326738F-389D-4C29-BA2A-0281A631699E}"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491FAF-AF7B-4C9C-A1F9-A2FCAD7C54FE}" type="datetimeFigureOut">
              <a:rPr lang="en-US" smtClean="0"/>
              <a:t>3/4/2013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26738F-389D-4C29-BA2A-0281A631699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491FAF-AF7B-4C9C-A1F9-A2FCAD7C54FE}" type="datetimeFigureOut">
              <a:rPr lang="en-US" smtClean="0"/>
              <a:t>3/4/2013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26738F-389D-4C29-BA2A-0281A631699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9491FAF-AF7B-4C9C-A1F9-A2FCAD7C54FE}" type="datetimeFigureOut">
              <a:rPr lang="en-US" smtClean="0"/>
              <a:t>3/4/2013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26738F-389D-4C29-BA2A-0281A631699E}"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9491FAF-AF7B-4C9C-A1F9-A2FCAD7C54FE}" type="datetimeFigureOut">
              <a:rPr lang="en-US" smtClean="0"/>
              <a:t>3/4/2013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26738F-389D-4C29-BA2A-0281A631699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491FAF-AF7B-4C9C-A1F9-A2FCAD7C54FE}" type="datetimeFigureOut">
              <a:rPr lang="en-US" smtClean="0"/>
              <a:t>3/4/2013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26738F-389D-4C29-BA2A-0281A631699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491FAF-AF7B-4C9C-A1F9-A2FCAD7C54FE}" type="datetimeFigureOut">
              <a:rPr lang="en-US" smtClean="0"/>
              <a:t>3/4/2013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26738F-389D-4C29-BA2A-0281A631699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9491FAF-AF7B-4C9C-A1F9-A2FCAD7C54FE}" type="datetimeFigureOut">
              <a:rPr lang="en-US" smtClean="0"/>
              <a:t>3/4/2013</a:t>
            </a:fld>
            <a:endParaRPr lang="en-US"/>
          </a:p>
        </p:txBody>
      </p:sp>
      <p:sp>
        <p:nvSpPr>
          <p:cNvPr id="7" name="Slide Number Placeholder 6"/>
          <p:cNvSpPr>
            <a:spLocks noGrp="1"/>
          </p:cNvSpPr>
          <p:nvPr>
            <p:ph type="sldNum" sz="quarter" idx="12"/>
          </p:nvPr>
        </p:nvSpPr>
        <p:spPr/>
        <p:txBody>
          <a:bodyPr/>
          <a:lstStyle/>
          <a:p>
            <a:fld id="{3326738F-389D-4C29-BA2A-0281A631699E}"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491FAF-AF7B-4C9C-A1F9-A2FCAD7C54FE}" type="datetimeFigureOut">
              <a:rPr lang="en-US" smtClean="0"/>
              <a:t>3/4/2013</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3326738F-389D-4C29-BA2A-0281A631699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91FAF-AF7B-4C9C-A1F9-A2FCAD7C54FE}" type="datetimeFigureOut">
              <a:rPr lang="en-US" smtClean="0"/>
              <a:t>3/4/2013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26738F-389D-4C29-BA2A-0281A631699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491FAF-AF7B-4C9C-A1F9-A2FCAD7C54FE}" type="datetimeFigureOut">
              <a:rPr lang="en-US" smtClean="0"/>
              <a:t>3/4/2013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26738F-389D-4C29-BA2A-0281A631699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9491FAF-AF7B-4C9C-A1F9-A2FCAD7C54FE}" type="datetimeFigureOut">
              <a:rPr lang="en-US" smtClean="0"/>
              <a:t>3/4/2013</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3326738F-389D-4C29-BA2A-0281A631699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video" Target="http://www.youtube.com/v/vwDYS7K-bSw?hl=en_US&amp;version=3&amp;rel=0" TargetMode="External"/><Relationship Id="rId2" Type="http://schemas.openxmlformats.org/officeDocument/2006/relationships/slideLayout" Target="../slideLayouts/slideLayout7.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jpg"/><Relationship Id="rId3"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85519" y="3124200"/>
            <a:ext cx="3313355" cy="1702160"/>
          </a:xfrm>
        </p:spPr>
        <p:txBody>
          <a:bodyPr>
            <a:normAutofit fontScale="90000"/>
          </a:bodyPr>
          <a:lstStyle/>
          <a:p>
            <a:r>
              <a:rPr lang="en-US" dirty="0" smtClean="0"/>
              <a:t>Alcohol, Athletics and Academics</a:t>
            </a:r>
            <a:endParaRPr lang="en-US" dirty="0"/>
          </a:p>
        </p:txBody>
      </p:sp>
      <p:sp>
        <p:nvSpPr>
          <p:cNvPr id="4" name="TextBox 3"/>
          <p:cNvSpPr txBox="1"/>
          <p:nvPr/>
        </p:nvSpPr>
        <p:spPr>
          <a:xfrm>
            <a:off x="4648201" y="152400"/>
            <a:ext cx="3657600" cy="1538883"/>
          </a:xfrm>
          <a:prstGeom prst="rect">
            <a:avLst/>
          </a:prstGeom>
          <a:noFill/>
        </p:spPr>
        <p:txBody>
          <a:bodyPr wrap="square" rtlCol="0">
            <a:spAutoFit/>
          </a:bodyPr>
          <a:lstStyle/>
          <a:p>
            <a:r>
              <a:rPr lang="en-US" sz="3800" dirty="0" smtClean="0"/>
              <a:t>Drugs 101: Prevention Ed.</a:t>
            </a:r>
          </a:p>
          <a:p>
            <a:r>
              <a:rPr lang="en-US" dirty="0" smtClean="0"/>
              <a:t> </a:t>
            </a:r>
            <a:endParaRPr lang="en-US" dirty="0"/>
          </a:p>
        </p:txBody>
      </p:sp>
      <p:sp>
        <p:nvSpPr>
          <p:cNvPr id="5" name="TextBox 4"/>
          <p:cNvSpPr txBox="1"/>
          <p:nvPr/>
        </p:nvSpPr>
        <p:spPr>
          <a:xfrm>
            <a:off x="5257800" y="1368117"/>
            <a:ext cx="3352800" cy="861774"/>
          </a:xfrm>
          <a:prstGeom prst="rect">
            <a:avLst/>
          </a:prstGeom>
          <a:noFill/>
        </p:spPr>
        <p:txBody>
          <a:bodyPr wrap="square" rtlCol="0">
            <a:spAutoFit/>
          </a:bodyPr>
          <a:lstStyle/>
          <a:p>
            <a:r>
              <a:rPr lang="en-US" sz="1600" dirty="0" smtClean="0"/>
              <a:t>a brief educational series detailing various substances</a:t>
            </a:r>
          </a:p>
          <a:p>
            <a:endParaRPr lang="en-US" dirty="0"/>
          </a:p>
        </p:txBody>
      </p:sp>
      <p:sp>
        <p:nvSpPr>
          <p:cNvPr id="7" name="TextBox 6"/>
          <p:cNvSpPr txBox="1"/>
          <p:nvPr/>
        </p:nvSpPr>
        <p:spPr>
          <a:xfrm>
            <a:off x="304800" y="6053554"/>
            <a:ext cx="2339800" cy="369332"/>
          </a:xfrm>
          <a:prstGeom prst="rect">
            <a:avLst/>
          </a:prstGeom>
          <a:noFill/>
        </p:spPr>
        <p:txBody>
          <a:bodyPr wrap="square" rtlCol="0">
            <a:spAutoFit/>
          </a:bodyPr>
          <a:lstStyle/>
          <a:p>
            <a:r>
              <a:rPr lang="en-US" dirty="0" smtClean="0"/>
              <a:t>Joshua Parkinson</a:t>
            </a:r>
            <a:endParaRPr lang="en-US" dirty="0"/>
          </a:p>
        </p:txBody>
      </p:sp>
      <p:sp>
        <p:nvSpPr>
          <p:cNvPr id="8" name="TextBox 7"/>
          <p:cNvSpPr txBox="1"/>
          <p:nvPr/>
        </p:nvSpPr>
        <p:spPr>
          <a:xfrm>
            <a:off x="103100" y="6422886"/>
            <a:ext cx="2743200" cy="307777"/>
          </a:xfrm>
          <a:prstGeom prst="rect">
            <a:avLst/>
          </a:prstGeom>
          <a:noFill/>
        </p:spPr>
        <p:txBody>
          <a:bodyPr wrap="square" rtlCol="0">
            <a:spAutoFit/>
          </a:bodyPr>
          <a:lstStyle/>
          <a:p>
            <a:r>
              <a:rPr lang="en-US" sz="1400" dirty="0" smtClean="0"/>
              <a:t>College Prevention Educator</a:t>
            </a:r>
            <a:endParaRPr lang="en-US" sz="1400" dirty="0"/>
          </a:p>
        </p:txBody>
      </p:sp>
      <p:sp>
        <p:nvSpPr>
          <p:cNvPr id="9" name="Rectangle 8"/>
          <p:cNvSpPr/>
          <p:nvPr/>
        </p:nvSpPr>
        <p:spPr>
          <a:xfrm>
            <a:off x="5273964" y="6392109"/>
            <a:ext cx="3792795" cy="338554"/>
          </a:xfrm>
          <a:prstGeom prst="rect">
            <a:avLst/>
          </a:prstGeom>
        </p:spPr>
        <p:txBody>
          <a:bodyPr wrap="square">
            <a:spAutoFit/>
          </a:bodyPr>
          <a:lstStyle/>
          <a:p>
            <a:pPr algn="r"/>
            <a:r>
              <a:rPr lang="en-US" sz="1600" dirty="0" smtClean="0"/>
              <a:t>Herkimer County Catholic Charities</a:t>
            </a:r>
            <a:endParaRPr lang="en-US" sz="1600" dirty="0"/>
          </a:p>
        </p:txBody>
      </p:sp>
    </p:spTree>
    <p:extLst>
      <p:ext uri="{BB962C8B-B14F-4D97-AF65-F5344CB8AC3E}">
        <p14:creationId xmlns:p14="http://schemas.microsoft.com/office/powerpoint/2010/main" val="6984887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66925" y="1795462"/>
            <a:ext cx="6637468" cy="1362075"/>
          </a:xfrm>
        </p:spPr>
        <p:txBody>
          <a:bodyPr/>
          <a:lstStyle/>
          <a:p>
            <a:r>
              <a:rPr lang="en-US" dirty="0" smtClean="0"/>
              <a:t>Drinking at College:</a:t>
            </a:r>
            <a:endParaRPr lang="en-US" dirty="0"/>
          </a:p>
        </p:txBody>
      </p:sp>
      <p:sp>
        <p:nvSpPr>
          <p:cNvPr id="5" name="Text Placeholder 4"/>
          <p:cNvSpPr>
            <a:spLocks noGrp="1"/>
          </p:cNvSpPr>
          <p:nvPr>
            <p:ph type="body" idx="1"/>
          </p:nvPr>
        </p:nvSpPr>
        <p:spPr>
          <a:xfrm>
            <a:off x="2895600" y="3609110"/>
            <a:ext cx="5305312" cy="1676400"/>
          </a:xfrm>
        </p:spPr>
        <p:txBody>
          <a:bodyPr>
            <a:normAutofit fontScale="85000" lnSpcReduction="10000"/>
          </a:bodyPr>
          <a:lstStyle/>
          <a:p>
            <a:r>
              <a:rPr lang="en-US" dirty="0" smtClean="0"/>
              <a:t>According to a study from the National Institute on Alcohol Abuse and Alcoholism; 25 percent of college students report academic problems caused by alcohol use, such as earning lower grades, doing poorly on exams or papers, missing class, and falling behind.</a:t>
            </a:r>
            <a:endParaRPr lang="en-US" dirty="0"/>
          </a:p>
        </p:txBody>
      </p:sp>
      <p:pic>
        <p:nvPicPr>
          <p:cNvPr id="1028" name="Picture 4" descr="https://encrypted-tbn0.gstatic.com/images?q=tbn:ANd9GcSGSW3x4DtYcuV3nQNs4hthIDOWr-6qGoWv7-3JoiQCjY_mM9bu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526" y="914400"/>
            <a:ext cx="1457325" cy="22098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1675084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Alcohol is:</a:t>
            </a:r>
            <a:endParaRPr lang="en-US" dirty="0"/>
          </a:p>
        </p:txBody>
      </p:sp>
      <p:sp>
        <p:nvSpPr>
          <p:cNvPr id="5" name="Content Placeholder 4"/>
          <p:cNvSpPr>
            <a:spLocks noGrp="1"/>
          </p:cNvSpPr>
          <p:nvPr>
            <p:ph idx="1"/>
          </p:nvPr>
        </p:nvSpPr>
        <p:spPr>
          <a:xfrm>
            <a:off x="1043492" y="2323652"/>
            <a:ext cx="6777317" cy="4000948"/>
          </a:xfrm>
        </p:spPr>
        <p:txBody>
          <a:bodyPr>
            <a:normAutofit fontScale="92500" lnSpcReduction="20000"/>
          </a:bodyPr>
          <a:lstStyle/>
          <a:p>
            <a:r>
              <a:rPr lang="en-US" dirty="0" smtClean="0"/>
              <a:t>Classified as a </a:t>
            </a:r>
            <a:r>
              <a:rPr lang="en-US" b="1" dirty="0" smtClean="0"/>
              <a:t>depressant</a:t>
            </a:r>
          </a:p>
          <a:p>
            <a:endParaRPr lang="en-US" dirty="0" smtClean="0"/>
          </a:p>
          <a:p>
            <a:r>
              <a:rPr lang="en-US" dirty="0" smtClean="0"/>
              <a:t>A </a:t>
            </a:r>
            <a:r>
              <a:rPr lang="en-US" dirty="0" smtClean="0"/>
              <a:t>powerful </a:t>
            </a:r>
            <a:r>
              <a:rPr lang="en-US" dirty="0" smtClean="0"/>
              <a:t>diuretic</a:t>
            </a:r>
          </a:p>
          <a:p>
            <a:endParaRPr lang="en-US" dirty="0" smtClean="0"/>
          </a:p>
          <a:p>
            <a:r>
              <a:rPr lang="en-US" dirty="0"/>
              <a:t>One of the leading causes of property damage on college campuses </a:t>
            </a:r>
          </a:p>
          <a:p>
            <a:endParaRPr lang="en-US" dirty="0" smtClean="0"/>
          </a:p>
          <a:p>
            <a:r>
              <a:rPr lang="en-US" dirty="0" smtClean="0"/>
              <a:t>One </a:t>
            </a:r>
            <a:r>
              <a:rPr lang="en-US" dirty="0" smtClean="0"/>
              <a:t>of the leading causes of poor academic performances</a:t>
            </a:r>
          </a:p>
          <a:p>
            <a:endParaRPr lang="en-US" dirty="0" smtClean="0"/>
          </a:p>
          <a:p>
            <a:r>
              <a:rPr lang="en-US" dirty="0" smtClean="0"/>
              <a:t>One </a:t>
            </a:r>
            <a:r>
              <a:rPr lang="en-US" dirty="0" smtClean="0"/>
              <a:t>of the leading causes of motor vehicle </a:t>
            </a:r>
            <a:r>
              <a:rPr lang="en-US" dirty="0" smtClean="0"/>
              <a:t>deaths among college students</a:t>
            </a:r>
            <a:endParaRPr lang="en-US" dirty="0"/>
          </a:p>
        </p:txBody>
      </p:sp>
      <p:sp>
        <p:nvSpPr>
          <p:cNvPr id="6" name="TextBox 5"/>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17535646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a:t>
            </a:r>
            <a:r>
              <a:rPr lang="en-US" i="1" dirty="0" smtClean="0"/>
              <a:t>standard </a:t>
            </a:r>
            <a:r>
              <a:rPr lang="en-US" dirty="0" smtClean="0"/>
              <a:t>drink?!</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2286000"/>
            <a:ext cx="7848599" cy="3848100"/>
          </a:xfrm>
        </p:spPr>
      </p:pic>
      <p:sp>
        <p:nvSpPr>
          <p:cNvPr id="5" name="TextBox 4"/>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3283652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0668" y="990600"/>
            <a:ext cx="5966910" cy="1143000"/>
          </a:xfrm>
        </p:spPr>
        <p:txBody>
          <a:bodyPr>
            <a:normAutofit fontScale="90000"/>
          </a:bodyPr>
          <a:lstStyle/>
          <a:p>
            <a:r>
              <a:rPr lang="en-US" dirty="0" smtClean="0"/>
              <a:t>Translated for college…</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00400" y="2283702"/>
            <a:ext cx="2428675" cy="3086100"/>
          </a:xfrm>
        </p:spPr>
      </p:pic>
      <p:sp>
        <p:nvSpPr>
          <p:cNvPr id="8" name="Line Callout 2 (Border and Accent Bar) 7"/>
          <p:cNvSpPr/>
          <p:nvPr/>
        </p:nvSpPr>
        <p:spPr>
          <a:xfrm>
            <a:off x="6172200" y="3657600"/>
            <a:ext cx="1773710" cy="576444"/>
          </a:xfrm>
          <a:prstGeom prst="accentBorderCallout2">
            <a:avLst>
              <a:gd name="adj1" fmla="val 83584"/>
              <a:gd name="adj2" fmla="val -9026"/>
              <a:gd name="adj3" fmla="val 110364"/>
              <a:gd name="adj4" fmla="val -17360"/>
              <a:gd name="adj5" fmla="val 112500"/>
              <a:gd name="adj6" fmla="val -63238"/>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5oz. Wine</a:t>
            </a:r>
            <a:endParaRPr lang="en-US" dirty="0">
              <a:solidFill>
                <a:schemeClr val="tx1"/>
              </a:solidFill>
            </a:endParaRPr>
          </a:p>
        </p:txBody>
      </p:sp>
      <p:sp>
        <p:nvSpPr>
          <p:cNvPr id="12" name="Line Callout 2 (Border and Accent Bar) 11"/>
          <p:cNvSpPr/>
          <p:nvPr/>
        </p:nvSpPr>
        <p:spPr>
          <a:xfrm>
            <a:off x="1011512" y="4343400"/>
            <a:ext cx="1616546" cy="737313"/>
          </a:xfrm>
          <a:prstGeom prst="accentBorderCallout2">
            <a:avLst>
              <a:gd name="adj1" fmla="val 37869"/>
              <a:gd name="adj2" fmla="val 107238"/>
              <a:gd name="adj3" fmla="val 73857"/>
              <a:gd name="adj4" fmla="val 119848"/>
              <a:gd name="adj5" fmla="val 73647"/>
              <a:gd name="adj6" fmla="val 182999"/>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1.5oz shot</a:t>
            </a:r>
            <a:endParaRPr lang="en-US" dirty="0">
              <a:solidFill>
                <a:schemeClr val="tx1"/>
              </a:solidFill>
            </a:endParaRPr>
          </a:p>
        </p:txBody>
      </p:sp>
      <p:sp>
        <p:nvSpPr>
          <p:cNvPr id="13" name="Line Callout 2 (Border and Accent Bar) 12"/>
          <p:cNvSpPr/>
          <p:nvPr/>
        </p:nvSpPr>
        <p:spPr>
          <a:xfrm>
            <a:off x="980875" y="2855201"/>
            <a:ext cx="1616546" cy="670284"/>
          </a:xfrm>
          <a:prstGeom prst="accentBorderCallout2">
            <a:avLst>
              <a:gd name="adj1" fmla="val 42256"/>
              <a:gd name="adj2" fmla="val 106615"/>
              <a:gd name="adj3" fmla="val 75150"/>
              <a:gd name="adj4" fmla="val 118071"/>
              <a:gd name="adj5" fmla="val 78759"/>
              <a:gd name="adj6" fmla="val 181391"/>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12oz Beer</a:t>
            </a:r>
            <a:endParaRPr lang="en-US" dirty="0">
              <a:solidFill>
                <a:schemeClr val="tx1"/>
              </a:solidFill>
            </a:endParaRPr>
          </a:p>
        </p:txBody>
      </p:sp>
      <p:sp>
        <p:nvSpPr>
          <p:cNvPr id="14" name="TextBox 13"/>
          <p:cNvSpPr txBox="1"/>
          <p:nvPr/>
        </p:nvSpPr>
        <p:spPr>
          <a:xfrm>
            <a:off x="2438400" y="5501996"/>
            <a:ext cx="4062331" cy="369332"/>
          </a:xfrm>
          <a:prstGeom prst="rect">
            <a:avLst/>
          </a:prstGeom>
          <a:noFill/>
        </p:spPr>
        <p:txBody>
          <a:bodyPr wrap="none" rtlCol="0">
            <a:spAutoFit/>
          </a:bodyPr>
          <a:lstStyle/>
          <a:p>
            <a:pPr algn="ctr"/>
            <a:r>
              <a:rPr lang="en-US" dirty="0" smtClean="0"/>
              <a:t>One cup doesn’t mean one drink. </a:t>
            </a:r>
            <a:endParaRPr lang="en-US" dirty="0"/>
          </a:p>
        </p:txBody>
      </p:sp>
      <p:sp>
        <p:nvSpPr>
          <p:cNvPr id="15" name="TextBox 14"/>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42251065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Degrees of drinking	</a:t>
            </a:r>
            <a:endParaRPr lang="en-US" dirty="0"/>
          </a:p>
        </p:txBody>
      </p:sp>
      <p:sp>
        <p:nvSpPr>
          <p:cNvPr id="3" name="Content Placeholder 2"/>
          <p:cNvSpPr>
            <a:spLocks noGrp="1"/>
          </p:cNvSpPr>
          <p:nvPr>
            <p:ph idx="1"/>
          </p:nvPr>
        </p:nvSpPr>
        <p:spPr>
          <a:xfrm>
            <a:off x="1043492" y="2323653"/>
            <a:ext cx="6777317" cy="2172148"/>
          </a:xfrm>
        </p:spPr>
        <p:txBody>
          <a:bodyPr/>
          <a:lstStyle/>
          <a:p>
            <a:r>
              <a:rPr lang="en-US" dirty="0" smtClean="0"/>
              <a:t>Moderate drinking, which is defined as 1 drink for women and 2 drinks for men. </a:t>
            </a:r>
          </a:p>
          <a:p>
            <a:pPr marL="68580" indent="0">
              <a:buNone/>
            </a:pPr>
            <a:endParaRPr lang="en-US" dirty="0" smtClean="0"/>
          </a:p>
          <a:p>
            <a:r>
              <a:rPr lang="en-US" dirty="0" smtClean="0"/>
              <a:t>Drinking in moderation can have some health benefits such as; </a:t>
            </a:r>
            <a:endParaRPr lang="en-US" dirty="0"/>
          </a:p>
        </p:txBody>
      </p:sp>
      <p:sp>
        <p:nvSpPr>
          <p:cNvPr id="4" name="TextBox 3"/>
          <p:cNvSpPr txBox="1"/>
          <p:nvPr/>
        </p:nvSpPr>
        <p:spPr>
          <a:xfrm>
            <a:off x="2743200" y="4800600"/>
            <a:ext cx="3571812" cy="923330"/>
          </a:xfrm>
          <a:prstGeom prst="rect">
            <a:avLst/>
          </a:prstGeom>
          <a:noFill/>
        </p:spPr>
        <p:txBody>
          <a:bodyPr wrap="none" rtlCol="0">
            <a:spAutoFit/>
          </a:bodyPr>
          <a:lstStyle/>
          <a:p>
            <a:r>
              <a:rPr lang="en-US" dirty="0" smtClean="0"/>
              <a:t>Reduced Risk of Heart Disease</a:t>
            </a:r>
          </a:p>
          <a:p>
            <a:r>
              <a:rPr lang="en-US" dirty="0" smtClean="0"/>
              <a:t>Reduced Risk of Diabetes</a:t>
            </a:r>
          </a:p>
          <a:p>
            <a:r>
              <a:rPr lang="en-US" dirty="0" smtClean="0"/>
              <a:t>Reduced Risk of Dementia</a:t>
            </a:r>
            <a:endParaRPr lang="en-US" dirty="0"/>
          </a:p>
        </p:txBody>
      </p:sp>
      <p:sp>
        <p:nvSpPr>
          <p:cNvPr id="5" name="TextBox 4"/>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5075059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Degrees of drinking </a:t>
            </a:r>
            <a:r>
              <a:rPr lang="en-US" dirty="0" err="1" smtClean="0"/>
              <a:t>cont</a:t>
            </a:r>
            <a:r>
              <a:rPr lang="en-US" dirty="0" smtClean="0"/>
              <a:t>…</a:t>
            </a:r>
            <a:endParaRPr lang="en-US" dirty="0"/>
          </a:p>
        </p:txBody>
      </p:sp>
      <p:sp>
        <p:nvSpPr>
          <p:cNvPr id="3" name="Content Placeholder 2"/>
          <p:cNvSpPr>
            <a:spLocks noGrp="1"/>
          </p:cNvSpPr>
          <p:nvPr>
            <p:ph idx="1"/>
          </p:nvPr>
        </p:nvSpPr>
        <p:spPr>
          <a:xfrm>
            <a:off x="1043492" y="2323653"/>
            <a:ext cx="6777317" cy="2553148"/>
          </a:xfrm>
        </p:spPr>
        <p:txBody>
          <a:bodyPr/>
          <a:lstStyle/>
          <a:p>
            <a:r>
              <a:rPr lang="en-US" dirty="0" smtClean="0"/>
              <a:t>Binge Drinking which is defined as 4 or more drinks for women and 5 or more for men. </a:t>
            </a:r>
          </a:p>
          <a:p>
            <a:endParaRPr lang="en-US" dirty="0"/>
          </a:p>
          <a:p>
            <a:r>
              <a:rPr lang="en-US" dirty="0" smtClean="0"/>
              <a:t>Binge drinking can become extremely harmful to over all health. </a:t>
            </a:r>
          </a:p>
        </p:txBody>
      </p:sp>
      <p:sp>
        <p:nvSpPr>
          <p:cNvPr id="4" name="TextBox 3"/>
          <p:cNvSpPr txBox="1"/>
          <p:nvPr/>
        </p:nvSpPr>
        <p:spPr>
          <a:xfrm>
            <a:off x="3352800" y="4953000"/>
            <a:ext cx="2162772" cy="1200329"/>
          </a:xfrm>
          <a:prstGeom prst="rect">
            <a:avLst/>
          </a:prstGeom>
          <a:noFill/>
        </p:spPr>
        <p:txBody>
          <a:bodyPr wrap="none" rtlCol="0">
            <a:spAutoFit/>
          </a:bodyPr>
          <a:lstStyle/>
          <a:p>
            <a:pPr algn="ctr"/>
            <a:r>
              <a:rPr lang="en-US" dirty="0" smtClean="0"/>
              <a:t>Car crashes</a:t>
            </a:r>
          </a:p>
          <a:p>
            <a:pPr algn="ctr"/>
            <a:r>
              <a:rPr lang="en-US" dirty="0" smtClean="0"/>
              <a:t>Alcohol Poisoning</a:t>
            </a:r>
          </a:p>
          <a:p>
            <a:pPr algn="ctr"/>
            <a:r>
              <a:rPr lang="en-US" dirty="0" smtClean="0"/>
              <a:t>Injuries</a:t>
            </a:r>
          </a:p>
          <a:p>
            <a:pPr algn="ctr"/>
            <a:r>
              <a:rPr lang="en-US" dirty="0" smtClean="0"/>
              <a:t>Death</a:t>
            </a:r>
            <a:endParaRPr lang="en-US" dirty="0"/>
          </a:p>
        </p:txBody>
      </p:sp>
      <p:sp>
        <p:nvSpPr>
          <p:cNvPr id="5" name="TextBox 4"/>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014885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Alcohol and Athletics:</a:t>
            </a:r>
            <a:endParaRPr lang="en-US" dirty="0"/>
          </a:p>
        </p:txBody>
      </p:sp>
      <p:sp>
        <p:nvSpPr>
          <p:cNvPr id="5" name="Text Placeholder 4"/>
          <p:cNvSpPr>
            <a:spLocks noGrp="1"/>
          </p:cNvSpPr>
          <p:nvPr>
            <p:ph type="body" idx="1"/>
          </p:nvPr>
        </p:nvSpPr>
        <p:spPr>
          <a:xfrm>
            <a:off x="1258645" y="4267201"/>
            <a:ext cx="6637467" cy="1143000"/>
          </a:xfrm>
        </p:spPr>
        <p:txBody>
          <a:bodyPr/>
          <a:lstStyle/>
          <a:p>
            <a:r>
              <a:rPr lang="en-US" dirty="0"/>
              <a:t>Muscle Development and Recovery</a:t>
            </a:r>
          </a:p>
          <a:p>
            <a:r>
              <a:rPr lang="en-US" dirty="0"/>
              <a:t>Ability to Learn New Plays and Strategies</a:t>
            </a:r>
          </a:p>
          <a:p>
            <a:r>
              <a:rPr lang="en-US" dirty="0"/>
              <a:t>Nutrition and Endurance</a:t>
            </a:r>
          </a:p>
          <a:p>
            <a:endParaRPr lang="en-US" dirty="0"/>
          </a:p>
        </p:txBody>
      </p:sp>
      <p:pic>
        <p:nvPicPr>
          <p:cNvPr id="8200" name="Picture 8" descr="https://encrypted-tbn1.gstatic.com/images?q=tbn:ANd9GcRAwMtGkrpeLDB-pWdUMl44Fx-hnTD0d0SQLBhNRrdEzsa9MkLTBw"/>
          <p:cNvPicPr>
            <a:picLocks noChangeAspect="1" noChangeArrowheads="1"/>
          </p:cNvPicPr>
          <p:nvPr/>
        </p:nvPicPr>
        <p:blipFill rotWithShape="1">
          <a:blip r:embed="rId2">
            <a:extLst>
              <a:ext uri="{28A0092B-C50C-407E-A947-70E740481C1C}">
                <a14:useLocalDpi xmlns:a14="http://schemas.microsoft.com/office/drawing/2010/main" val="0"/>
              </a:ext>
            </a:extLst>
          </a:blip>
          <a:srcRect l="14387" t="17778" r="14212" b="22416"/>
          <a:stretch/>
        </p:blipFill>
        <p:spPr bwMode="auto">
          <a:xfrm>
            <a:off x="6705600" y="4876800"/>
            <a:ext cx="1530212" cy="12817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198017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1447800"/>
            <a:ext cx="7024744" cy="762000"/>
          </a:xfrm>
        </p:spPr>
        <p:txBody>
          <a:bodyPr>
            <a:normAutofit fontScale="90000"/>
          </a:bodyPr>
          <a:lstStyle/>
          <a:p>
            <a:r>
              <a:rPr lang="en-US" sz="3100" dirty="0"/>
              <a:t>How Alcohol Affects Muscle Development and Recovery</a:t>
            </a:r>
            <a:r>
              <a:rPr lang="en-US" dirty="0"/>
              <a:t/>
            </a:r>
            <a:br>
              <a:rPr lang="en-US" dirty="0"/>
            </a:br>
            <a:endParaRPr lang="en-US" dirty="0"/>
          </a:p>
        </p:txBody>
      </p:sp>
      <p:sp>
        <p:nvSpPr>
          <p:cNvPr id="5" name="Content Placeholder 4"/>
          <p:cNvSpPr>
            <a:spLocks noGrp="1"/>
          </p:cNvSpPr>
          <p:nvPr>
            <p:ph idx="1"/>
          </p:nvPr>
        </p:nvSpPr>
        <p:spPr>
          <a:xfrm>
            <a:off x="1043492" y="1828800"/>
            <a:ext cx="6777317" cy="4003829"/>
          </a:xfrm>
        </p:spPr>
        <p:txBody>
          <a:bodyPr>
            <a:normAutofit fontScale="92500" lnSpcReduction="10000"/>
          </a:bodyPr>
          <a:lstStyle/>
          <a:p>
            <a:r>
              <a:rPr lang="en-US" sz="1800" dirty="0"/>
              <a:t>S</a:t>
            </a:r>
            <a:r>
              <a:rPr lang="en-US" sz="1800" dirty="0" smtClean="0"/>
              <a:t>hort-term </a:t>
            </a:r>
            <a:r>
              <a:rPr lang="en-US" sz="1800" dirty="0"/>
              <a:t>alcohol use can impede muscle growth</a:t>
            </a:r>
            <a:r>
              <a:rPr lang="en-US" sz="1800" dirty="0" smtClean="0"/>
              <a:t>.</a:t>
            </a:r>
          </a:p>
          <a:p>
            <a:pPr marL="68580" indent="0">
              <a:buNone/>
            </a:pPr>
            <a:endParaRPr lang="en-US" sz="1800" dirty="0" smtClean="0"/>
          </a:p>
          <a:p>
            <a:r>
              <a:rPr lang="en-US" sz="1800" dirty="0" smtClean="0"/>
              <a:t>Long-term alcohol use diminish protein synthesis. Decreasing muscle build up.</a:t>
            </a:r>
          </a:p>
          <a:p>
            <a:endParaRPr lang="en-US" sz="1800" dirty="0"/>
          </a:p>
          <a:p>
            <a:r>
              <a:rPr lang="en-US" sz="1800" dirty="0"/>
              <a:t>D</a:t>
            </a:r>
            <a:r>
              <a:rPr lang="en-US" sz="1800" dirty="0" smtClean="0"/>
              <a:t>ecrease </a:t>
            </a:r>
            <a:r>
              <a:rPr lang="en-US" sz="1800" dirty="0"/>
              <a:t>the secretion of </a:t>
            </a:r>
            <a:r>
              <a:rPr lang="en-US" sz="1800" dirty="0" smtClean="0"/>
              <a:t>Human Growth Hormones (HGH)</a:t>
            </a:r>
            <a:r>
              <a:rPr lang="en-US" sz="1800" dirty="0"/>
              <a:t> by as much as 70</a:t>
            </a:r>
            <a:r>
              <a:rPr lang="en-US" sz="1800" dirty="0" smtClean="0"/>
              <a:t>%.</a:t>
            </a:r>
          </a:p>
          <a:p>
            <a:endParaRPr lang="en-US" sz="1800" dirty="0"/>
          </a:p>
          <a:p>
            <a:r>
              <a:rPr lang="en-US" sz="1800" dirty="0" smtClean="0"/>
              <a:t>Alters the ability to produce </a:t>
            </a:r>
            <a:r>
              <a:rPr lang="en-US" sz="1800" dirty="0"/>
              <a:t>adenosine </a:t>
            </a:r>
            <a:r>
              <a:rPr lang="en-US" sz="1800" dirty="0" smtClean="0"/>
              <a:t>triphosphate (ATP).</a:t>
            </a:r>
            <a:r>
              <a:rPr lang="en-US" sz="1800" dirty="0"/>
              <a:t> ATP provides the fuel necessary for your muscles to contract</a:t>
            </a:r>
            <a:r>
              <a:rPr lang="en-US" sz="1800" dirty="0" smtClean="0"/>
              <a:t>.</a:t>
            </a:r>
          </a:p>
          <a:p>
            <a:endParaRPr lang="en-US" sz="1800" dirty="0"/>
          </a:p>
          <a:p>
            <a:r>
              <a:rPr lang="en-US" sz="1800" dirty="0" smtClean="0"/>
              <a:t>Dehydrates your body causing slower recuperation times and slows the healing process your body needs after an injury.</a:t>
            </a:r>
            <a:endParaRPr lang="en-US" sz="1800" dirty="0"/>
          </a:p>
        </p:txBody>
      </p:sp>
      <p:sp>
        <p:nvSpPr>
          <p:cNvPr id="6" name="TextBox 5"/>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1538229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a:t>How Alcohol Affects Your Ability to Learn New Plays and Strategies</a:t>
            </a:r>
            <a:r>
              <a:rPr lang="en-US" dirty="0"/>
              <a:t/>
            </a:r>
            <a:br>
              <a:rPr lang="en-US" dirty="0"/>
            </a:br>
            <a:endParaRPr lang="en-US" dirty="0"/>
          </a:p>
        </p:txBody>
      </p:sp>
      <p:sp>
        <p:nvSpPr>
          <p:cNvPr id="3" name="Content Placeholder 2"/>
          <p:cNvSpPr>
            <a:spLocks noGrp="1"/>
          </p:cNvSpPr>
          <p:nvPr>
            <p:ph sz="quarter" idx="13"/>
          </p:nvPr>
        </p:nvSpPr>
        <p:spPr>
          <a:xfrm>
            <a:off x="1042416" y="1752600"/>
            <a:ext cx="3419856" cy="4053840"/>
          </a:xfrm>
        </p:spPr>
        <p:txBody>
          <a:bodyPr>
            <a:normAutofit fontScale="85000" lnSpcReduction="10000"/>
          </a:bodyPr>
          <a:lstStyle/>
          <a:p>
            <a:endParaRPr lang="en-US" sz="1800" dirty="0" smtClean="0"/>
          </a:p>
          <a:p>
            <a:r>
              <a:rPr lang="en-US" sz="1800" dirty="0" smtClean="0"/>
              <a:t>When </a:t>
            </a:r>
            <a:r>
              <a:rPr lang="en-US" sz="1800" dirty="0"/>
              <a:t>alcohol is in your system your brain’s ability to learn and store information is inhibited due to compromising the </a:t>
            </a:r>
            <a:r>
              <a:rPr lang="en-US" sz="1800" dirty="0" smtClean="0"/>
              <a:t>hippocampus.</a:t>
            </a:r>
          </a:p>
          <a:p>
            <a:endParaRPr lang="en-US" sz="1800" dirty="0"/>
          </a:p>
          <a:p>
            <a:r>
              <a:rPr lang="en-US" sz="1800" dirty="0" smtClean="0"/>
              <a:t>Disrupts the </a:t>
            </a:r>
            <a:r>
              <a:rPr lang="en-US" sz="1800" dirty="0"/>
              <a:t>sequence and duration of normal sleep, reducing your brain’s ability to retain information</a:t>
            </a:r>
            <a:r>
              <a:rPr lang="en-US" sz="1800" dirty="0" smtClean="0"/>
              <a:t>.</a:t>
            </a:r>
          </a:p>
          <a:p>
            <a:endParaRPr lang="en-US" sz="1800" dirty="0"/>
          </a:p>
          <a:p>
            <a:r>
              <a:rPr lang="en-US" sz="1800" dirty="0"/>
              <a:t>S</a:t>
            </a:r>
            <a:r>
              <a:rPr lang="en-US" sz="1800" dirty="0" smtClean="0"/>
              <a:t>leep </a:t>
            </a:r>
            <a:r>
              <a:rPr lang="en-US" sz="1800" dirty="0"/>
              <a:t>deprivation also suppresses normal hormonal levels decreasing oxygen availability and consumption decreasing </a:t>
            </a:r>
            <a:r>
              <a:rPr lang="en-US" sz="1800" dirty="0" smtClean="0"/>
              <a:t>endurance.</a:t>
            </a:r>
          </a:p>
        </p:txBody>
      </p:sp>
      <p:sp>
        <p:nvSpPr>
          <p:cNvPr id="4" name="Content Placeholder 3"/>
          <p:cNvSpPr>
            <a:spLocks noGrp="1"/>
          </p:cNvSpPr>
          <p:nvPr>
            <p:ph sz="quarter" idx="14"/>
          </p:nvPr>
        </p:nvSpPr>
        <p:spPr>
          <a:xfrm>
            <a:off x="4645152" y="1752600"/>
            <a:ext cx="3813048" cy="4495799"/>
          </a:xfrm>
        </p:spPr>
        <p:txBody>
          <a:bodyPr>
            <a:normAutofit fontScale="62500" lnSpcReduction="20000"/>
          </a:bodyPr>
          <a:lstStyle/>
          <a:p>
            <a:endParaRPr lang="en-US" dirty="0" smtClean="0"/>
          </a:p>
          <a:p>
            <a:r>
              <a:rPr lang="en-US" dirty="0" smtClean="0"/>
              <a:t>Consuming </a:t>
            </a:r>
            <a:r>
              <a:rPr lang="en-US" dirty="0"/>
              <a:t>five or more alcoholic beverages in one night can affect brain and body activities for up to three </a:t>
            </a:r>
            <a:r>
              <a:rPr lang="en-US" dirty="0" smtClean="0"/>
              <a:t>days</a:t>
            </a:r>
          </a:p>
          <a:p>
            <a:pPr marL="68580" indent="0">
              <a:buNone/>
            </a:pPr>
            <a:endParaRPr lang="en-US" dirty="0"/>
          </a:p>
          <a:p>
            <a:r>
              <a:rPr lang="en-US" dirty="0"/>
              <a:t>Two consecutive nights of drinking five or more alcoholic beverages can affect brain and body activities for up to five days</a:t>
            </a:r>
            <a:r>
              <a:rPr lang="en-US" dirty="0" smtClean="0"/>
              <a:t>.</a:t>
            </a:r>
          </a:p>
          <a:p>
            <a:pPr marL="68580" indent="0">
              <a:buNone/>
            </a:pPr>
            <a:endParaRPr lang="en-US" dirty="0"/>
          </a:p>
          <a:p>
            <a:r>
              <a:rPr lang="en-US" dirty="0"/>
              <a:t>Attention span is shorter for periods up to forty-eight hours after drinking</a:t>
            </a:r>
            <a:r>
              <a:rPr lang="en-US" dirty="0" smtClean="0"/>
              <a:t>.</a:t>
            </a:r>
          </a:p>
          <a:p>
            <a:pPr marL="68580" indent="0">
              <a:buNone/>
            </a:pPr>
            <a:endParaRPr lang="en-US" dirty="0"/>
          </a:p>
          <a:p>
            <a:r>
              <a:rPr lang="en-US" dirty="0"/>
              <a:t>Even small amounts of </a:t>
            </a:r>
            <a:r>
              <a:rPr lang="en-US" dirty="0" smtClean="0"/>
              <a:t>alcohol</a:t>
            </a:r>
            <a:r>
              <a:rPr lang="en-US" dirty="0"/>
              <a:t> BAC of .03 can persist for a substantial period of time after the acute effects of alcohol impairment disappear.</a:t>
            </a:r>
          </a:p>
          <a:p>
            <a:endParaRPr lang="en-US" dirty="0"/>
          </a:p>
        </p:txBody>
      </p:sp>
      <p:sp>
        <p:nvSpPr>
          <p:cNvPr id="5" name="TextBox 4"/>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668341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676400"/>
            <a:ext cx="7024744" cy="838200"/>
          </a:xfrm>
        </p:spPr>
        <p:txBody>
          <a:bodyPr>
            <a:normAutofit fontScale="90000"/>
          </a:bodyPr>
          <a:lstStyle/>
          <a:p>
            <a:r>
              <a:rPr lang="en-US" dirty="0"/>
              <a:t>How Alcohol Affects Nutrition and Endurance</a:t>
            </a:r>
            <a:br>
              <a:rPr lang="en-US" dirty="0"/>
            </a:br>
            <a:endParaRPr lang="en-US" dirty="0"/>
          </a:p>
        </p:txBody>
      </p:sp>
      <p:sp>
        <p:nvSpPr>
          <p:cNvPr id="3" name="Content Placeholder 2"/>
          <p:cNvSpPr>
            <a:spLocks noGrp="1"/>
          </p:cNvSpPr>
          <p:nvPr>
            <p:ph sz="quarter" idx="13"/>
          </p:nvPr>
        </p:nvSpPr>
        <p:spPr>
          <a:xfrm>
            <a:off x="838200" y="1905000"/>
            <a:ext cx="7467600" cy="4419600"/>
          </a:xfrm>
        </p:spPr>
        <p:txBody>
          <a:bodyPr>
            <a:normAutofit fontScale="77500" lnSpcReduction="20000"/>
          </a:bodyPr>
          <a:lstStyle/>
          <a:p>
            <a:endParaRPr lang="en-US" dirty="0" smtClean="0"/>
          </a:p>
          <a:p>
            <a:r>
              <a:rPr lang="en-US" sz="2900" dirty="0" smtClean="0"/>
              <a:t>The </a:t>
            </a:r>
            <a:r>
              <a:rPr lang="en-US" sz="2900" dirty="0"/>
              <a:t>body treats alcohol as fat, converting alcohol sugars into fatty acids</a:t>
            </a:r>
            <a:r>
              <a:rPr lang="en-US" sz="2900" dirty="0" smtClean="0"/>
              <a:t>.</a:t>
            </a:r>
          </a:p>
          <a:p>
            <a:endParaRPr lang="en-US" sz="2900" dirty="0"/>
          </a:p>
          <a:p>
            <a:r>
              <a:rPr lang="en-US" sz="2900" dirty="0"/>
              <a:t>A</a:t>
            </a:r>
            <a:r>
              <a:rPr lang="en-US" sz="2900" dirty="0" smtClean="0"/>
              <a:t>lcohol </a:t>
            </a:r>
            <a:r>
              <a:rPr lang="en-US" sz="2900" dirty="0"/>
              <a:t>is oxidized by dehydrogenase </a:t>
            </a:r>
            <a:r>
              <a:rPr lang="en-US" sz="2900" dirty="0" smtClean="0"/>
              <a:t>it </a:t>
            </a:r>
            <a:r>
              <a:rPr lang="en-US" sz="2900" dirty="0"/>
              <a:t>produces an elevation of NADH reducing the production of ATP (which is the muscles source of energy), resulting in lack of energy and loss of endurance</a:t>
            </a:r>
            <a:r>
              <a:rPr lang="en-US" sz="2900" dirty="0" smtClean="0"/>
              <a:t>.</a:t>
            </a:r>
          </a:p>
          <a:p>
            <a:endParaRPr lang="en-US" sz="2900" dirty="0"/>
          </a:p>
          <a:p>
            <a:r>
              <a:rPr lang="en-US" sz="2900" dirty="0"/>
              <a:t>W</a:t>
            </a:r>
            <a:r>
              <a:rPr lang="en-US" sz="2900" dirty="0" smtClean="0"/>
              <a:t>omen </a:t>
            </a:r>
            <a:r>
              <a:rPr lang="en-US" sz="2900" dirty="0"/>
              <a:t>have very little of the enzyme dehydrogenase</a:t>
            </a:r>
            <a:r>
              <a:rPr lang="en-US" sz="2900" dirty="0" smtClean="0"/>
              <a:t>, which is the reason why females </a:t>
            </a:r>
            <a:r>
              <a:rPr lang="en-US" sz="2900" dirty="0"/>
              <a:t>experience </a:t>
            </a:r>
            <a:r>
              <a:rPr lang="en-US" sz="2900" dirty="0" smtClean="0"/>
              <a:t> </a:t>
            </a:r>
            <a:r>
              <a:rPr lang="en-US" sz="2900" dirty="0"/>
              <a:t>higher intoxication even when drinking the same amount with a male their same size.</a:t>
            </a:r>
            <a:endParaRPr lang="en-US" sz="2900" dirty="0"/>
          </a:p>
        </p:txBody>
      </p:sp>
      <p:sp>
        <p:nvSpPr>
          <p:cNvPr id="5" name="TextBox 4"/>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1079108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body" sz="half" idx="2"/>
          </p:nvPr>
        </p:nvSpPr>
        <p:spPr>
          <a:xfrm>
            <a:off x="4734630" y="838200"/>
            <a:ext cx="3300573" cy="5181600"/>
          </a:xfrm>
        </p:spPr>
        <p:txBody>
          <a:bodyPr>
            <a:normAutofit fontScale="92500" lnSpcReduction="20000"/>
          </a:bodyPr>
          <a:lstStyle/>
          <a:p>
            <a:pPr marL="68580" indent="0">
              <a:buNone/>
            </a:pPr>
            <a:r>
              <a:rPr lang="en-US" dirty="0"/>
              <a:t>Alcohol use inhibits absorption of important nutrients such as thiamin, vitamin B12, folic acid, and zinc. What do you need these nutrients for?</a:t>
            </a:r>
          </a:p>
          <a:p>
            <a:pPr marL="68580" indent="0">
              <a:buNone/>
            </a:pPr>
            <a:endParaRPr lang="en-US" dirty="0"/>
          </a:p>
          <a:p>
            <a:r>
              <a:rPr lang="en-US" dirty="0"/>
              <a:t>Thiamin (B1) is involved in the metabolism of proteins and fat, the formation of hemoglobin, and it metabolizes carbohydrates.</a:t>
            </a:r>
          </a:p>
          <a:p>
            <a:endParaRPr lang="en-US" dirty="0"/>
          </a:p>
          <a:p>
            <a:r>
              <a:rPr lang="en-US" dirty="0"/>
              <a:t>Vitamin B12 is essential to maintain healthy red blood and nerve cells.</a:t>
            </a:r>
          </a:p>
          <a:p>
            <a:endParaRPr lang="en-US" dirty="0"/>
          </a:p>
          <a:p>
            <a:r>
              <a:rPr lang="en-US" dirty="0"/>
              <a:t>Folic acid is part of a coenzyme involved in the formation of new cells.</a:t>
            </a:r>
          </a:p>
          <a:p>
            <a:endParaRPr lang="en-US" dirty="0"/>
          </a:p>
          <a:p>
            <a:r>
              <a:rPr lang="en-US" dirty="0"/>
              <a:t>Zinc is essential to your energy metabolic processes. The depletion of zinc can have an effect on reducing endurance</a:t>
            </a:r>
          </a:p>
        </p:txBody>
      </p:sp>
      <p:pic>
        <p:nvPicPr>
          <p:cNvPr id="16" name="Picture 15"/>
          <p:cNvPicPr>
            <a:picLocks noChangeAspect="1"/>
          </p:cNvPicPr>
          <p:nvPr/>
        </p:nvPicPr>
        <p:blipFill rotWithShape="1">
          <a:blip r:embed="rId2" cstate="print">
            <a:extLst>
              <a:ext uri="{28A0092B-C50C-407E-A947-70E740481C1C}">
                <a14:useLocalDpi xmlns:a14="http://schemas.microsoft.com/office/drawing/2010/main" val="0"/>
              </a:ext>
            </a:extLst>
          </a:blip>
          <a:srcRect r="39309"/>
          <a:stretch/>
        </p:blipFill>
        <p:spPr>
          <a:xfrm>
            <a:off x="914400" y="609600"/>
            <a:ext cx="3581400" cy="5638800"/>
          </a:xfrm>
          <a:prstGeom prst="rect">
            <a:avLst/>
          </a:prstGeom>
        </p:spPr>
      </p:pic>
      <p:sp>
        <p:nvSpPr>
          <p:cNvPr id="19" name="TextBox 18"/>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32714990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wDYS7K-bSw?hl=en_US&amp;version=3&amp;rel=0"/>
          <p:cNvPicPr>
            <a:picLocks noRot="1" noChangeAspect="1"/>
          </p:cNvPicPr>
          <p:nvPr>
            <a:videoFile r:link="rId1"/>
          </p:nvPr>
        </p:nvPicPr>
        <p:blipFill>
          <a:blip r:embed="rId3"/>
          <a:stretch>
            <a:fillRect/>
          </a:stretch>
        </p:blipFill>
        <p:spPr>
          <a:xfrm>
            <a:off x="538018" y="457200"/>
            <a:ext cx="8077200" cy="601980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4800600" y="23191"/>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271386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Alcohol and Academics</a:t>
            </a:r>
            <a:endParaRPr lang="en-US" dirty="0"/>
          </a:p>
        </p:txBody>
      </p:sp>
      <p:sp>
        <p:nvSpPr>
          <p:cNvPr id="5" name="Text Placeholder 4"/>
          <p:cNvSpPr>
            <a:spLocks noGrp="1"/>
          </p:cNvSpPr>
          <p:nvPr>
            <p:ph type="body" idx="1"/>
          </p:nvPr>
        </p:nvSpPr>
        <p:spPr/>
        <p:txBody>
          <a:bodyPr>
            <a:normAutofit/>
          </a:bodyPr>
          <a:lstStyle/>
          <a:p>
            <a:pPr algn="ctr"/>
            <a:r>
              <a:rPr lang="en-US" dirty="0" smtClean="0"/>
              <a:t>1 in 4 </a:t>
            </a:r>
            <a:r>
              <a:rPr lang="en-US" dirty="0"/>
              <a:t>college </a:t>
            </a:r>
            <a:r>
              <a:rPr lang="en-US" dirty="0" smtClean="0"/>
              <a:t>students </a:t>
            </a:r>
            <a:r>
              <a:rPr lang="en-US" dirty="0"/>
              <a:t>report academic consequences of their drinking, including missing class, falling behind, doing poorly on exams or papers, and receiving lower grades overall.</a:t>
            </a:r>
            <a:endParaRPr lang="en-US" dirty="0"/>
          </a:p>
        </p:txBody>
      </p:sp>
      <p:pic>
        <p:nvPicPr>
          <p:cNvPr id="7170" name="Picture 2" descr="https://encrypted-tbn3.gstatic.com/images?q=tbn:ANd9GcRqTb6cnZNN-xg2tan69qO49U2hPjypQ3z7kYjbhwyujeBvlsbOr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752600"/>
            <a:ext cx="2286000" cy="152400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encrypted-tbn3.gstatic.com/images?q=tbn:ANd9GcSt6nuuWQgdCNSwQ7MrCLWCK-PTUQRKEyQ4hascPIVYFuNlM6i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809626"/>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encrypted-tbn0.gstatic.com/images?q=tbn:ANd9GcSoDlV6iabQETedpk_3nGLZ7RY9L02uz8pyz85eU_5_s04j5vVqQ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781175"/>
            <a:ext cx="2000250" cy="14954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0432142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9628" y="1384298"/>
            <a:ext cx="7024744" cy="648736"/>
          </a:xfrm>
        </p:spPr>
        <p:txBody>
          <a:bodyPr>
            <a:normAutofit fontScale="90000"/>
          </a:bodyPr>
          <a:lstStyle/>
          <a:p>
            <a:r>
              <a:rPr lang="en-US" dirty="0" smtClean="0"/>
              <a:t>GPA drink-down</a:t>
            </a:r>
            <a:br>
              <a:rPr lang="en-US" dirty="0" smtClean="0"/>
            </a:br>
            <a:endParaRPr lang="en-US" dirty="0"/>
          </a:p>
        </p:txBody>
      </p:sp>
      <p:sp>
        <p:nvSpPr>
          <p:cNvPr id="7" name="TextBox 6"/>
          <p:cNvSpPr txBox="1"/>
          <p:nvPr/>
        </p:nvSpPr>
        <p:spPr>
          <a:xfrm>
            <a:off x="685800" y="1524000"/>
            <a:ext cx="7516801" cy="369332"/>
          </a:xfrm>
          <a:prstGeom prst="rect">
            <a:avLst/>
          </a:prstGeom>
          <a:noFill/>
        </p:spPr>
        <p:txBody>
          <a:bodyPr wrap="none" rtlCol="0">
            <a:spAutoFit/>
          </a:bodyPr>
          <a:lstStyle/>
          <a:p>
            <a:r>
              <a:rPr lang="en-US" dirty="0" smtClean="0"/>
              <a:t>This is how each letter grade student drinks per </a:t>
            </a:r>
            <a:r>
              <a:rPr lang="en-US" b="1" u="sng" dirty="0" smtClean="0"/>
              <a:t>week</a:t>
            </a:r>
            <a:r>
              <a:rPr lang="en-US" dirty="0" smtClean="0"/>
              <a:t> on average.</a:t>
            </a:r>
            <a:endParaRPr lang="en-US" dirty="0"/>
          </a:p>
        </p:txBody>
      </p:sp>
      <p:pic>
        <p:nvPicPr>
          <p:cNvPr id="2050"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20574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20574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2057399"/>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278916"/>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3276599"/>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32766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327892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3276601"/>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450673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450672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4506726"/>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4506722"/>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4506723"/>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4506725"/>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450673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450673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5639215"/>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56388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56388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563879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56388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5638795"/>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5638799"/>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48909" y="5638798"/>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15509" y="5638797"/>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5638796"/>
            <a:ext cx="533400" cy="615069"/>
          </a:xfrm>
          <a:prstGeom prst="rect">
            <a:avLst/>
          </a:prstGeom>
          <a:noFill/>
          <a:extLst>
            <a:ext uri="{909E8E84-426E-40DD-AFC4-6F175D3DCCD1}">
              <a14:hiddenFill xmlns:a14="http://schemas.microsoft.com/office/drawing/2010/main">
                <a:solidFill>
                  <a:srgbClr val="FFFFFF"/>
                </a:solidFill>
              </a14:hiddenFill>
            </a:ext>
          </a:extLst>
        </p:spPr>
      </p:pic>
      <p:sp>
        <p:nvSpPr>
          <p:cNvPr id="2048" name="TextBox 2047"/>
          <p:cNvSpPr txBox="1"/>
          <p:nvPr/>
        </p:nvSpPr>
        <p:spPr>
          <a:xfrm>
            <a:off x="1304056" y="2180267"/>
            <a:ext cx="1601721" cy="369332"/>
          </a:xfrm>
          <a:prstGeom prst="rect">
            <a:avLst/>
          </a:prstGeom>
          <a:noFill/>
        </p:spPr>
        <p:txBody>
          <a:bodyPr wrap="none" rtlCol="0">
            <a:spAutoFit/>
          </a:bodyPr>
          <a:lstStyle/>
          <a:p>
            <a:r>
              <a:rPr lang="en-US" dirty="0" smtClean="0"/>
              <a:t>“A” Students</a:t>
            </a:r>
            <a:endParaRPr lang="en-US" dirty="0"/>
          </a:p>
        </p:txBody>
      </p:sp>
      <p:sp>
        <p:nvSpPr>
          <p:cNvPr id="2049" name="TextBox 2048"/>
          <p:cNvSpPr txBox="1"/>
          <p:nvPr/>
        </p:nvSpPr>
        <p:spPr>
          <a:xfrm>
            <a:off x="1304056" y="3399467"/>
            <a:ext cx="1563248" cy="369332"/>
          </a:xfrm>
          <a:prstGeom prst="rect">
            <a:avLst/>
          </a:prstGeom>
          <a:noFill/>
        </p:spPr>
        <p:txBody>
          <a:bodyPr wrap="none" rtlCol="0">
            <a:spAutoFit/>
          </a:bodyPr>
          <a:lstStyle/>
          <a:p>
            <a:r>
              <a:rPr lang="en-US" dirty="0" smtClean="0"/>
              <a:t>“B” Students</a:t>
            </a:r>
            <a:endParaRPr lang="en-US" dirty="0"/>
          </a:p>
        </p:txBody>
      </p:sp>
      <p:sp>
        <p:nvSpPr>
          <p:cNvPr id="2051" name="TextBox 2050"/>
          <p:cNvSpPr txBox="1"/>
          <p:nvPr/>
        </p:nvSpPr>
        <p:spPr>
          <a:xfrm>
            <a:off x="1276804" y="4629590"/>
            <a:ext cx="1617751" cy="369332"/>
          </a:xfrm>
          <a:prstGeom prst="rect">
            <a:avLst/>
          </a:prstGeom>
          <a:noFill/>
        </p:spPr>
        <p:txBody>
          <a:bodyPr wrap="none" rtlCol="0">
            <a:spAutoFit/>
          </a:bodyPr>
          <a:lstStyle/>
          <a:p>
            <a:r>
              <a:rPr lang="en-US" dirty="0" smtClean="0"/>
              <a:t>“C” Students</a:t>
            </a:r>
            <a:endParaRPr lang="en-US" dirty="0"/>
          </a:p>
        </p:txBody>
      </p:sp>
      <p:sp>
        <p:nvSpPr>
          <p:cNvPr id="2052" name="TextBox 2051"/>
          <p:cNvSpPr txBox="1"/>
          <p:nvPr/>
        </p:nvSpPr>
        <p:spPr>
          <a:xfrm>
            <a:off x="838200" y="5762083"/>
            <a:ext cx="2299027" cy="369332"/>
          </a:xfrm>
          <a:prstGeom prst="rect">
            <a:avLst/>
          </a:prstGeom>
          <a:noFill/>
        </p:spPr>
        <p:txBody>
          <a:bodyPr wrap="none" rtlCol="0">
            <a:spAutoFit/>
          </a:bodyPr>
          <a:lstStyle/>
          <a:p>
            <a:r>
              <a:rPr lang="en-US" dirty="0" smtClean="0"/>
              <a:t>“D and F” Students</a:t>
            </a:r>
            <a:endParaRPr lang="en-US" dirty="0"/>
          </a:p>
        </p:txBody>
      </p:sp>
      <p:pic>
        <p:nvPicPr>
          <p:cNvPr id="40"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20574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3276598"/>
            <a:ext cx="533400" cy="615069"/>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32748103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Some National statistics	</a:t>
            </a:r>
            <a:endParaRPr lang="en-US" dirty="0"/>
          </a:p>
        </p:txBody>
      </p:sp>
      <p:sp>
        <p:nvSpPr>
          <p:cNvPr id="6" name="Content Placeholder 5"/>
          <p:cNvSpPr>
            <a:spLocks noGrp="1"/>
          </p:cNvSpPr>
          <p:nvPr>
            <p:ph idx="1"/>
          </p:nvPr>
        </p:nvSpPr>
        <p:spPr>
          <a:xfrm>
            <a:off x="533400" y="2209800"/>
            <a:ext cx="7848600" cy="4114800"/>
          </a:xfrm>
        </p:spPr>
        <p:txBody>
          <a:bodyPr>
            <a:normAutofit fontScale="70000" lnSpcReduction="20000"/>
          </a:bodyPr>
          <a:lstStyle/>
          <a:p>
            <a:endParaRPr lang="en-US" b="1" dirty="0" smtClean="0"/>
          </a:p>
          <a:p>
            <a:r>
              <a:rPr lang="en-US" b="1" dirty="0" smtClean="0"/>
              <a:t>4 out of 5 </a:t>
            </a:r>
            <a:r>
              <a:rPr lang="en-US" dirty="0" smtClean="0"/>
              <a:t>students drink alcohol</a:t>
            </a:r>
          </a:p>
          <a:p>
            <a:endParaRPr lang="en-US" b="1" dirty="0"/>
          </a:p>
          <a:p>
            <a:r>
              <a:rPr lang="en-US" b="1" dirty="0" smtClean="0"/>
              <a:t>About Half</a:t>
            </a:r>
            <a:r>
              <a:rPr lang="en-US" dirty="0" smtClean="0"/>
              <a:t> of the students who report drinking, consume alcohol by binge drinking.</a:t>
            </a:r>
          </a:p>
          <a:p>
            <a:endParaRPr lang="en-US" b="1" dirty="0" smtClean="0"/>
          </a:p>
          <a:p>
            <a:r>
              <a:rPr lang="en-US" b="1" dirty="0" smtClean="0"/>
              <a:t>53.4</a:t>
            </a:r>
            <a:r>
              <a:rPr lang="en-US" b="1" dirty="0"/>
              <a:t>%</a:t>
            </a:r>
            <a:r>
              <a:rPr lang="en-US" dirty="0"/>
              <a:t> of students reported missing a class because of alcohol </a:t>
            </a:r>
            <a:r>
              <a:rPr lang="en-US" dirty="0" smtClean="0"/>
              <a:t>use</a:t>
            </a:r>
          </a:p>
          <a:p>
            <a:pPr marL="68580" indent="0">
              <a:buNone/>
            </a:pPr>
            <a:endParaRPr lang="en-US" dirty="0"/>
          </a:p>
          <a:p>
            <a:r>
              <a:rPr lang="en-US" b="1" dirty="0"/>
              <a:t>33.4%</a:t>
            </a:r>
            <a:r>
              <a:rPr lang="en-US" dirty="0"/>
              <a:t> reported performing poorly on a test or project because of alcohol </a:t>
            </a:r>
            <a:r>
              <a:rPr lang="en-US" dirty="0" smtClean="0"/>
              <a:t>use</a:t>
            </a:r>
          </a:p>
          <a:p>
            <a:pPr marL="68580" indent="0">
              <a:buNone/>
            </a:pPr>
            <a:endParaRPr lang="en-US" dirty="0"/>
          </a:p>
          <a:p>
            <a:r>
              <a:rPr lang="en-US" b="1" dirty="0"/>
              <a:t>48.2%</a:t>
            </a:r>
            <a:r>
              <a:rPr lang="en-US" dirty="0"/>
              <a:t> reported experiencing memory loss because of alcohol </a:t>
            </a:r>
            <a:r>
              <a:rPr lang="en-US" dirty="0" smtClean="0"/>
              <a:t>use</a:t>
            </a:r>
          </a:p>
          <a:p>
            <a:pPr marL="68580" indent="0">
              <a:buNone/>
            </a:pPr>
            <a:endParaRPr lang="en-US" dirty="0"/>
          </a:p>
          <a:p>
            <a:r>
              <a:rPr lang="en-US" b="1" dirty="0"/>
              <a:t>39.7%</a:t>
            </a:r>
            <a:r>
              <a:rPr lang="en-US" dirty="0"/>
              <a:t> reported that alcohol use by other students interrupts their </a:t>
            </a:r>
            <a:r>
              <a:rPr lang="en-US" dirty="0" smtClean="0"/>
              <a:t>studying</a:t>
            </a:r>
          </a:p>
          <a:p>
            <a:pPr marL="68580" indent="0">
              <a:buNone/>
            </a:pPr>
            <a:endParaRPr lang="en-US" dirty="0"/>
          </a:p>
          <a:p>
            <a:endParaRPr lang="en-US" dirty="0"/>
          </a:p>
        </p:txBody>
      </p:sp>
      <p:pic>
        <p:nvPicPr>
          <p:cNvPr id="6146" name="Picture 2" descr="https://encrypted-tbn1.gstatic.com/images?q=tbn:ANd9GcR4YhqNYB68zs00SYnZhi0DWjphgZSK7VNU7QgXGY5OLnZypL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391" y="346213"/>
            <a:ext cx="2143125"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17403643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Stats continued…</a:t>
            </a:r>
            <a:endParaRPr lang="en-US" dirty="0"/>
          </a:p>
        </p:txBody>
      </p:sp>
      <p:sp>
        <p:nvSpPr>
          <p:cNvPr id="3" name="Content Placeholder 2"/>
          <p:cNvSpPr>
            <a:spLocks noGrp="1"/>
          </p:cNvSpPr>
          <p:nvPr>
            <p:ph idx="1"/>
          </p:nvPr>
        </p:nvSpPr>
        <p:spPr>
          <a:xfrm>
            <a:off x="609600" y="2323652"/>
            <a:ext cx="8001000" cy="4077148"/>
          </a:xfrm>
        </p:spPr>
        <p:txBody>
          <a:bodyPr>
            <a:normAutofit fontScale="55000" lnSpcReduction="20000"/>
          </a:bodyPr>
          <a:lstStyle/>
          <a:p>
            <a:pPr fontAlgn="base"/>
            <a:r>
              <a:rPr lang="en-US" b="1" dirty="0"/>
              <a:t>Death:</a:t>
            </a:r>
            <a:r>
              <a:rPr lang="en-US" dirty="0"/>
              <a:t> 1,825 college students between the ages of 18 and 24 die each year from alcohol-related unintentional injuries.</a:t>
            </a:r>
            <a:br>
              <a:rPr lang="en-US" dirty="0"/>
            </a:br>
            <a:r>
              <a:rPr lang="en-US" dirty="0"/>
              <a:t> </a:t>
            </a:r>
          </a:p>
          <a:p>
            <a:pPr fontAlgn="base"/>
            <a:r>
              <a:rPr lang="en-US" b="1" dirty="0"/>
              <a:t>Assault:</a:t>
            </a:r>
            <a:r>
              <a:rPr lang="en-US" dirty="0"/>
              <a:t> More than 690,000 students between the ages of 18 and 24 are assaulted by another student who has been drinking.</a:t>
            </a:r>
            <a:br>
              <a:rPr lang="en-US" dirty="0"/>
            </a:br>
            <a:r>
              <a:rPr lang="en-US" dirty="0"/>
              <a:t> </a:t>
            </a:r>
          </a:p>
          <a:p>
            <a:pPr fontAlgn="base"/>
            <a:r>
              <a:rPr lang="en-US" b="1" dirty="0"/>
              <a:t>Sexual Abuse:</a:t>
            </a:r>
            <a:r>
              <a:rPr lang="en-US" dirty="0"/>
              <a:t> More than 97,000 students between the ages of 18 and 24 are victims of alcohol-related sexual assault or date rape.</a:t>
            </a:r>
            <a:br>
              <a:rPr lang="en-US" dirty="0"/>
            </a:br>
            <a:r>
              <a:rPr lang="en-US" dirty="0"/>
              <a:t> </a:t>
            </a:r>
          </a:p>
          <a:p>
            <a:pPr fontAlgn="base"/>
            <a:r>
              <a:rPr lang="en-US" b="1" dirty="0"/>
              <a:t>Injury:</a:t>
            </a:r>
            <a:r>
              <a:rPr lang="en-US" dirty="0"/>
              <a:t> 599,000 students between the ages of 18 and 24 receive unintentional injuries while under the influence of alcohol.</a:t>
            </a:r>
            <a:br>
              <a:rPr lang="en-US" dirty="0"/>
            </a:br>
            <a:r>
              <a:rPr lang="en-US" dirty="0"/>
              <a:t> </a:t>
            </a:r>
          </a:p>
          <a:p>
            <a:pPr fontAlgn="base"/>
            <a:r>
              <a:rPr lang="en-US" b="1" dirty="0"/>
              <a:t>Academic Problems:</a:t>
            </a:r>
            <a:r>
              <a:rPr lang="en-US" dirty="0"/>
              <a:t> About 25 percent of college students report academic consequences of their drinking including missing class, falling behind, doing poorly on exams or papers, and receiving lower grades overall.</a:t>
            </a:r>
            <a:br>
              <a:rPr lang="en-US" dirty="0"/>
            </a:br>
            <a:r>
              <a:rPr lang="en-US" dirty="0"/>
              <a:t> </a:t>
            </a:r>
          </a:p>
          <a:p>
            <a:pPr fontAlgn="base"/>
            <a:r>
              <a:rPr lang="en-US" b="1" dirty="0"/>
              <a:t>Health Problems/Suicide Attempts:</a:t>
            </a:r>
            <a:r>
              <a:rPr lang="en-US" dirty="0"/>
              <a:t> More than 150,000 students develop an alcohol-related health problem and between 1.2 and 1.5 percent of students indicate that they tried to commit suicide within the past year due to drinking or drug use.</a:t>
            </a:r>
            <a:br>
              <a:rPr lang="en-US" dirty="0"/>
            </a:br>
            <a:r>
              <a:rPr lang="en-US" dirty="0"/>
              <a:t> </a:t>
            </a:r>
          </a:p>
          <a:p>
            <a:pPr fontAlgn="base"/>
            <a:r>
              <a:rPr lang="en-US" b="1" dirty="0"/>
              <a:t>Drunk Driving:</a:t>
            </a:r>
            <a:r>
              <a:rPr lang="en-US" dirty="0"/>
              <a:t> 2.8 million students between the ages of 18 and 24 reported driving under the influence of alcohol.</a:t>
            </a:r>
          </a:p>
          <a:p>
            <a:endParaRPr lang="en-US" dirty="0"/>
          </a:p>
        </p:txBody>
      </p:sp>
      <p:sp>
        <p:nvSpPr>
          <p:cNvPr id="4" name="TextBox 3"/>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30383827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7924" y="1027664"/>
            <a:ext cx="5620310" cy="1143000"/>
          </a:xfrm>
        </p:spPr>
        <p:txBody>
          <a:bodyPr>
            <a:normAutofit fontScale="90000"/>
          </a:bodyPr>
          <a:lstStyle/>
          <a:p>
            <a:r>
              <a:rPr lang="en-US" dirty="0" smtClean="0"/>
              <a:t>Abstract thinking and Alcohol</a:t>
            </a:r>
            <a:endParaRPr lang="en-US" dirty="0"/>
          </a:p>
        </p:txBody>
      </p:sp>
      <p:sp>
        <p:nvSpPr>
          <p:cNvPr id="3" name="Content Placeholder 2"/>
          <p:cNvSpPr>
            <a:spLocks noGrp="1"/>
          </p:cNvSpPr>
          <p:nvPr>
            <p:ph sz="quarter" idx="13"/>
          </p:nvPr>
        </p:nvSpPr>
        <p:spPr>
          <a:xfrm>
            <a:off x="685800" y="2313432"/>
            <a:ext cx="7848600" cy="2944368"/>
          </a:xfrm>
        </p:spPr>
        <p:txBody>
          <a:bodyPr>
            <a:normAutofit fontScale="92500" lnSpcReduction="10000"/>
          </a:bodyPr>
          <a:lstStyle/>
          <a:p>
            <a:pPr marL="68580" indent="0">
              <a:buNone/>
            </a:pPr>
            <a:r>
              <a:rPr lang="en-US" dirty="0"/>
              <a:t>Alcohol affects a person's abstract thinking, </a:t>
            </a:r>
            <a:r>
              <a:rPr lang="en-US" dirty="0" smtClean="0"/>
              <a:t>which is a style </a:t>
            </a:r>
            <a:r>
              <a:rPr lang="en-US" dirty="0"/>
              <a:t>of thinking </a:t>
            </a:r>
            <a:r>
              <a:rPr lang="en-US" dirty="0" smtClean="0"/>
              <a:t>that forms concepts </a:t>
            </a:r>
            <a:r>
              <a:rPr lang="en-US" dirty="0"/>
              <a:t>and </a:t>
            </a:r>
            <a:r>
              <a:rPr lang="en-US" dirty="0" smtClean="0"/>
              <a:t>ideas which are then understood </a:t>
            </a:r>
            <a:r>
              <a:rPr lang="en-US" dirty="0"/>
              <a:t>and later applied in problem solving. </a:t>
            </a:r>
            <a:endParaRPr lang="en-US" dirty="0" smtClean="0"/>
          </a:p>
          <a:p>
            <a:pPr marL="68580" indent="0">
              <a:buNone/>
            </a:pPr>
            <a:endParaRPr lang="en-US" dirty="0"/>
          </a:p>
          <a:p>
            <a:pPr marL="68580" indent="0">
              <a:buNone/>
            </a:pPr>
            <a:r>
              <a:rPr lang="en-US" dirty="0" smtClean="0"/>
              <a:t>Abstract </a:t>
            </a:r>
            <a:r>
              <a:rPr lang="en-US" dirty="0"/>
              <a:t>thinking is required to solve puzzles, understand a person's motivations, figure out story problems, and excel academically. A person who drinks to the point of intoxication may experience impaired abstract thinking. </a:t>
            </a:r>
            <a:endParaRPr lang="en-US" dirty="0" smtClean="0"/>
          </a:p>
        </p:txBody>
      </p:sp>
      <p:sp>
        <p:nvSpPr>
          <p:cNvPr id="5" name="TextBox 4"/>
          <p:cNvSpPr txBox="1"/>
          <p:nvPr/>
        </p:nvSpPr>
        <p:spPr>
          <a:xfrm>
            <a:off x="838200" y="5909605"/>
            <a:ext cx="7423827" cy="369332"/>
          </a:xfrm>
          <a:prstGeom prst="rect">
            <a:avLst/>
          </a:prstGeom>
          <a:noFill/>
        </p:spPr>
        <p:txBody>
          <a:bodyPr wrap="none" rtlCol="0">
            <a:spAutoFit/>
          </a:bodyPr>
          <a:lstStyle/>
          <a:p>
            <a:r>
              <a:rPr lang="en-US" dirty="0" smtClean="0"/>
              <a:t>Depending how much you drink, these effects can last for weeks.</a:t>
            </a:r>
            <a:endParaRPr lang="en-US" dirty="0"/>
          </a:p>
        </p:txBody>
      </p:sp>
      <p:pic>
        <p:nvPicPr>
          <p:cNvPr id="5122" name="Picture 2" descr="https://encrypted-tbn3.gstatic.com/images?q=tbn:ANd9GcTAXWSxi-wN8GFh5_uRUlNCR5RR6iGiYXNAJ84KbDT7usa43iMQh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57199"/>
            <a:ext cx="1838324" cy="185778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34046091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Alcohol and Sleep</a:t>
            </a:r>
            <a:endParaRPr lang="en-US" dirty="0"/>
          </a:p>
        </p:txBody>
      </p:sp>
      <p:sp>
        <p:nvSpPr>
          <p:cNvPr id="7" name="Content Placeholder 6"/>
          <p:cNvSpPr>
            <a:spLocks noGrp="1"/>
          </p:cNvSpPr>
          <p:nvPr>
            <p:ph idx="1"/>
          </p:nvPr>
        </p:nvSpPr>
        <p:spPr>
          <a:xfrm>
            <a:off x="609600" y="2323653"/>
            <a:ext cx="7924800" cy="1562547"/>
          </a:xfrm>
        </p:spPr>
        <p:txBody>
          <a:bodyPr>
            <a:normAutofit fontScale="85000" lnSpcReduction="10000"/>
          </a:bodyPr>
          <a:lstStyle/>
          <a:p>
            <a:pPr marL="68580" indent="0">
              <a:buNone/>
            </a:pPr>
            <a:r>
              <a:rPr lang="en-US" dirty="0"/>
              <a:t>A</a:t>
            </a:r>
            <a:r>
              <a:rPr lang="en-US" dirty="0" smtClean="0"/>
              <a:t>lcohol </a:t>
            </a:r>
            <a:r>
              <a:rPr lang="en-US" dirty="0"/>
              <a:t>changes the normal rhythms of sleep by increasing the amount of time people spend in "deep sleep," but also </a:t>
            </a:r>
            <a:r>
              <a:rPr lang="en-US" i="1" dirty="0"/>
              <a:t>decreasing</a:t>
            </a:r>
            <a:r>
              <a:rPr lang="en-US" dirty="0"/>
              <a:t> the amount of time people spend in REM sleep by disrupting sleep during this stage, which is necessary for memory, concentration and motor skills.</a:t>
            </a:r>
            <a:endParaRPr lang="en-US" dirty="0"/>
          </a:p>
        </p:txBody>
      </p:sp>
      <p:sp>
        <p:nvSpPr>
          <p:cNvPr id="8" name="TextBox 7"/>
          <p:cNvSpPr txBox="1"/>
          <p:nvPr/>
        </p:nvSpPr>
        <p:spPr>
          <a:xfrm>
            <a:off x="1120030" y="3881735"/>
            <a:ext cx="6705600" cy="923330"/>
          </a:xfrm>
          <a:prstGeom prst="rect">
            <a:avLst/>
          </a:prstGeom>
          <a:noFill/>
        </p:spPr>
        <p:txBody>
          <a:bodyPr wrap="square" rtlCol="0">
            <a:spAutoFit/>
          </a:bodyPr>
          <a:lstStyle/>
          <a:p>
            <a:pPr algn="ctr"/>
            <a:r>
              <a:rPr lang="en-US" dirty="0" smtClean="0"/>
              <a:t>REM sleep is very important for the college student because this is the time the brain actively stores learned materials and builds concentration for the next day.</a:t>
            </a:r>
            <a:endParaRPr lang="en-US" dirty="0"/>
          </a:p>
        </p:txBody>
      </p:sp>
      <p:sp>
        <p:nvSpPr>
          <p:cNvPr id="9" name="TextBox 8"/>
          <p:cNvSpPr txBox="1"/>
          <p:nvPr/>
        </p:nvSpPr>
        <p:spPr>
          <a:xfrm>
            <a:off x="1120031" y="5064059"/>
            <a:ext cx="7338170" cy="923330"/>
          </a:xfrm>
          <a:prstGeom prst="rect">
            <a:avLst/>
          </a:prstGeom>
          <a:noFill/>
        </p:spPr>
        <p:txBody>
          <a:bodyPr wrap="square" rtlCol="0">
            <a:spAutoFit/>
          </a:bodyPr>
          <a:lstStyle/>
          <a:p>
            <a:pPr algn="ctr"/>
            <a:r>
              <a:rPr lang="en-US" dirty="0" smtClean="0"/>
              <a:t>So…studying and then partying is only going to waste your time. </a:t>
            </a:r>
          </a:p>
          <a:p>
            <a:pPr algn="ctr"/>
            <a:r>
              <a:rPr lang="en-US" dirty="0" smtClean="0"/>
              <a:t>Because your brain “digests” that information during your REM sleep.</a:t>
            </a:r>
            <a:endParaRPr lang="en-US" dirty="0"/>
          </a:p>
        </p:txBody>
      </p:sp>
      <p:pic>
        <p:nvPicPr>
          <p:cNvPr id="4098" name="Picture 2" descr="https://encrypted-tbn1.gstatic.com/images?q=tbn:ANd9GcQ6MYQi4myI4P77_RssH_yuCHhReUA55W3WMCuMS-LMshMBqD7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087" y="457200"/>
            <a:ext cx="3048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659613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54269" y="2784271"/>
            <a:ext cx="6637468" cy="1362075"/>
          </a:xfrm>
        </p:spPr>
        <p:txBody>
          <a:bodyPr/>
          <a:lstStyle/>
          <a:p>
            <a:r>
              <a:rPr lang="en-US" dirty="0" smtClean="0"/>
              <a:t>Alcohol and your body</a:t>
            </a:r>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b="5771"/>
          <a:stretch/>
        </p:blipFill>
        <p:spPr>
          <a:xfrm>
            <a:off x="914399" y="1463954"/>
            <a:ext cx="2219325" cy="1947658"/>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2765" y="3886200"/>
            <a:ext cx="762000" cy="2047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1272209" y="4116529"/>
            <a:ext cx="5801588" cy="369332"/>
          </a:xfrm>
          <a:prstGeom prst="rect">
            <a:avLst/>
          </a:prstGeom>
          <a:noFill/>
        </p:spPr>
        <p:txBody>
          <a:bodyPr wrap="none" rtlCol="0">
            <a:spAutoFit/>
          </a:bodyPr>
          <a:lstStyle/>
          <a:p>
            <a:r>
              <a:rPr lang="en-US" dirty="0" smtClean="0"/>
              <a:t>Your body can only take care of 1 drink per hour…</a:t>
            </a:r>
            <a:endParaRPr lang="en-US" dirty="0"/>
          </a:p>
        </p:txBody>
      </p:sp>
      <p:sp>
        <p:nvSpPr>
          <p:cNvPr id="12" name="Line Callout 2 (No Border) 11"/>
          <p:cNvSpPr/>
          <p:nvPr/>
        </p:nvSpPr>
        <p:spPr>
          <a:xfrm>
            <a:off x="4139873" y="1713883"/>
            <a:ext cx="2927298" cy="1447800"/>
          </a:xfrm>
          <a:prstGeom prst="callout2">
            <a:avLst>
              <a:gd name="adj1" fmla="val 18750"/>
              <a:gd name="adj2" fmla="val -8333"/>
              <a:gd name="adj3" fmla="val 95924"/>
              <a:gd name="adj4" fmla="val -8571"/>
              <a:gd name="adj5" fmla="val 102431"/>
              <a:gd name="adj6" fmla="val -462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This is what happens when you make chicken nuggets at 3am</a:t>
            </a:r>
            <a:endParaRPr lang="en-US" dirty="0"/>
          </a:p>
        </p:txBody>
      </p:sp>
      <p:sp>
        <p:nvSpPr>
          <p:cNvPr id="13" name="TextBox 12"/>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13353406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 and Heart</a:t>
            </a:r>
            <a:endParaRPr lang="en-US" dirty="0"/>
          </a:p>
        </p:txBody>
      </p:sp>
      <p:sp>
        <p:nvSpPr>
          <p:cNvPr id="3" name="Content Placeholder 2"/>
          <p:cNvSpPr>
            <a:spLocks noGrp="1"/>
          </p:cNvSpPr>
          <p:nvPr>
            <p:ph idx="1"/>
          </p:nvPr>
        </p:nvSpPr>
        <p:spPr/>
        <p:txBody>
          <a:bodyPr>
            <a:normAutofit fontScale="70000" lnSpcReduction="20000"/>
          </a:bodyPr>
          <a:lstStyle/>
          <a:p>
            <a:pPr marL="68580" indent="0" fontAlgn="base">
              <a:buNone/>
            </a:pPr>
            <a:r>
              <a:rPr lang="en-US" b="1" dirty="0"/>
              <a:t>Brain:</a:t>
            </a:r>
            <a:r>
              <a:rPr lang="en-US" dirty="0"/>
              <a:t/>
            </a:r>
            <a:br>
              <a:rPr lang="en-US" dirty="0"/>
            </a:br>
            <a:r>
              <a:rPr lang="en-US" dirty="0"/>
              <a:t>Alcohol interferes with the brain’s communication pathways, and can affect the way the brain looks and works. These disruptions can change mood and behavior, and make it harder to think clearly and move with coordination.  </a:t>
            </a:r>
            <a:endParaRPr lang="en-US" dirty="0" smtClean="0"/>
          </a:p>
          <a:p>
            <a:pPr marL="68580" indent="0" fontAlgn="base">
              <a:buNone/>
            </a:pPr>
            <a:endParaRPr lang="en-US" dirty="0"/>
          </a:p>
          <a:p>
            <a:pPr marL="68580" indent="0" fontAlgn="base">
              <a:buNone/>
            </a:pPr>
            <a:r>
              <a:rPr lang="en-US" b="1" dirty="0"/>
              <a:t>Heart:</a:t>
            </a:r>
            <a:r>
              <a:rPr lang="en-US" dirty="0"/>
              <a:t/>
            </a:r>
            <a:br>
              <a:rPr lang="en-US" dirty="0"/>
            </a:br>
            <a:r>
              <a:rPr lang="en-US" dirty="0"/>
              <a:t>Drinking a lot over a long time or too much on a single occasion can damage the heart, causing problems including:</a:t>
            </a:r>
          </a:p>
          <a:p>
            <a:pPr lvl="1" fontAlgn="base"/>
            <a:r>
              <a:rPr lang="en-US" dirty="0"/>
              <a:t>Cardiomyopathy – Stretching and drooping of heart muscle</a:t>
            </a:r>
          </a:p>
          <a:p>
            <a:pPr lvl="1" fontAlgn="base"/>
            <a:r>
              <a:rPr lang="en-US" dirty="0"/>
              <a:t>Arrhythmias – Irregular heart beat</a:t>
            </a:r>
          </a:p>
          <a:p>
            <a:pPr lvl="1" fontAlgn="base"/>
            <a:r>
              <a:rPr lang="en-US" dirty="0"/>
              <a:t>Stroke</a:t>
            </a:r>
          </a:p>
          <a:p>
            <a:pPr lvl="1" fontAlgn="base"/>
            <a:r>
              <a:rPr lang="en-US" dirty="0"/>
              <a:t>High blood pressure </a:t>
            </a:r>
          </a:p>
          <a:p>
            <a:endParaRPr lang="en-US" dirty="0"/>
          </a:p>
        </p:txBody>
      </p:sp>
      <p:sp>
        <p:nvSpPr>
          <p:cNvPr id="4" name="TextBox 3"/>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970741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Liver and Pancreas</a:t>
            </a:r>
            <a:endParaRPr lang="en-US" dirty="0"/>
          </a:p>
        </p:txBody>
      </p:sp>
      <p:sp>
        <p:nvSpPr>
          <p:cNvPr id="3" name="Content Placeholder 2"/>
          <p:cNvSpPr>
            <a:spLocks noGrp="1"/>
          </p:cNvSpPr>
          <p:nvPr>
            <p:ph idx="1"/>
          </p:nvPr>
        </p:nvSpPr>
        <p:spPr/>
        <p:txBody>
          <a:bodyPr>
            <a:normAutofit fontScale="77500" lnSpcReduction="20000"/>
          </a:bodyPr>
          <a:lstStyle/>
          <a:p>
            <a:pPr marL="68580" indent="0" fontAlgn="base">
              <a:buNone/>
            </a:pPr>
            <a:r>
              <a:rPr lang="en-US" b="1" dirty="0"/>
              <a:t>Liver:</a:t>
            </a:r>
            <a:r>
              <a:rPr lang="en-US" dirty="0"/>
              <a:t/>
            </a:r>
            <a:br>
              <a:rPr lang="en-US" dirty="0"/>
            </a:br>
            <a:r>
              <a:rPr lang="en-US" dirty="0"/>
              <a:t>Heavy drinking takes a toll on the liver, and can lead to a variety of problems and liver inflammations including:</a:t>
            </a:r>
          </a:p>
          <a:p>
            <a:pPr lvl="1" fontAlgn="base"/>
            <a:r>
              <a:rPr lang="en-US" dirty="0" err="1"/>
              <a:t>Steatosis</a:t>
            </a:r>
            <a:r>
              <a:rPr lang="en-US" dirty="0"/>
              <a:t>, or fatty liver</a:t>
            </a:r>
          </a:p>
          <a:p>
            <a:pPr lvl="1" fontAlgn="base"/>
            <a:r>
              <a:rPr lang="en-US" dirty="0"/>
              <a:t>Alcoholic hepatitis</a:t>
            </a:r>
          </a:p>
          <a:p>
            <a:pPr lvl="1" fontAlgn="base"/>
            <a:r>
              <a:rPr lang="en-US" dirty="0" smtClean="0"/>
              <a:t>Fibrosis – excess fibrous connective tissue in an organ</a:t>
            </a:r>
            <a:endParaRPr lang="en-US" dirty="0"/>
          </a:p>
          <a:p>
            <a:pPr lvl="1" fontAlgn="base"/>
            <a:r>
              <a:rPr lang="en-US" dirty="0" smtClean="0"/>
              <a:t>Cirrhosis – Liver failure</a:t>
            </a:r>
          </a:p>
          <a:p>
            <a:pPr marL="365760" lvl="1" indent="0" fontAlgn="base">
              <a:buNone/>
            </a:pPr>
            <a:endParaRPr lang="en-US" dirty="0"/>
          </a:p>
          <a:p>
            <a:pPr marL="68580" indent="0" fontAlgn="base">
              <a:buNone/>
            </a:pPr>
            <a:r>
              <a:rPr lang="en-US" b="1" dirty="0"/>
              <a:t>Pancreas:</a:t>
            </a:r>
            <a:r>
              <a:rPr lang="en-US" dirty="0"/>
              <a:t/>
            </a:r>
            <a:br>
              <a:rPr lang="en-US" dirty="0"/>
            </a:br>
            <a:r>
              <a:rPr lang="en-US" dirty="0"/>
              <a:t>Alcohol causes the pancreas to produce toxic substances that can eventually lead to pancreatitis, a dangerous inflammation and swelling of the blood vessels in the pancreas that prevents proper digestion. </a:t>
            </a:r>
          </a:p>
          <a:p>
            <a:endParaRPr lang="en-US" dirty="0"/>
          </a:p>
        </p:txBody>
      </p:sp>
      <p:sp>
        <p:nvSpPr>
          <p:cNvPr id="4" name="TextBox 3"/>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979840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Cancer and Immune System</a:t>
            </a:r>
            <a:endParaRPr lang="en-US" dirty="0"/>
          </a:p>
        </p:txBody>
      </p:sp>
      <p:sp>
        <p:nvSpPr>
          <p:cNvPr id="3" name="Content Placeholder 2"/>
          <p:cNvSpPr>
            <a:spLocks noGrp="1"/>
          </p:cNvSpPr>
          <p:nvPr>
            <p:ph idx="1"/>
          </p:nvPr>
        </p:nvSpPr>
        <p:spPr/>
        <p:txBody>
          <a:bodyPr>
            <a:normAutofit fontScale="62500" lnSpcReduction="20000"/>
          </a:bodyPr>
          <a:lstStyle/>
          <a:p>
            <a:pPr marL="68580" indent="0" fontAlgn="base">
              <a:buNone/>
            </a:pPr>
            <a:r>
              <a:rPr lang="en-US" b="1" dirty="0"/>
              <a:t>Cancer:</a:t>
            </a:r>
            <a:r>
              <a:rPr lang="en-US" dirty="0"/>
              <a:t/>
            </a:r>
            <a:br>
              <a:rPr lang="en-US" dirty="0"/>
            </a:br>
            <a:r>
              <a:rPr lang="en-US" dirty="0"/>
              <a:t>Drinking too much alcohol can increase your risk of developing certain cancers, including cancers of the:</a:t>
            </a:r>
          </a:p>
          <a:p>
            <a:pPr lvl="1" fontAlgn="base"/>
            <a:r>
              <a:rPr lang="en-US" dirty="0"/>
              <a:t>Mouth</a:t>
            </a:r>
          </a:p>
          <a:p>
            <a:pPr lvl="1" fontAlgn="base"/>
            <a:r>
              <a:rPr lang="en-US" dirty="0"/>
              <a:t>Esophagus</a:t>
            </a:r>
          </a:p>
          <a:p>
            <a:pPr lvl="1" fontAlgn="base"/>
            <a:r>
              <a:rPr lang="en-US" dirty="0"/>
              <a:t>Throat</a:t>
            </a:r>
          </a:p>
          <a:p>
            <a:pPr lvl="1" fontAlgn="base"/>
            <a:r>
              <a:rPr lang="en-US" dirty="0"/>
              <a:t>Liver</a:t>
            </a:r>
          </a:p>
          <a:p>
            <a:pPr lvl="1" fontAlgn="base"/>
            <a:r>
              <a:rPr lang="en-US" dirty="0" smtClean="0"/>
              <a:t>Breast</a:t>
            </a:r>
          </a:p>
          <a:p>
            <a:pPr lvl="1" fontAlgn="base"/>
            <a:endParaRPr lang="en-US" dirty="0"/>
          </a:p>
          <a:p>
            <a:pPr marL="68580" indent="0" fontAlgn="base">
              <a:buNone/>
            </a:pPr>
            <a:r>
              <a:rPr lang="en-US" b="1" dirty="0"/>
              <a:t>Immune System:</a:t>
            </a:r>
            <a:r>
              <a:rPr lang="en-US" dirty="0"/>
              <a:t/>
            </a:r>
            <a:br>
              <a:rPr lang="en-US" dirty="0"/>
            </a:br>
            <a:r>
              <a:rPr lang="en-US" dirty="0"/>
              <a:t>Drinking too much can weaken your immune system, making your body a much easier target for disease.  Chronic drinkers are more liable to contract diseases like pneumonia and tuberculosis than people who do not drink too much.  Drinking a lot on a single occasion slows your body’s ability to ward off infections – even up to 24 hours after getting drunk.</a:t>
            </a:r>
          </a:p>
          <a:p>
            <a:endParaRPr lang="en-US" dirty="0"/>
          </a:p>
        </p:txBody>
      </p:sp>
      <p:sp>
        <p:nvSpPr>
          <p:cNvPr id="4" name="TextBox 3"/>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8280134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Short term and Long term effects of alcohol.</a:t>
            </a:r>
            <a:endParaRPr lang="en-US" dirty="0"/>
          </a:p>
        </p:txBody>
      </p:sp>
      <p:sp>
        <p:nvSpPr>
          <p:cNvPr id="6" name="TextBox 5"/>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38649601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1000"/>
            <a:ext cx="7024744" cy="1143000"/>
          </a:xfrm>
        </p:spPr>
        <p:txBody>
          <a:bodyPr/>
          <a:lstStyle/>
          <a:p>
            <a:r>
              <a:rPr lang="en-US" dirty="0" smtClean="0"/>
              <a:t>Short term effects</a:t>
            </a:r>
            <a:endParaRPr lang="en-US" dirty="0"/>
          </a:p>
        </p:txBody>
      </p:sp>
      <p:sp>
        <p:nvSpPr>
          <p:cNvPr id="6" name="Content Placeholder 5"/>
          <p:cNvSpPr>
            <a:spLocks noGrp="1"/>
          </p:cNvSpPr>
          <p:nvPr>
            <p:ph sz="quarter" idx="13"/>
          </p:nvPr>
        </p:nvSpPr>
        <p:spPr>
          <a:xfrm>
            <a:off x="685800" y="1524000"/>
            <a:ext cx="2362200" cy="5257800"/>
          </a:xfrm>
        </p:spPr>
        <p:txBody>
          <a:bodyPr>
            <a:normAutofit fontScale="55000" lnSpcReduction="20000"/>
          </a:bodyPr>
          <a:lstStyle/>
          <a:p>
            <a:pPr marL="68580" indent="0" algn="ctr">
              <a:buNone/>
            </a:pPr>
            <a:r>
              <a:rPr lang="en-US" b="1" dirty="0"/>
              <a:t>In low doses, alcohol produces</a:t>
            </a:r>
            <a:r>
              <a:rPr lang="en-US" b="1" dirty="0" smtClean="0"/>
              <a:t>:</a:t>
            </a:r>
          </a:p>
          <a:p>
            <a:pPr marL="68580" indent="0">
              <a:buNone/>
            </a:pPr>
            <a:endParaRPr lang="en-US" b="1" dirty="0"/>
          </a:p>
          <a:p>
            <a:r>
              <a:rPr lang="en-US" kern="1400" dirty="0"/>
              <a:t>A relaxing </a:t>
            </a:r>
            <a:r>
              <a:rPr lang="en-US" kern="1400" dirty="0" smtClean="0"/>
              <a:t>effect</a:t>
            </a:r>
          </a:p>
          <a:p>
            <a:endParaRPr lang="en-US" kern="1400" dirty="0"/>
          </a:p>
          <a:p>
            <a:r>
              <a:rPr lang="en-US" kern="1400" dirty="0"/>
              <a:t>Reduced tension</a:t>
            </a:r>
          </a:p>
          <a:p>
            <a:endParaRPr lang="en-US" kern="1400" dirty="0" smtClean="0"/>
          </a:p>
          <a:p>
            <a:r>
              <a:rPr lang="en-US" kern="1400" dirty="0" smtClean="0"/>
              <a:t>Lowered </a:t>
            </a:r>
            <a:r>
              <a:rPr lang="en-US" kern="1400" dirty="0"/>
              <a:t>inhibitions</a:t>
            </a:r>
          </a:p>
          <a:p>
            <a:endParaRPr lang="en-US" kern="1400" dirty="0" smtClean="0"/>
          </a:p>
          <a:p>
            <a:r>
              <a:rPr lang="en-US" kern="1400" dirty="0" smtClean="0"/>
              <a:t>Poor </a:t>
            </a:r>
            <a:r>
              <a:rPr lang="en-US" kern="1400" dirty="0"/>
              <a:t>concentration</a:t>
            </a:r>
          </a:p>
          <a:p>
            <a:endParaRPr lang="en-US" kern="1400" dirty="0" smtClean="0"/>
          </a:p>
          <a:p>
            <a:r>
              <a:rPr lang="en-US" kern="1400" dirty="0" smtClean="0"/>
              <a:t>Slow </a:t>
            </a:r>
            <a:r>
              <a:rPr lang="en-US" kern="1400" dirty="0"/>
              <a:t>reflexes</a:t>
            </a:r>
          </a:p>
          <a:p>
            <a:endParaRPr lang="en-US" kern="1400" dirty="0" smtClean="0"/>
          </a:p>
          <a:p>
            <a:r>
              <a:rPr lang="en-US" kern="1400" dirty="0" smtClean="0"/>
              <a:t>Slow </a:t>
            </a:r>
            <a:r>
              <a:rPr lang="en-US" kern="1400" dirty="0"/>
              <a:t>reaction time</a:t>
            </a:r>
          </a:p>
          <a:p>
            <a:endParaRPr lang="en-US" kern="1400" dirty="0" smtClean="0"/>
          </a:p>
          <a:p>
            <a:r>
              <a:rPr lang="en-US" kern="1400" dirty="0" smtClean="0"/>
              <a:t>Reduced </a:t>
            </a:r>
            <a:r>
              <a:rPr lang="en-US" kern="1400" dirty="0"/>
              <a:t>coordination</a:t>
            </a:r>
          </a:p>
          <a:p>
            <a:endParaRPr lang="en-US" kern="1400" dirty="0" smtClean="0"/>
          </a:p>
          <a:p>
            <a:r>
              <a:rPr lang="en-US" kern="1400" dirty="0" smtClean="0"/>
              <a:t>Slower </a:t>
            </a:r>
            <a:r>
              <a:rPr lang="en-US" kern="1400" dirty="0"/>
              <a:t>brain activity</a:t>
            </a:r>
          </a:p>
          <a:p>
            <a:endParaRPr lang="en-US" kern="1400" dirty="0" smtClean="0"/>
          </a:p>
          <a:p>
            <a:r>
              <a:rPr lang="en-US" kern="1400" dirty="0" smtClean="0"/>
              <a:t>Sensations </a:t>
            </a:r>
            <a:r>
              <a:rPr lang="en-US" kern="1400" dirty="0"/>
              <a:t>and perceptions that are less clear</a:t>
            </a:r>
          </a:p>
          <a:p>
            <a:pPr marL="68580" indent="0">
              <a:buNone/>
            </a:pPr>
            <a:endParaRPr lang="en-US" dirty="0"/>
          </a:p>
        </p:txBody>
      </p:sp>
      <p:sp>
        <p:nvSpPr>
          <p:cNvPr id="7" name="Content Placeholder 6"/>
          <p:cNvSpPr>
            <a:spLocks noGrp="1"/>
          </p:cNvSpPr>
          <p:nvPr>
            <p:ph sz="quarter" idx="14"/>
          </p:nvPr>
        </p:nvSpPr>
        <p:spPr>
          <a:xfrm>
            <a:off x="3505200" y="1524000"/>
            <a:ext cx="2209800" cy="4953000"/>
          </a:xfrm>
        </p:spPr>
        <p:txBody>
          <a:bodyPr>
            <a:normAutofit fontScale="55000" lnSpcReduction="20000"/>
          </a:bodyPr>
          <a:lstStyle/>
          <a:p>
            <a:pPr marL="68580" indent="0" algn="ctr">
              <a:buNone/>
            </a:pPr>
            <a:r>
              <a:rPr lang="en-US" b="1" dirty="0"/>
              <a:t>In medium doses, alcohol produces</a:t>
            </a:r>
            <a:r>
              <a:rPr lang="en-US" b="1" dirty="0" smtClean="0"/>
              <a:t>:</a:t>
            </a:r>
          </a:p>
          <a:p>
            <a:pPr marL="68580" indent="0">
              <a:buNone/>
            </a:pPr>
            <a:endParaRPr lang="en-US" b="1" dirty="0"/>
          </a:p>
          <a:p>
            <a:r>
              <a:rPr lang="en-US" dirty="0"/>
              <a:t>Slurred speech</a:t>
            </a:r>
          </a:p>
          <a:p>
            <a:endParaRPr lang="en-US" dirty="0" smtClean="0"/>
          </a:p>
          <a:p>
            <a:r>
              <a:rPr lang="en-US" dirty="0" smtClean="0"/>
              <a:t>Sleepiness</a:t>
            </a:r>
            <a:endParaRPr lang="en-US" dirty="0"/>
          </a:p>
          <a:p>
            <a:endParaRPr lang="en-US" dirty="0" smtClean="0"/>
          </a:p>
          <a:p>
            <a:r>
              <a:rPr lang="en-US" dirty="0" smtClean="0"/>
              <a:t>Altered </a:t>
            </a:r>
            <a:r>
              <a:rPr lang="en-US" dirty="0"/>
              <a:t>emotions</a:t>
            </a:r>
          </a:p>
          <a:p>
            <a:endParaRPr lang="en-US" dirty="0" smtClean="0"/>
          </a:p>
          <a:p>
            <a:r>
              <a:rPr lang="en-US" dirty="0" smtClean="0"/>
              <a:t>Poor </a:t>
            </a:r>
            <a:r>
              <a:rPr lang="en-US" dirty="0"/>
              <a:t>vision</a:t>
            </a:r>
          </a:p>
          <a:p>
            <a:endParaRPr lang="en-US" dirty="0" smtClean="0"/>
          </a:p>
          <a:p>
            <a:r>
              <a:rPr lang="en-US" dirty="0" smtClean="0"/>
              <a:t>Sleepiness </a:t>
            </a:r>
            <a:r>
              <a:rPr lang="en-US" dirty="0"/>
              <a:t>and disruption of sleeping patterns</a:t>
            </a:r>
          </a:p>
          <a:p>
            <a:endParaRPr lang="en-US" dirty="0" smtClean="0"/>
          </a:p>
          <a:p>
            <a:r>
              <a:rPr lang="en-US" dirty="0" smtClean="0"/>
              <a:t>Increased </a:t>
            </a:r>
            <a:r>
              <a:rPr lang="en-US" dirty="0"/>
              <a:t>urine production</a:t>
            </a:r>
          </a:p>
          <a:p>
            <a:endParaRPr lang="en-US" dirty="0" smtClean="0"/>
          </a:p>
          <a:p>
            <a:r>
              <a:rPr lang="en-US" dirty="0" smtClean="0"/>
              <a:t>More </a:t>
            </a:r>
            <a:r>
              <a:rPr lang="en-US" dirty="0"/>
              <a:t>blood flow to skin surface</a:t>
            </a:r>
          </a:p>
          <a:p>
            <a:endParaRPr lang="en-US" dirty="0" smtClean="0"/>
          </a:p>
          <a:p>
            <a:r>
              <a:rPr lang="en-US" dirty="0" smtClean="0"/>
              <a:t>Lower </a:t>
            </a:r>
            <a:r>
              <a:rPr lang="en-US" dirty="0"/>
              <a:t>core body temperature</a:t>
            </a:r>
          </a:p>
          <a:p>
            <a:endParaRPr lang="en-US" dirty="0"/>
          </a:p>
        </p:txBody>
      </p:sp>
      <p:sp>
        <p:nvSpPr>
          <p:cNvPr id="10" name="Content Placeholder 6"/>
          <p:cNvSpPr txBox="1">
            <a:spLocks/>
          </p:cNvSpPr>
          <p:nvPr/>
        </p:nvSpPr>
        <p:spPr>
          <a:xfrm>
            <a:off x="6019800" y="1524000"/>
            <a:ext cx="2209800" cy="4724400"/>
          </a:xfrm>
          <a:prstGeom prst="rect">
            <a:avLst/>
          </a:prstGeom>
        </p:spPr>
        <p:txBody>
          <a:bodyPr vert="horz" lIns="91440" tIns="45720" rIns="91440" bIns="45720" rtlCol="0">
            <a:normAutofit fontScale="62500" lnSpcReduction="200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68580" indent="0" algn="ctr">
              <a:buNone/>
            </a:pPr>
            <a:r>
              <a:rPr lang="en-US" b="1" dirty="0"/>
              <a:t>In high doses, alcohol produces</a:t>
            </a:r>
            <a:r>
              <a:rPr lang="en-US" b="1" dirty="0" smtClean="0"/>
              <a:t>:</a:t>
            </a:r>
          </a:p>
          <a:p>
            <a:pPr marL="68580" indent="0">
              <a:buNone/>
            </a:pPr>
            <a:endParaRPr lang="en-US" b="1" dirty="0"/>
          </a:p>
          <a:p>
            <a:r>
              <a:rPr lang="en-US" sz="2200" dirty="0"/>
              <a:t>Vomiting</a:t>
            </a:r>
          </a:p>
          <a:p>
            <a:endParaRPr lang="en-US" sz="2200" dirty="0" smtClean="0"/>
          </a:p>
          <a:p>
            <a:r>
              <a:rPr lang="en-US" sz="2200" dirty="0" smtClean="0"/>
              <a:t>Uncontrolled </a:t>
            </a:r>
            <a:r>
              <a:rPr lang="en-US" sz="2200" dirty="0"/>
              <a:t>urination</a:t>
            </a:r>
          </a:p>
          <a:p>
            <a:endParaRPr lang="en-US" sz="2200" dirty="0" smtClean="0"/>
          </a:p>
          <a:p>
            <a:r>
              <a:rPr lang="en-US" sz="2200" dirty="0" smtClean="0"/>
              <a:t>Uncontrolled </a:t>
            </a:r>
            <a:r>
              <a:rPr lang="en-US" sz="2200" dirty="0"/>
              <a:t>defecation</a:t>
            </a:r>
          </a:p>
          <a:p>
            <a:endParaRPr lang="en-US" sz="2200" dirty="0" smtClean="0"/>
          </a:p>
          <a:p>
            <a:r>
              <a:rPr lang="en-US" sz="2200" dirty="0" smtClean="0"/>
              <a:t>Breathing </a:t>
            </a:r>
            <a:r>
              <a:rPr lang="en-US" sz="2200" dirty="0"/>
              <a:t>difficulties</a:t>
            </a:r>
          </a:p>
          <a:p>
            <a:endParaRPr lang="en-US" sz="2200" dirty="0" smtClean="0"/>
          </a:p>
          <a:p>
            <a:r>
              <a:rPr lang="en-US" sz="2200" dirty="0" smtClean="0"/>
              <a:t>Passing </a:t>
            </a:r>
            <a:r>
              <a:rPr lang="en-US" sz="2200" dirty="0"/>
              <a:t>out</a:t>
            </a:r>
          </a:p>
          <a:p>
            <a:endParaRPr lang="en-US" sz="2200" dirty="0" smtClean="0"/>
          </a:p>
          <a:p>
            <a:r>
              <a:rPr lang="en-US" sz="2200" dirty="0" smtClean="0"/>
              <a:t>Alcohol </a:t>
            </a:r>
            <a:r>
              <a:rPr lang="en-US" sz="2200" dirty="0"/>
              <a:t>poisoning</a:t>
            </a:r>
          </a:p>
          <a:p>
            <a:endParaRPr lang="en-US" sz="2200" dirty="0" smtClean="0"/>
          </a:p>
          <a:p>
            <a:r>
              <a:rPr lang="en-US" sz="2200" dirty="0" smtClean="0"/>
              <a:t>Coma</a:t>
            </a:r>
            <a:endParaRPr lang="en-US" sz="2200" dirty="0"/>
          </a:p>
          <a:p>
            <a:endParaRPr lang="en-US" sz="2200" dirty="0" smtClean="0"/>
          </a:p>
          <a:p>
            <a:r>
              <a:rPr lang="en-US" sz="2200" dirty="0" smtClean="0"/>
              <a:t>Possible </a:t>
            </a:r>
            <a:r>
              <a:rPr lang="en-US" sz="2200" dirty="0"/>
              <a:t>death</a:t>
            </a:r>
          </a:p>
        </p:txBody>
      </p:sp>
      <p:sp>
        <p:nvSpPr>
          <p:cNvPr id="11" name="TextBox 10"/>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1674718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7024744" cy="724936"/>
          </a:xfrm>
        </p:spPr>
        <p:txBody>
          <a:bodyPr>
            <a:normAutofit/>
          </a:bodyPr>
          <a:lstStyle/>
          <a:p>
            <a:r>
              <a:rPr lang="en-US" dirty="0" smtClean="0"/>
              <a:t>Long term effects</a:t>
            </a:r>
            <a:endParaRPr lang="en-US" dirty="0"/>
          </a:p>
        </p:txBody>
      </p:sp>
      <p:sp>
        <p:nvSpPr>
          <p:cNvPr id="3" name="Content Placeholder 2"/>
          <p:cNvSpPr>
            <a:spLocks noGrp="1"/>
          </p:cNvSpPr>
          <p:nvPr>
            <p:ph idx="1"/>
          </p:nvPr>
        </p:nvSpPr>
        <p:spPr>
          <a:xfrm>
            <a:off x="609600" y="1752600"/>
            <a:ext cx="5715000" cy="4648200"/>
          </a:xfrm>
        </p:spPr>
        <p:txBody>
          <a:bodyPr>
            <a:normAutofit fontScale="62500" lnSpcReduction="20000"/>
          </a:bodyPr>
          <a:lstStyle/>
          <a:p>
            <a:r>
              <a:rPr lang="en-US" dirty="0"/>
              <a:t>Disrupts normal brain development;</a:t>
            </a:r>
          </a:p>
          <a:p>
            <a:endParaRPr lang="en-US" dirty="0" smtClean="0"/>
          </a:p>
          <a:p>
            <a:r>
              <a:rPr lang="en-US" dirty="0" smtClean="0"/>
              <a:t>Liver </a:t>
            </a:r>
            <a:r>
              <a:rPr lang="en-US" dirty="0"/>
              <a:t>damage and cirrhosis of the liver;</a:t>
            </a:r>
          </a:p>
          <a:p>
            <a:endParaRPr lang="en-US" dirty="0" smtClean="0"/>
          </a:p>
          <a:p>
            <a:r>
              <a:rPr lang="en-US" dirty="0" smtClean="0"/>
              <a:t>Brain </a:t>
            </a:r>
            <a:r>
              <a:rPr lang="en-US" dirty="0"/>
              <a:t>cells die, decreasing brain mass;</a:t>
            </a:r>
          </a:p>
          <a:p>
            <a:endParaRPr lang="en-US" dirty="0" smtClean="0"/>
          </a:p>
          <a:p>
            <a:r>
              <a:rPr lang="en-US" dirty="0" smtClean="0"/>
              <a:t>Stomach </a:t>
            </a:r>
            <a:r>
              <a:rPr lang="en-US" dirty="0"/>
              <a:t>and intestinal ulcers and destroyed organs;</a:t>
            </a:r>
          </a:p>
          <a:p>
            <a:endParaRPr lang="en-US" dirty="0" smtClean="0"/>
          </a:p>
          <a:p>
            <a:r>
              <a:rPr lang="en-US" dirty="0" smtClean="0"/>
              <a:t>Blood </a:t>
            </a:r>
            <a:r>
              <a:rPr lang="en-US" dirty="0"/>
              <a:t>pressure increases, causing heart disease, heart attack, or stroke;</a:t>
            </a:r>
          </a:p>
          <a:p>
            <a:endParaRPr lang="en-US" dirty="0" smtClean="0"/>
          </a:p>
          <a:p>
            <a:r>
              <a:rPr lang="en-US" dirty="0" smtClean="0"/>
              <a:t>Male </a:t>
            </a:r>
            <a:r>
              <a:rPr lang="en-US" dirty="0"/>
              <a:t>sperm production decreases;</a:t>
            </a:r>
          </a:p>
          <a:p>
            <a:endParaRPr lang="en-US" dirty="0" smtClean="0"/>
          </a:p>
          <a:p>
            <a:r>
              <a:rPr lang="en-US" dirty="0" smtClean="0"/>
              <a:t>Lower </a:t>
            </a:r>
            <a:r>
              <a:rPr lang="en-US" dirty="0"/>
              <a:t>levels of iron and vitamin B, causing anemia;</a:t>
            </a:r>
          </a:p>
          <a:p>
            <a:endParaRPr lang="en-US" dirty="0" smtClean="0"/>
          </a:p>
          <a:p>
            <a:r>
              <a:rPr lang="en-US" dirty="0" smtClean="0"/>
              <a:t>Alcoholism</a:t>
            </a:r>
            <a:r>
              <a:rPr lang="en-US" dirty="0"/>
              <a:t>;</a:t>
            </a:r>
          </a:p>
          <a:p>
            <a:endParaRPr lang="en-US" dirty="0" smtClean="0"/>
          </a:p>
          <a:p>
            <a:r>
              <a:rPr lang="en-US" dirty="0" smtClean="0"/>
              <a:t>Death</a:t>
            </a:r>
            <a:r>
              <a:rPr lang="en-US" dirty="0"/>
              <a:t>; </a:t>
            </a:r>
            <a:r>
              <a:rPr lang="en-US" i="1" dirty="0"/>
              <a:t>and</a:t>
            </a:r>
            <a:endParaRPr lang="en-US" dirty="0"/>
          </a:p>
          <a:p>
            <a:endParaRPr lang="en-US" dirty="0" smtClean="0"/>
          </a:p>
          <a:p>
            <a:r>
              <a:rPr lang="en-US" dirty="0" smtClean="0"/>
              <a:t>Fetal </a:t>
            </a:r>
            <a:r>
              <a:rPr lang="en-US" dirty="0"/>
              <a:t>alcohol syndrome in unborn children.</a:t>
            </a:r>
          </a:p>
          <a:p>
            <a:endParaRPr lang="en-US" dirty="0"/>
          </a:p>
        </p:txBody>
      </p:sp>
      <p:sp>
        <p:nvSpPr>
          <p:cNvPr id="4" name="TextBox 3"/>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7250648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43490" y="1027664"/>
            <a:ext cx="7024744" cy="724936"/>
          </a:xfrm>
        </p:spPr>
        <p:txBody>
          <a:bodyPr/>
          <a:lstStyle/>
          <a:p>
            <a:r>
              <a:rPr lang="en-US" dirty="0" smtClean="0"/>
              <a:t>In summary</a:t>
            </a:r>
            <a:endParaRPr lang="en-US" dirty="0"/>
          </a:p>
        </p:txBody>
      </p:sp>
      <p:sp>
        <p:nvSpPr>
          <p:cNvPr id="6" name="Content Placeholder 5"/>
          <p:cNvSpPr>
            <a:spLocks noGrp="1"/>
          </p:cNvSpPr>
          <p:nvPr>
            <p:ph idx="1"/>
          </p:nvPr>
        </p:nvSpPr>
        <p:spPr>
          <a:xfrm>
            <a:off x="1043492" y="1828800"/>
            <a:ext cx="6777317" cy="4419600"/>
          </a:xfrm>
        </p:spPr>
        <p:txBody>
          <a:bodyPr>
            <a:normAutofit fontScale="85000" lnSpcReduction="20000"/>
          </a:bodyPr>
          <a:lstStyle/>
          <a:p>
            <a:pPr marL="68580" indent="0">
              <a:buNone/>
            </a:pPr>
            <a:r>
              <a:rPr lang="en-US" dirty="0" smtClean="0"/>
              <a:t>Alcohol consumption works against students and athletes. </a:t>
            </a:r>
          </a:p>
          <a:p>
            <a:pPr marL="68580" indent="0">
              <a:buNone/>
            </a:pPr>
            <a:endParaRPr lang="en-US" dirty="0" smtClean="0"/>
          </a:p>
          <a:p>
            <a:pPr marL="68580" indent="0">
              <a:buNone/>
            </a:pPr>
            <a:r>
              <a:rPr lang="en-US" dirty="0" smtClean="0"/>
              <a:t>Celebrating a win with alcohol is supporting a loss for your next game.</a:t>
            </a:r>
          </a:p>
          <a:p>
            <a:pPr marL="68580" indent="0">
              <a:buNone/>
            </a:pPr>
            <a:endParaRPr lang="en-US" dirty="0" smtClean="0"/>
          </a:p>
          <a:p>
            <a:pPr marL="68580" indent="0">
              <a:buNone/>
            </a:pPr>
            <a:r>
              <a:rPr lang="en-US" dirty="0" smtClean="0"/>
              <a:t>Drinking alcohol when recuperating from an injury will prolong the time needed to return to the field.</a:t>
            </a:r>
          </a:p>
          <a:p>
            <a:pPr marL="68580" indent="0">
              <a:buNone/>
            </a:pPr>
            <a:endParaRPr lang="en-US" dirty="0" smtClean="0"/>
          </a:p>
          <a:p>
            <a:pPr marL="68580" indent="0">
              <a:buNone/>
            </a:pPr>
            <a:r>
              <a:rPr lang="en-US" dirty="0" smtClean="0"/>
              <a:t>Drinking causes many problems with the student including DWI, assault, property damage, missed classes, poor attention span, and overall GPA.</a:t>
            </a:r>
          </a:p>
          <a:p>
            <a:pPr marL="68580" indent="0">
              <a:buNone/>
            </a:pPr>
            <a:r>
              <a:rPr lang="en-US" dirty="0" smtClean="0"/>
              <a:t> </a:t>
            </a:r>
          </a:p>
          <a:p>
            <a:pPr marL="68580" indent="0">
              <a:buNone/>
            </a:pPr>
            <a:r>
              <a:rPr lang="en-US" dirty="0" smtClean="0"/>
              <a:t>Drinking disrupts REM sleep which is important for studying, concentration and abstract thinking.</a:t>
            </a:r>
          </a:p>
          <a:p>
            <a:pPr marL="68580" indent="0">
              <a:buNone/>
            </a:pPr>
            <a:endParaRPr lang="en-US" dirty="0"/>
          </a:p>
        </p:txBody>
      </p:sp>
    </p:spTree>
    <p:extLst>
      <p:ext uri="{BB962C8B-B14F-4D97-AF65-F5344CB8AC3E}">
        <p14:creationId xmlns:p14="http://schemas.microsoft.com/office/powerpoint/2010/main" val="468555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471" y="762000"/>
            <a:ext cx="7024744" cy="762000"/>
          </a:xfrm>
        </p:spPr>
        <p:txBody>
          <a:bodyPr>
            <a:normAutofit fontScale="90000"/>
          </a:bodyPr>
          <a:lstStyle/>
          <a:p>
            <a:r>
              <a:rPr lang="en-US" dirty="0" smtClean="0"/>
              <a:t>Where to get help…</a:t>
            </a:r>
            <a:r>
              <a:rPr lang="en-US" i="1" dirty="0" smtClean="0"/>
              <a:t>treatment</a:t>
            </a:r>
            <a:endParaRPr lang="en-US" i="1" dirty="0"/>
          </a:p>
        </p:txBody>
      </p:sp>
      <p:sp>
        <p:nvSpPr>
          <p:cNvPr id="4" name="TextBox 3"/>
          <p:cNvSpPr txBox="1"/>
          <p:nvPr/>
        </p:nvSpPr>
        <p:spPr>
          <a:xfrm>
            <a:off x="924374" y="1676399"/>
            <a:ext cx="3266625" cy="2000548"/>
          </a:xfrm>
          <a:prstGeom prst="rect">
            <a:avLst/>
          </a:prstGeom>
          <a:noFill/>
        </p:spPr>
        <p:txBody>
          <a:bodyPr wrap="square" rtlCol="0">
            <a:spAutoFit/>
          </a:bodyPr>
          <a:lstStyle/>
          <a:p>
            <a:pPr algn="ctr"/>
            <a:r>
              <a:rPr lang="en-US" sz="2000" dirty="0" smtClean="0"/>
              <a:t>Beacon Center of Herkimer</a:t>
            </a:r>
          </a:p>
          <a:p>
            <a:pPr algn="ctr"/>
            <a:r>
              <a:rPr lang="en-US" sz="1600" dirty="0"/>
              <a:t>210 South Main Street</a:t>
            </a:r>
            <a:br>
              <a:rPr lang="en-US" sz="1600" dirty="0"/>
            </a:br>
            <a:r>
              <a:rPr lang="en-US" sz="1600" dirty="0"/>
              <a:t>Herkimer, New York 13350</a:t>
            </a:r>
            <a:br>
              <a:rPr lang="en-US" sz="1600" dirty="0"/>
            </a:br>
            <a:r>
              <a:rPr lang="en-US" sz="1600" dirty="0"/>
              <a:t>Telephone: (315) 717-0189</a:t>
            </a:r>
            <a:br>
              <a:rPr lang="en-US" sz="1600" dirty="0"/>
            </a:br>
            <a:endParaRPr lang="en-US" dirty="0" smtClean="0"/>
          </a:p>
          <a:p>
            <a:endParaRPr lang="en-US" dirty="0" smtClean="0"/>
          </a:p>
        </p:txBody>
      </p:sp>
      <p:sp>
        <p:nvSpPr>
          <p:cNvPr id="5" name="TextBox 4"/>
          <p:cNvSpPr txBox="1"/>
          <p:nvPr/>
        </p:nvSpPr>
        <p:spPr>
          <a:xfrm>
            <a:off x="1325656" y="3621905"/>
            <a:ext cx="2464060" cy="1600438"/>
          </a:xfrm>
          <a:prstGeom prst="rect">
            <a:avLst/>
          </a:prstGeom>
          <a:noFill/>
        </p:spPr>
        <p:txBody>
          <a:bodyPr wrap="square" rtlCol="0">
            <a:spAutoFit/>
          </a:bodyPr>
          <a:lstStyle/>
          <a:p>
            <a:pPr algn="ctr"/>
            <a:r>
              <a:rPr lang="en-US" sz="2000" dirty="0"/>
              <a:t>Insight House</a:t>
            </a:r>
          </a:p>
          <a:p>
            <a:pPr algn="ctr"/>
            <a:r>
              <a:rPr lang="en-US" sz="1400" dirty="0"/>
              <a:t>500 Whitesboro St  </a:t>
            </a:r>
          </a:p>
          <a:p>
            <a:pPr algn="ctr"/>
            <a:r>
              <a:rPr lang="en-US" sz="1400" dirty="0"/>
              <a:t>Utica, </a:t>
            </a:r>
            <a:r>
              <a:rPr lang="en-US" sz="1400" dirty="0" smtClean="0"/>
              <a:t>New York </a:t>
            </a:r>
            <a:r>
              <a:rPr lang="en-US" sz="1400" dirty="0"/>
              <a:t>13502</a:t>
            </a:r>
            <a:br>
              <a:rPr lang="en-US" sz="1400" dirty="0"/>
            </a:br>
            <a:r>
              <a:rPr lang="en-US" sz="1400" dirty="0"/>
              <a:t>(315) 724-5168</a:t>
            </a:r>
          </a:p>
          <a:p>
            <a:endParaRPr lang="en-US" dirty="0"/>
          </a:p>
          <a:p>
            <a:endParaRPr lang="en-US" dirty="0"/>
          </a:p>
        </p:txBody>
      </p:sp>
      <p:sp>
        <p:nvSpPr>
          <p:cNvPr id="6" name="TextBox 5"/>
          <p:cNvSpPr txBox="1"/>
          <p:nvPr/>
        </p:nvSpPr>
        <p:spPr>
          <a:xfrm>
            <a:off x="5562600" y="1688354"/>
            <a:ext cx="2819400" cy="1723549"/>
          </a:xfrm>
          <a:prstGeom prst="rect">
            <a:avLst/>
          </a:prstGeom>
          <a:noFill/>
        </p:spPr>
        <p:txBody>
          <a:bodyPr wrap="square" rtlCol="0">
            <a:spAutoFit/>
          </a:bodyPr>
          <a:lstStyle/>
          <a:p>
            <a:pPr algn="ctr"/>
            <a:r>
              <a:rPr lang="en-US" sz="2000" dirty="0"/>
              <a:t>Beacon Center of Utica</a:t>
            </a:r>
          </a:p>
          <a:p>
            <a:pPr algn="ctr"/>
            <a:r>
              <a:rPr lang="en-US" sz="1600" dirty="0"/>
              <a:t>1508 Genesee Street</a:t>
            </a:r>
            <a:br>
              <a:rPr lang="en-US" sz="1600" dirty="0"/>
            </a:br>
            <a:r>
              <a:rPr lang="en-US" sz="1600" dirty="0"/>
              <a:t>Utica, New York 13501</a:t>
            </a:r>
            <a:br>
              <a:rPr lang="en-US" sz="1600" dirty="0"/>
            </a:br>
            <a:r>
              <a:rPr lang="en-US" sz="1600" dirty="0"/>
              <a:t>Telephone: (315) 366-4100</a:t>
            </a:r>
            <a:br>
              <a:rPr lang="en-US" sz="1600" dirty="0"/>
            </a:br>
            <a:endParaRPr lang="en-US" dirty="0"/>
          </a:p>
        </p:txBody>
      </p:sp>
      <p:sp>
        <p:nvSpPr>
          <p:cNvPr id="7" name="TextBox 6"/>
          <p:cNvSpPr txBox="1"/>
          <p:nvPr/>
        </p:nvSpPr>
        <p:spPr>
          <a:xfrm>
            <a:off x="5562600" y="3605497"/>
            <a:ext cx="2415469" cy="1415772"/>
          </a:xfrm>
          <a:prstGeom prst="rect">
            <a:avLst/>
          </a:prstGeom>
          <a:noFill/>
        </p:spPr>
        <p:txBody>
          <a:bodyPr wrap="none" rtlCol="0">
            <a:spAutoFit/>
          </a:bodyPr>
          <a:lstStyle/>
          <a:p>
            <a:pPr algn="ctr"/>
            <a:r>
              <a:rPr lang="en-US" sz="2000" dirty="0"/>
              <a:t>Conifer Park</a:t>
            </a:r>
          </a:p>
          <a:p>
            <a:pPr algn="ctr"/>
            <a:r>
              <a:rPr lang="en-US" sz="1600" dirty="0"/>
              <a:t>79 </a:t>
            </a:r>
            <a:r>
              <a:rPr lang="en-US" sz="1600" dirty="0" err="1"/>
              <a:t>Glenridge</a:t>
            </a:r>
            <a:r>
              <a:rPr lang="en-US" sz="1600" dirty="0"/>
              <a:t> Rd.</a:t>
            </a:r>
            <a:br>
              <a:rPr lang="en-US" sz="1600" dirty="0"/>
            </a:br>
            <a:r>
              <a:rPr lang="en-US" sz="1600" dirty="0"/>
              <a:t>Glenville, </a:t>
            </a:r>
            <a:r>
              <a:rPr lang="en-US" sz="1600" dirty="0" smtClean="0"/>
              <a:t>New York </a:t>
            </a:r>
            <a:r>
              <a:rPr lang="en-US" sz="1600" dirty="0"/>
              <a:t>12302</a:t>
            </a:r>
            <a:br>
              <a:rPr lang="en-US" sz="1600" dirty="0"/>
            </a:br>
            <a:r>
              <a:rPr lang="en-US" sz="1600" dirty="0"/>
              <a:t>1-800-989-6446</a:t>
            </a:r>
          </a:p>
          <a:p>
            <a:endParaRPr lang="en-US" dirty="0"/>
          </a:p>
        </p:txBody>
      </p:sp>
      <p:pic>
        <p:nvPicPr>
          <p:cNvPr id="8" name="Picture 2" descr="Find Help for Alcoholism, Drug Abuse, Problem Gambling. Call 1-877-846-73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0114" y="5021269"/>
            <a:ext cx="1922486" cy="140982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4918310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328" y="533400"/>
            <a:ext cx="7024744" cy="1143000"/>
          </a:xfrm>
        </p:spPr>
        <p:txBody>
          <a:bodyPr/>
          <a:lstStyle/>
          <a:p>
            <a:r>
              <a:rPr lang="en-US" dirty="0" smtClean="0"/>
              <a:t>For more information…</a:t>
            </a:r>
            <a:endParaRPr lang="en-US" dirty="0"/>
          </a:p>
        </p:txBody>
      </p:sp>
      <p:sp>
        <p:nvSpPr>
          <p:cNvPr id="4" name="TextBox 3"/>
          <p:cNvSpPr txBox="1"/>
          <p:nvPr/>
        </p:nvSpPr>
        <p:spPr>
          <a:xfrm>
            <a:off x="2362200" y="1868030"/>
            <a:ext cx="4191000" cy="2246769"/>
          </a:xfrm>
          <a:prstGeom prst="rect">
            <a:avLst/>
          </a:prstGeom>
          <a:noFill/>
        </p:spPr>
        <p:txBody>
          <a:bodyPr wrap="square" rtlCol="0">
            <a:spAutoFit/>
          </a:bodyPr>
          <a:lstStyle/>
          <a:p>
            <a:pPr algn="ctr"/>
            <a:r>
              <a:rPr lang="en-US" sz="2000" dirty="0" smtClean="0"/>
              <a:t>Herkimer County Prevention Council</a:t>
            </a:r>
          </a:p>
          <a:p>
            <a:pPr algn="ctr"/>
            <a:r>
              <a:rPr lang="en-US" sz="1600" dirty="0" smtClean="0"/>
              <a:t>A program of Catholic Charities</a:t>
            </a:r>
          </a:p>
          <a:p>
            <a:pPr algn="ctr"/>
            <a:r>
              <a:rPr lang="en-US" sz="1600" dirty="0" smtClean="0"/>
              <a:t>61 West Street</a:t>
            </a:r>
          </a:p>
          <a:p>
            <a:pPr algn="ctr"/>
            <a:r>
              <a:rPr lang="en-US" sz="1600" dirty="0" smtClean="0"/>
              <a:t>Ilion New York, 13357</a:t>
            </a:r>
          </a:p>
          <a:p>
            <a:pPr algn="ctr"/>
            <a:r>
              <a:rPr lang="en-US" sz="1600" dirty="0" smtClean="0"/>
              <a:t>(315)894-9917</a:t>
            </a:r>
          </a:p>
          <a:p>
            <a:pPr algn="ctr"/>
            <a:r>
              <a:rPr lang="en-US" dirty="0" smtClean="0"/>
              <a:t>www.herkimercountyprevention.org</a:t>
            </a:r>
          </a:p>
          <a:p>
            <a:pPr algn="ctr"/>
            <a:endParaRPr lang="en-US" dirty="0"/>
          </a:p>
        </p:txBody>
      </p:sp>
      <p:sp>
        <p:nvSpPr>
          <p:cNvPr id="5" name="TextBox 4"/>
          <p:cNvSpPr txBox="1"/>
          <p:nvPr/>
        </p:nvSpPr>
        <p:spPr>
          <a:xfrm>
            <a:off x="2514600" y="4114799"/>
            <a:ext cx="3886200" cy="1877437"/>
          </a:xfrm>
          <a:prstGeom prst="rect">
            <a:avLst/>
          </a:prstGeom>
          <a:noFill/>
        </p:spPr>
        <p:txBody>
          <a:bodyPr wrap="square" rtlCol="0">
            <a:spAutoFit/>
          </a:bodyPr>
          <a:lstStyle/>
          <a:p>
            <a:pPr algn="ctr"/>
            <a:r>
              <a:rPr lang="en-US" dirty="0" smtClean="0"/>
              <a:t>Some other websites:</a:t>
            </a:r>
          </a:p>
          <a:p>
            <a:pPr algn="ctr"/>
            <a:endParaRPr lang="en-US" dirty="0" smtClean="0"/>
          </a:p>
          <a:p>
            <a:pPr algn="ctr"/>
            <a:r>
              <a:rPr lang="en-US" sz="2000" dirty="0" smtClean="0"/>
              <a:t>www.oasas.ny.gov</a:t>
            </a:r>
          </a:p>
          <a:p>
            <a:pPr algn="ctr"/>
            <a:r>
              <a:rPr lang="en-US" sz="2000" dirty="0" smtClean="0"/>
              <a:t>www.samhsa.gov</a:t>
            </a:r>
          </a:p>
          <a:p>
            <a:pPr algn="ctr"/>
            <a:r>
              <a:rPr lang="en-US" sz="2000" dirty="0" smtClean="0"/>
              <a:t>www.drugabuse.gov</a:t>
            </a:r>
          </a:p>
          <a:p>
            <a:pPr algn="ctr"/>
            <a:r>
              <a:rPr lang="en-US" sz="2000" dirty="0" smtClean="0"/>
              <a:t>www.niaaa.nih.gov</a:t>
            </a:r>
            <a:endParaRPr lang="en-US" sz="2000" dirty="0" smtClean="0"/>
          </a:p>
        </p:txBody>
      </p:sp>
      <p:sp>
        <p:nvSpPr>
          <p:cNvPr id="6" name="TextBox 5"/>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15245394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024744" cy="838200"/>
          </a:xfrm>
        </p:spPr>
        <p:txBody>
          <a:bodyPr/>
          <a:lstStyle/>
          <a:p>
            <a:r>
              <a:rPr lang="en-US" dirty="0" smtClean="0"/>
              <a:t>Next up…</a:t>
            </a:r>
            <a:endParaRPr lang="en-US" dirty="0"/>
          </a:p>
        </p:txBody>
      </p:sp>
      <p:sp>
        <p:nvSpPr>
          <p:cNvPr id="3" name="Content Placeholder 2"/>
          <p:cNvSpPr>
            <a:spLocks noGrp="1"/>
          </p:cNvSpPr>
          <p:nvPr>
            <p:ph idx="1"/>
          </p:nvPr>
        </p:nvSpPr>
        <p:spPr>
          <a:xfrm>
            <a:off x="533400" y="1828800"/>
            <a:ext cx="7924800" cy="1333948"/>
          </a:xfrm>
        </p:spPr>
        <p:txBody>
          <a:bodyPr>
            <a:normAutofit fontScale="85000" lnSpcReduction="20000"/>
          </a:bodyPr>
          <a:lstStyle/>
          <a:p>
            <a:pPr marL="68580" indent="0" algn="ctr">
              <a:buNone/>
            </a:pPr>
            <a:r>
              <a:rPr lang="en-US" b="1" i="1" dirty="0"/>
              <a:t>Smoking and Toking</a:t>
            </a:r>
            <a:r>
              <a:rPr lang="en-US" dirty="0"/>
              <a:t> will focus on cigarettes and marijuana and its impact on overall health. Many students refuse to think that marijuana is as detrimental as cigarettes. In this session students will understand the myths of marijuana, the parallels with cigarettes and the current climate of its “social status”.</a:t>
            </a:r>
          </a:p>
          <a:p>
            <a:pPr marL="68580" indent="0">
              <a:buNone/>
            </a:pPr>
            <a:endParaRPr lang="en-US" dirty="0"/>
          </a:p>
        </p:txBody>
      </p:sp>
      <p:sp>
        <p:nvSpPr>
          <p:cNvPr id="4" name="TextBox 3"/>
          <p:cNvSpPr txBox="1"/>
          <p:nvPr/>
        </p:nvSpPr>
        <p:spPr>
          <a:xfrm>
            <a:off x="2523760" y="3352800"/>
            <a:ext cx="3801042" cy="1754326"/>
          </a:xfrm>
          <a:prstGeom prst="rect">
            <a:avLst/>
          </a:prstGeom>
          <a:noFill/>
        </p:spPr>
        <p:txBody>
          <a:bodyPr wrap="none" rtlCol="0">
            <a:spAutoFit/>
          </a:bodyPr>
          <a:lstStyle/>
          <a:p>
            <a:pPr algn="ctr"/>
            <a:r>
              <a:rPr lang="en-US" sz="2400" dirty="0"/>
              <a:t>April 23, 2013</a:t>
            </a:r>
          </a:p>
          <a:p>
            <a:pPr algn="ctr"/>
            <a:r>
              <a:rPr lang="en-US" sz="2400" dirty="0"/>
              <a:t>Time : 12:30pm – 1:20pm</a:t>
            </a:r>
          </a:p>
          <a:p>
            <a:pPr algn="ctr"/>
            <a:r>
              <a:rPr lang="en-US" sz="2400" dirty="0"/>
              <a:t>Room: CC-283</a:t>
            </a:r>
          </a:p>
          <a:p>
            <a:pPr algn="ctr"/>
            <a:r>
              <a:rPr lang="en-US" dirty="0"/>
              <a:t> </a:t>
            </a:r>
          </a:p>
          <a:p>
            <a:endParaRPr lang="en-US" dirty="0"/>
          </a:p>
        </p:txBody>
      </p:sp>
      <p:sp>
        <p:nvSpPr>
          <p:cNvPr id="5" name="TextBox 4"/>
          <p:cNvSpPr txBox="1"/>
          <p:nvPr/>
        </p:nvSpPr>
        <p:spPr>
          <a:xfrm>
            <a:off x="2942945" y="4953000"/>
            <a:ext cx="2962671" cy="1200329"/>
          </a:xfrm>
          <a:prstGeom prst="rect">
            <a:avLst/>
          </a:prstGeom>
          <a:noFill/>
        </p:spPr>
        <p:txBody>
          <a:bodyPr wrap="none" rtlCol="0">
            <a:spAutoFit/>
          </a:bodyPr>
          <a:lstStyle/>
          <a:p>
            <a:pPr algn="ctr"/>
            <a:r>
              <a:rPr lang="en-US" dirty="0"/>
              <a:t>Register by:</a:t>
            </a:r>
          </a:p>
          <a:p>
            <a:pPr algn="ctr"/>
            <a:r>
              <a:rPr lang="en-US" dirty="0">
                <a:solidFill>
                  <a:srgbClr val="C00000"/>
                </a:solidFill>
              </a:rPr>
              <a:t>Thursday April 18th, 2013</a:t>
            </a:r>
            <a:r>
              <a:rPr lang="en-US" dirty="0"/>
              <a:t> </a:t>
            </a:r>
          </a:p>
          <a:p>
            <a:pPr algn="ctr"/>
            <a:r>
              <a:rPr lang="en-US" dirty="0"/>
              <a:t> </a:t>
            </a:r>
          </a:p>
          <a:p>
            <a:pPr algn="ctr"/>
            <a:r>
              <a:rPr lang="en-US" i="1" dirty="0" smtClean="0"/>
              <a:t>Refreshments Provided</a:t>
            </a:r>
            <a:endParaRPr lang="en-US" i="1" dirty="0"/>
          </a:p>
        </p:txBody>
      </p:sp>
      <p:sp>
        <p:nvSpPr>
          <p:cNvPr id="6" name="TextBox 5"/>
          <p:cNvSpPr txBox="1"/>
          <p:nvPr/>
        </p:nvSpPr>
        <p:spPr>
          <a:xfrm>
            <a:off x="4800600" y="152400"/>
            <a:ext cx="3137397" cy="307777"/>
          </a:xfrm>
          <a:prstGeom prst="rect">
            <a:avLst/>
          </a:prstGeom>
          <a:noFill/>
        </p:spPr>
        <p:txBody>
          <a:bodyPr wrap="none" rtlCol="0">
            <a:spAutoFit/>
          </a:bodyPr>
          <a:lstStyle/>
          <a:p>
            <a:r>
              <a:rPr lang="en-US" sz="1400" dirty="0" smtClean="0">
                <a:solidFill>
                  <a:schemeClr val="bg1"/>
                </a:solidFill>
              </a:rPr>
              <a:t>Alcohol, Athletics and Academics</a:t>
            </a:r>
            <a:endParaRPr lang="en-US" sz="1400" dirty="0">
              <a:solidFill>
                <a:schemeClr val="bg1"/>
              </a:solidFill>
            </a:endParaRPr>
          </a:p>
        </p:txBody>
      </p:sp>
    </p:spTree>
    <p:extLst>
      <p:ext uri="{BB962C8B-B14F-4D97-AF65-F5344CB8AC3E}">
        <p14:creationId xmlns:p14="http://schemas.microsoft.com/office/powerpoint/2010/main" val="279320798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3273</TotalTime>
  <Words>1691</Words>
  <Application>Microsoft Office PowerPoint</Application>
  <PresentationFormat>On-screen Show (4:3)</PresentationFormat>
  <Paragraphs>319</Paragraphs>
  <Slides>30</Slides>
  <Notes>4</Notes>
  <HiddenSlides>0</HiddenSlides>
  <MMClips>1</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Austin</vt:lpstr>
      <vt:lpstr>Alcohol, Athletics and Academics</vt:lpstr>
      <vt:lpstr>Drinking at College:</vt:lpstr>
      <vt:lpstr>Alcohol is:</vt:lpstr>
      <vt:lpstr>What is a standard drink?!</vt:lpstr>
      <vt:lpstr>Translated for college…</vt:lpstr>
      <vt:lpstr>Degrees of drinking </vt:lpstr>
      <vt:lpstr>Degrees of drinking cont…</vt:lpstr>
      <vt:lpstr>Alcohol and Athletics:</vt:lpstr>
      <vt:lpstr>How Alcohol Affects Muscle Development and Recovery </vt:lpstr>
      <vt:lpstr>How Alcohol Affects Your Ability to Learn New Plays and Strategies </vt:lpstr>
      <vt:lpstr>How Alcohol Affects Nutrition and Endurance </vt:lpstr>
      <vt:lpstr>PowerPoint Presentation</vt:lpstr>
      <vt:lpstr>PowerPoint Presentation</vt:lpstr>
      <vt:lpstr>Alcohol and Academics</vt:lpstr>
      <vt:lpstr>GPA drink-down </vt:lpstr>
      <vt:lpstr>Some National statistics </vt:lpstr>
      <vt:lpstr>Stats continued…</vt:lpstr>
      <vt:lpstr>Abstract thinking and Alcohol</vt:lpstr>
      <vt:lpstr>Alcohol and Sleep</vt:lpstr>
      <vt:lpstr>Alcohol and your body</vt:lpstr>
      <vt:lpstr>Brain and Heart</vt:lpstr>
      <vt:lpstr>Liver and Pancreas</vt:lpstr>
      <vt:lpstr>Cancer and Immune System</vt:lpstr>
      <vt:lpstr>Short term and Long term effects of alcohol.</vt:lpstr>
      <vt:lpstr>Short term effects</vt:lpstr>
      <vt:lpstr>Long term effects</vt:lpstr>
      <vt:lpstr>In summary</vt:lpstr>
      <vt:lpstr>Where to get help…treatment</vt:lpstr>
      <vt:lpstr>For more information…</vt:lpstr>
      <vt:lpstr>Next up…</vt:lpstr>
    </vt:vector>
  </TitlesOfParts>
  <Company>HCCC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Alcohol, Athletics and Academics</dc:title>
  <dc:creator>Information Services</dc:creator>
  <cp:lastModifiedBy>Information Services</cp:lastModifiedBy>
  <cp:revision>40</cp:revision>
  <dcterms:created xsi:type="dcterms:W3CDTF">2013-01-30T16:59:58Z</dcterms:created>
  <dcterms:modified xsi:type="dcterms:W3CDTF">2013-03-05T16:09:53Z</dcterms:modified>
</cp:coreProperties>
</file>