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3" r:id="rId8"/>
    <p:sldId id="262" r:id="rId9"/>
    <p:sldId id="265" r:id="rId10"/>
    <p:sldId id="267" r:id="rId11"/>
    <p:sldId id="268" r:id="rId12"/>
    <p:sldId id="269" r:id="rId13"/>
    <p:sldId id="270" r:id="rId14"/>
    <p:sldId id="271" r:id="rId15"/>
    <p:sldId id="272" r:id="rId16"/>
    <p:sldId id="264" r:id="rId17"/>
    <p:sldId id="266" r:id="rId18"/>
    <p:sldId id="273" r:id="rId19"/>
    <p:sldId id="274" r:id="rId20"/>
  </p:sldIdLst>
  <p:sldSz cx="9144000" cy="6858000" type="screen4x3"/>
  <p:notesSz cx="6858000" cy="9144000"/>
  <p:defaultTextStyle>
    <a:defPPr>
      <a:defRPr lang="en-US"/>
    </a:defPPr>
    <a:lvl1pPr algn="l" rtl="0" fontAlgn="base">
      <a:spcBef>
        <a:spcPct val="20000"/>
      </a:spcBef>
      <a:spcAft>
        <a:spcPct val="0"/>
      </a:spcAft>
      <a:buClr>
        <a:schemeClr val="bg2"/>
      </a:buClr>
      <a:buSzPct val="75000"/>
      <a:buFont typeface="Wingdings" pitchFamily="2" charset="2"/>
      <a:buChar char="p"/>
      <a:defRPr sz="1400" kern="1200">
        <a:solidFill>
          <a:schemeClr val="tx1"/>
        </a:solidFill>
        <a:latin typeface="Garamond" pitchFamily="18" charset="0"/>
        <a:ea typeface="+mn-ea"/>
        <a:cs typeface="+mn-cs"/>
      </a:defRPr>
    </a:lvl1pPr>
    <a:lvl2pPr marL="457200" algn="l" rtl="0" fontAlgn="base">
      <a:spcBef>
        <a:spcPct val="20000"/>
      </a:spcBef>
      <a:spcAft>
        <a:spcPct val="0"/>
      </a:spcAft>
      <a:buClr>
        <a:schemeClr val="bg2"/>
      </a:buClr>
      <a:buSzPct val="75000"/>
      <a:buFont typeface="Wingdings" pitchFamily="2" charset="2"/>
      <a:buChar char="p"/>
      <a:defRPr sz="1400" kern="1200">
        <a:solidFill>
          <a:schemeClr val="tx1"/>
        </a:solidFill>
        <a:latin typeface="Garamond" pitchFamily="18" charset="0"/>
        <a:ea typeface="+mn-ea"/>
        <a:cs typeface="+mn-cs"/>
      </a:defRPr>
    </a:lvl2pPr>
    <a:lvl3pPr marL="914400" algn="l" rtl="0" fontAlgn="base">
      <a:spcBef>
        <a:spcPct val="20000"/>
      </a:spcBef>
      <a:spcAft>
        <a:spcPct val="0"/>
      </a:spcAft>
      <a:buClr>
        <a:schemeClr val="bg2"/>
      </a:buClr>
      <a:buSzPct val="75000"/>
      <a:buFont typeface="Wingdings" pitchFamily="2" charset="2"/>
      <a:buChar char="p"/>
      <a:defRPr sz="1400" kern="1200">
        <a:solidFill>
          <a:schemeClr val="tx1"/>
        </a:solidFill>
        <a:latin typeface="Garamond" pitchFamily="18" charset="0"/>
        <a:ea typeface="+mn-ea"/>
        <a:cs typeface="+mn-cs"/>
      </a:defRPr>
    </a:lvl3pPr>
    <a:lvl4pPr marL="1371600" algn="l" rtl="0" fontAlgn="base">
      <a:spcBef>
        <a:spcPct val="20000"/>
      </a:spcBef>
      <a:spcAft>
        <a:spcPct val="0"/>
      </a:spcAft>
      <a:buClr>
        <a:schemeClr val="bg2"/>
      </a:buClr>
      <a:buSzPct val="75000"/>
      <a:buFont typeface="Wingdings" pitchFamily="2" charset="2"/>
      <a:buChar char="p"/>
      <a:defRPr sz="1400" kern="1200">
        <a:solidFill>
          <a:schemeClr val="tx1"/>
        </a:solidFill>
        <a:latin typeface="Garamond" pitchFamily="18" charset="0"/>
        <a:ea typeface="+mn-ea"/>
        <a:cs typeface="+mn-cs"/>
      </a:defRPr>
    </a:lvl4pPr>
    <a:lvl5pPr marL="1828800" algn="l" rtl="0" fontAlgn="base">
      <a:spcBef>
        <a:spcPct val="20000"/>
      </a:spcBef>
      <a:spcAft>
        <a:spcPct val="0"/>
      </a:spcAft>
      <a:buClr>
        <a:schemeClr val="bg2"/>
      </a:buClr>
      <a:buSzPct val="75000"/>
      <a:buFont typeface="Wingdings" pitchFamily="2" charset="2"/>
      <a:buChar char="p"/>
      <a:defRPr sz="1400" kern="1200">
        <a:solidFill>
          <a:schemeClr val="tx1"/>
        </a:solidFill>
        <a:latin typeface="Garamond" pitchFamily="18" charset="0"/>
        <a:ea typeface="+mn-ea"/>
        <a:cs typeface="+mn-cs"/>
      </a:defRPr>
    </a:lvl5pPr>
    <a:lvl6pPr marL="2286000" algn="l" defTabSz="914400" rtl="0" eaLnBrk="1" latinLnBrk="0" hangingPunct="1">
      <a:defRPr sz="1400" kern="1200">
        <a:solidFill>
          <a:schemeClr val="tx1"/>
        </a:solidFill>
        <a:latin typeface="Garamond" pitchFamily="18" charset="0"/>
        <a:ea typeface="+mn-ea"/>
        <a:cs typeface="+mn-cs"/>
      </a:defRPr>
    </a:lvl6pPr>
    <a:lvl7pPr marL="2743200" algn="l" defTabSz="914400" rtl="0" eaLnBrk="1" latinLnBrk="0" hangingPunct="1">
      <a:defRPr sz="1400" kern="1200">
        <a:solidFill>
          <a:schemeClr val="tx1"/>
        </a:solidFill>
        <a:latin typeface="Garamond" pitchFamily="18" charset="0"/>
        <a:ea typeface="+mn-ea"/>
        <a:cs typeface="+mn-cs"/>
      </a:defRPr>
    </a:lvl7pPr>
    <a:lvl8pPr marL="3200400" algn="l" defTabSz="914400" rtl="0" eaLnBrk="1" latinLnBrk="0" hangingPunct="1">
      <a:defRPr sz="1400" kern="1200">
        <a:solidFill>
          <a:schemeClr val="tx1"/>
        </a:solidFill>
        <a:latin typeface="Garamond" pitchFamily="18" charset="0"/>
        <a:ea typeface="+mn-ea"/>
        <a:cs typeface="+mn-cs"/>
      </a:defRPr>
    </a:lvl8pPr>
    <a:lvl9pPr marL="3657600" algn="l" defTabSz="914400" rtl="0" eaLnBrk="1" latinLnBrk="0" hangingPunct="1">
      <a:defRPr sz="1400"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E00"/>
    <a:srgbClr val="333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8" autoAdjust="0"/>
  </p:normalViewPr>
  <p:slideViewPr>
    <p:cSldViewPr>
      <p:cViewPr varScale="1">
        <p:scale>
          <a:sx n="83" d="100"/>
          <a:sy n="83" d="100"/>
        </p:scale>
        <p:origin x="96" y="528"/>
      </p:cViewPr>
      <p:guideLst>
        <p:guide orient="horz" pos="2160"/>
        <p:guide pos="2880"/>
      </p:guideLst>
    </p:cSldViewPr>
  </p:slideViewPr>
  <p:outlineViewPr>
    <p:cViewPr>
      <p:scale>
        <a:sx n="33" d="100"/>
        <a:sy n="33" d="100"/>
      </p:scale>
      <p:origin x="48" y="4266"/>
    </p:cViewPr>
  </p:outlineViewPr>
  <p:notesTextViewPr>
    <p:cViewPr>
      <p:scale>
        <a:sx n="100" d="100"/>
        <a:sy n="100" d="100"/>
      </p:scale>
      <p:origin x="0" y="0"/>
    </p:cViewPr>
  </p:notesTextViewPr>
  <p:notesViewPr>
    <p:cSldViewPr>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1B8ADAAC-FC1A-4A04-84DA-EBCD203E6F79}" type="datetimeFigureOut">
              <a:rPr lang="en-US"/>
              <a:pPr>
                <a:defRPr/>
              </a:pPr>
              <a:t>10/23/2013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7D57C2F-B351-49B3-B200-434A7337830D}" type="slidenum">
              <a:rPr lang="en-US"/>
              <a:pPr>
                <a:defRPr/>
              </a:pPr>
              <a:t>‹#›</a:t>
            </a:fld>
            <a:endParaRPr lang="en-US"/>
          </a:p>
        </p:txBody>
      </p:sp>
    </p:spTree>
    <p:extLst>
      <p:ext uri="{BB962C8B-B14F-4D97-AF65-F5344CB8AC3E}">
        <p14:creationId xmlns:p14="http://schemas.microsoft.com/office/powerpoint/2010/main" val="3743681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4387C-4976-402E-BD6C-D22148B6F14A}" type="datetimeFigureOut">
              <a:rPr lang="en-US" smtClean="0"/>
              <a:t>10/23/2013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DEDC74-2F49-495B-8D8D-4E6E68546C11}" type="slidenum">
              <a:rPr lang="en-US" smtClean="0"/>
              <a:t>‹#›</a:t>
            </a:fld>
            <a:endParaRPr lang="en-US"/>
          </a:p>
        </p:txBody>
      </p:sp>
    </p:spTree>
    <p:extLst>
      <p:ext uri="{BB962C8B-B14F-4D97-AF65-F5344CB8AC3E}">
        <p14:creationId xmlns:p14="http://schemas.microsoft.com/office/powerpoint/2010/main" val="74298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en.wikipedia.org/wiki/Endocannabinoid"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Brief Introduction:</a:t>
            </a:r>
          </a:p>
          <a:p>
            <a:pPr algn="ctr"/>
            <a:endParaRPr lang="en-US" dirty="0" smtClean="0"/>
          </a:p>
          <a:p>
            <a:pPr algn="ctr"/>
            <a:r>
              <a:rPr lang="en-US" dirty="0" smtClean="0"/>
              <a:t>Josh – What you do…</a:t>
            </a:r>
          </a:p>
          <a:p>
            <a:pPr algn="ctr"/>
            <a:endParaRPr lang="en-US" dirty="0" smtClean="0"/>
          </a:p>
          <a:p>
            <a:pPr algn="ctr"/>
            <a:r>
              <a:rPr lang="en-US" dirty="0" smtClean="0"/>
              <a:t>John – What you do…</a:t>
            </a:r>
          </a:p>
          <a:p>
            <a:pPr algn="ctr"/>
            <a:endParaRPr lang="en-US" dirty="0"/>
          </a:p>
          <a:p>
            <a:pPr algn="ctr"/>
            <a:endParaRPr lang="en-US" dirty="0" smtClean="0"/>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a:t>
            </a:fld>
            <a:endParaRPr lang="en-US"/>
          </a:p>
        </p:txBody>
      </p:sp>
    </p:spTree>
    <p:extLst>
      <p:ext uri="{BB962C8B-B14F-4D97-AF65-F5344CB8AC3E}">
        <p14:creationId xmlns:p14="http://schemas.microsoft.com/office/powerpoint/2010/main" val="3534922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Garamond" pitchFamily="18" charset="0"/>
              </a:rPr>
              <a:t>According to the Drug Enforcement Agency (DEA), “K2 or Spice is a mixture of herbs and spices that is typically sprayed with a synthetic </a:t>
            </a:r>
            <a:r>
              <a:rPr lang="en-US" sz="2000" dirty="0" err="1" smtClean="0">
                <a:latin typeface="Garamond" pitchFamily="18" charset="0"/>
              </a:rPr>
              <a:t>compund</a:t>
            </a:r>
            <a:r>
              <a:rPr lang="en-US" sz="2000" dirty="0" smtClean="0">
                <a:latin typeface="Garamond" pitchFamily="18" charset="0"/>
              </a:rPr>
              <a:t> chemically similar to THC, the psychoactive ingredients in marijuana. The chemical compounds typically include HU-210, HU-211, JWH-018, and JWH-073. K2 is commonly purchased in </a:t>
            </a:r>
            <a:r>
              <a:rPr lang="en-US" sz="2000" dirty="0" err="1" smtClean="0">
                <a:latin typeface="Garamond" pitchFamily="18" charset="0"/>
              </a:rPr>
              <a:t>headshops</a:t>
            </a:r>
            <a:r>
              <a:rPr lang="en-US" sz="2000" dirty="0" smtClean="0">
                <a:latin typeface="Garamond" pitchFamily="18" charset="0"/>
              </a:rPr>
              <a:t>, tobacco shops, various retail outlets, and over the Internet. It is often marketed as incense or ‘fake weed.’ Purchasing over the Internet can be dangerous because it is not usually known where the products come from or what amount of chemical is on the organic material.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2</a:t>
            </a:fld>
            <a:endParaRPr lang="en-US"/>
          </a:p>
        </p:txBody>
      </p:sp>
    </p:spTree>
    <p:extLst>
      <p:ext uri="{BB962C8B-B14F-4D97-AF65-F5344CB8AC3E}">
        <p14:creationId xmlns:p14="http://schemas.microsoft.com/office/powerpoint/2010/main" val="534570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endParaRPr lang="en-US" dirty="0" smtClean="0"/>
          </a:p>
          <a:p>
            <a:r>
              <a:rPr lang="en-US" sz="2000" dirty="0" smtClean="0"/>
              <a:t>Most identifiable from around here is “Legal </a:t>
            </a:r>
            <a:r>
              <a:rPr lang="en-US" sz="2000" dirty="0" err="1" smtClean="0"/>
              <a:t>Phunk</a:t>
            </a:r>
            <a:r>
              <a:rPr lang="en-US" sz="2000" dirty="0" smtClean="0"/>
              <a:t>” or “Spice”. </a:t>
            </a:r>
          </a:p>
          <a:p>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3</a:t>
            </a:fld>
            <a:endParaRPr lang="en-US"/>
          </a:p>
        </p:txBody>
      </p:sp>
    </p:spTree>
    <p:extLst>
      <p:ext uri="{BB962C8B-B14F-4D97-AF65-F5344CB8AC3E}">
        <p14:creationId xmlns:p14="http://schemas.microsoft.com/office/powerpoint/2010/main" val="4213394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latin typeface="Garamond" pitchFamily="18" charset="0"/>
              </a:rPr>
              <a:t>Synthetic cannabinoids are a structurally diverse class of mostly synthetic substances that bind to cannabinoid receptors in our body, and when ingested create a similar type of high that naturally occurring cannabinoids (marijuana) produce. </a:t>
            </a:r>
          </a:p>
          <a:p>
            <a:endParaRPr lang="en-US" sz="1400" dirty="0" smtClean="0">
              <a:latin typeface="Garamond" pitchFamily="18" charset="0"/>
            </a:endParaRPr>
          </a:p>
          <a:p>
            <a:r>
              <a:rPr lang="en-US" sz="1400" dirty="0" smtClean="0">
                <a:latin typeface="Garamond" pitchFamily="18" charset="0"/>
              </a:rPr>
              <a:t>More than 250 different synthetic cannabinoids have been created (mostly created in laboratories for research purposes).</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4</a:t>
            </a:fld>
            <a:endParaRPr lang="en-US"/>
          </a:p>
        </p:txBody>
      </p:sp>
    </p:spTree>
    <p:extLst>
      <p:ext uri="{BB962C8B-B14F-4D97-AF65-F5344CB8AC3E}">
        <p14:creationId xmlns:p14="http://schemas.microsoft.com/office/powerpoint/2010/main" val="4132725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400" dirty="0" smtClean="0">
                <a:latin typeface="Garamond" pitchFamily="18" charset="0"/>
              </a:rPr>
              <a:t>The cannabinoid-like chemicals were developed in research laboratories to study neuron receptors found in the body and brain.</a:t>
            </a:r>
          </a:p>
          <a:p>
            <a:pPr eaLnBrk="1" hangingPunct="1">
              <a:lnSpc>
                <a:spcPct val="80000"/>
              </a:lnSpc>
            </a:pPr>
            <a:endParaRPr lang="en-US" sz="1400" dirty="0" smtClean="0">
              <a:latin typeface="Garamond" pitchFamily="18" charset="0"/>
            </a:endParaRPr>
          </a:p>
          <a:p>
            <a:pPr eaLnBrk="1" hangingPunct="1">
              <a:lnSpc>
                <a:spcPct val="80000"/>
              </a:lnSpc>
            </a:pPr>
            <a:r>
              <a:rPr lang="en-US" sz="1400" dirty="0" smtClean="0">
                <a:latin typeface="Garamond" pitchFamily="18" charset="0"/>
              </a:rPr>
              <a:t>One of these synthetic cannabinoids, JWH-018, was first made in 1995 for experimental purposes in the lab of Clemson University researcher </a:t>
            </a:r>
            <a:r>
              <a:rPr lang="en-US" sz="1400" dirty="0" smtClean="0">
                <a:solidFill>
                  <a:srgbClr val="333200"/>
                </a:solidFill>
                <a:latin typeface="Garamond" pitchFamily="18" charset="0"/>
              </a:rPr>
              <a:t>John W. Huffman, PhD.</a:t>
            </a:r>
          </a:p>
          <a:p>
            <a:pPr eaLnBrk="1" hangingPunct="1">
              <a:lnSpc>
                <a:spcPct val="80000"/>
              </a:lnSpc>
            </a:pPr>
            <a:endParaRPr lang="en-US" sz="1400" dirty="0" smtClean="0">
              <a:solidFill>
                <a:srgbClr val="333200"/>
              </a:solidFill>
              <a:latin typeface="Garamond" pitchFamily="18" charset="0"/>
            </a:endParaRPr>
          </a:p>
          <a:p>
            <a:pPr eaLnBrk="1" hangingPunct="1">
              <a:lnSpc>
                <a:spcPct val="80000"/>
              </a:lnSpc>
            </a:pPr>
            <a:r>
              <a:rPr lang="en-US" sz="1400" dirty="0" smtClean="0">
                <a:latin typeface="Garamond" pitchFamily="18" charset="0"/>
              </a:rPr>
              <a:t>It is believed that the manufacturers of "Spice" read the research and copied it in order to reproduce Dr. Huffman's chemicals to produce the synthetic cannabinoid and market it for commercial distribution. </a:t>
            </a:r>
            <a:endParaRPr lang="en-US" sz="1400" dirty="0"/>
          </a:p>
        </p:txBody>
      </p:sp>
      <p:sp>
        <p:nvSpPr>
          <p:cNvPr id="4" name="Slide Number Placeholder 3"/>
          <p:cNvSpPr>
            <a:spLocks noGrp="1"/>
          </p:cNvSpPr>
          <p:nvPr>
            <p:ph type="sldNum" sz="quarter" idx="10"/>
          </p:nvPr>
        </p:nvSpPr>
        <p:spPr/>
        <p:txBody>
          <a:bodyPr/>
          <a:lstStyle/>
          <a:p>
            <a:fld id="{E7DEDC74-2F49-495B-8D8D-4E6E68546C11}" type="slidenum">
              <a:rPr lang="en-US" smtClean="0"/>
              <a:t>5</a:t>
            </a:fld>
            <a:endParaRPr lang="en-US"/>
          </a:p>
        </p:txBody>
      </p:sp>
    </p:spTree>
    <p:extLst>
      <p:ext uri="{BB962C8B-B14F-4D97-AF65-F5344CB8AC3E}">
        <p14:creationId xmlns:p14="http://schemas.microsoft.com/office/powerpoint/2010/main" val="3668105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sz="1400" dirty="0" smtClean="0">
                <a:latin typeface="Garamond" pitchFamily="18" charset="0"/>
              </a:rPr>
              <a:t>The five nationally banned synthetic cannabinoids are JWH-018, JWH-073, JWH-200, CP 47,497 and </a:t>
            </a:r>
            <a:r>
              <a:rPr lang="en-US" sz="1400" dirty="0" err="1" smtClean="0">
                <a:latin typeface="Garamond" pitchFamily="18" charset="0"/>
              </a:rPr>
              <a:t>cannabicyclohexanol</a:t>
            </a:r>
            <a:r>
              <a:rPr lang="en-US" sz="1400" dirty="0" smtClean="0">
                <a:latin typeface="Garamond" pitchFamily="18" charset="0"/>
              </a:rPr>
              <a:t> (CP 47,497 C8, a homologue of CP 47,497). </a:t>
            </a:r>
          </a:p>
          <a:p>
            <a:pPr eaLnBrk="1" hangingPunct="1">
              <a:lnSpc>
                <a:spcPct val="90000"/>
              </a:lnSpc>
            </a:pPr>
            <a:endParaRPr lang="en-US" sz="1400" dirty="0" smtClean="0">
              <a:latin typeface="Garamond" pitchFamily="18" charset="0"/>
            </a:endParaRPr>
          </a:p>
          <a:p>
            <a:pPr eaLnBrk="1" hangingPunct="1">
              <a:lnSpc>
                <a:spcPct val="90000"/>
              </a:lnSpc>
            </a:pPr>
            <a:r>
              <a:rPr lang="en-US" sz="1400" dirty="0" smtClean="0">
                <a:latin typeface="Garamond" pitchFamily="18" charset="0"/>
              </a:rPr>
              <a:t>CP 47,497 was developed in 1980 by Pfizer and has analgesic properties. </a:t>
            </a:r>
            <a:r>
              <a:rPr lang="en-US" sz="1400" dirty="0" err="1" smtClean="0">
                <a:latin typeface="Garamond" pitchFamily="18" charset="0"/>
              </a:rPr>
              <a:t>Cannabicyclohexanol</a:t>
            </a:r>
            <a:r>
              <a:rPr lang="en-US" sz="1400" dirty="0" smtClean="0">
                <a:latin typeface="Garamond" pitchFamily="18" charset="0"/>
              </a:rPr>
              <a:t> (CP 47,497 C8) was developed by Pfizer in 1979. </a:t>
            </a:r>
          </a:p>
          <a:p>
            <a:pPr eaLnBrk="1" hangingPunct="1">
              <a:lnSpc>
                <a:spcPct val="90000"/>
              </a:lnSpc>
            </a:pPr>
            <a:endParaRPr lang="en-US" sz="1400" dirty="0" smtClean="0">
              <a:latin typeface="Garamond" pitchFamily="18" charset="0"/>
            </a:endParaRPr>
          </a:p>
          <a:p>
            <a:pPr eaLnBrk="1" hangingPunct="1">
              <a:lnSpc>
                <a:spcPct val="90000"/>
              </a:lnSpc>
            </a:pPr>
            <a:r>
              <a:rPr lang="en-US" sz="1400" dirty="0" smtClean="0">
                <a:latin typeface="Garamond" pitchFamily="18" charset="0"/>
              </a:rPr>
              <a:t>Both of these compounds produce cannabis type effects when ingested. </a:t>
            </a:r>
          </a:p>
          <a:p>
            <a:pPr eaLnBrk="1" hangingPunct="1">
              <a:lnSpc>
                <a:spcPct val="90000"/>
              </a:lnSpc>
            </a:pPr>
            <a:endParaRPr lang="en-US" sz="1400" b="1" dirty="0" smtClean="0">
              <a:latin typeface="Garamond" pitchFamily="18" charset="0"/>
            </a:endParaRPr>
          </a:p>
          <a:p>
            <a:pPr eaLnBrk="1" hangingPunct="1">
              <a:lnSpc>
                <a:spcPct val="90000"/>
              </a:lnSpc>
            </a:pPr>
            <a:r>
              <a:rPr lang="en-US" sz="1400" dirty="0" smtClean="0">
                <a:latin typeface="Garamond" pitchFamily="18" charset="0"/>
              </a:rPr>
              <a:t>The brand "Spice" was released in 2004, and in 2006 the brand gained popularity, particularly throughout Europe. The company that started Spice went from assets of 65,000 Euros in 2006 to 899,000 Euros in 2007.</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6</a:t>
            </a:fld>
            <a:endParaRPr lang="en-US"/>
          </a:p>
        </p:txBody>
      </p:sp>
    </p:spTree>
    <p:extLst>
      <p:ext uri="{BB962C8B-B14F-4D97-AF65-F5344CB8AC3E}">
        <p14:creationId xmlns:p14="http://schemas.microsoft.com/office/powerpoint/2010/main" val="1120807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400" dirty="0" smtClean="0">
                <a:latin typeface="Garamond" pitchFamily="18" charset="0"/>
              </a:rPr>
              <a:t>Spice was the dominant brand until 2008 when competing brands hit the market (such as K2). </a:t>
            </a:r>
          </a:p>
          <a:p>
            <a:pPr eaLnBrk="1" hangingPunct="1">
              <a:lnSpc>
                <a:spcPct val="80000"/>
              </a:lnSpc>
            </a:pPr>
            <a:endParaRPr lang="en-US" sz="1400" dirty="0" smtClean="0">
              <a:latin typeface="Garamond" pitchFamily="18" charset="0"/>
            </a:endParaRPr>
          </a:p>
          <a:p>
            <a:pPr eaLnBrk="1" hangingPunct="1">
              <a:lnSpc>
                <a:spcPct val="80000"/>
              </a:lnSpc>
            </a:pPr>
            <a:endParaRPr lang="en-US" sz="1400" dirty="0" smtClean="0">
              <a:latin typeface="Garamond" pitchFamily="18" charset="0"/>
            </a:endParaRPr>
          </a:p>
          <a:p>
            <a:pPr eaLnBrk="1" hangingPunct="1">
              <a:lnSpc>
                <a:spcPct val="80000"/>
              </a:lnSpc>
            </a:pPr>
            <a:r>
              <a:rPr lang="en-US" sz="1400" dirty="0" smtClean="0">
                <a:latin typeface="Garamond" pitchFamily="18" charset="0"/>
              </a:rPr>
              <a:t>In 2009 Spice products were identified in 21 countries. Spice, K2 and other products peaked in popularity in 2008 in Europe, with many European countries banning it at that time.</a:t>
            </a:r>
            <a:r>
              <a:rPr lang="en-US" sz="1400" baseline="30000" dirty="0" smtClean="0">
                <a:latin typeface="Garamond" pitchFamily="18" charset="0"/>
              </a:rPr>
              <a:t> </a:t>
            </a:r>
            <a:r>
              <a:rPr lang="en-US" sz="1400" dirty="0" smtClean="0">
                <a:latin typeface="Garamond" pitchFamily="18" charset="0"/>
              </a:rPr>
              <a:t> </a:t>
            </a:r>
          </a:p>
          <a:p>
            <a:pPr eaLnBrk="1" hangingPunct="1">
              <a:lnSpc>
                <a:spcPct val="80000"/>
              </a:lnSpc>
            </a:pPr>
            <a:endParaRPr lang="en-US" sz="1400" dirty="0" smtClean="0">
              <a:latin typeface="Garamond" pitchFamily="18" charset="0"/>
            </a:endParaRPr>
          </a:p>
          <a:p>
            <a:pPr eaLnBrk="1" hangingPunct="1">
              <a:lnSpc>
                <a:spcPct val="80000"/>
              </a:lnSpc>
            </a:pPr>
            <a:endParaRPr lang="en-US" sz="1400" dirty="0" smtClean="0">
              <a:latin typeface="Garamond" pitchFamily="18" charset="0"/>
            </a:endParaRPr>
          </a:p>
          <a:p>
            <a:pPr eaLnBrk="1" hangingPunct="1">
              <a:lnSpc>
                <a:spcPct val="80000"/>
              </a:lnSpc>
            </a:pPr>
            <a:r>
              <a:rPr lang="en-US" sz="1400" dirty="0" smtClean="0">
                <a:latin typeface="Garamond" pitchFamily="18" charset="0"/>
              </a:rPr>
              <a:t>Before 2011, standard drug tests couldn’t detect the synthetic compound, but it was announced in November 2011 that testing was possible and currently underway. </a:t>
            </a:r>
            <a:endParaRPr lang="en-US" sz="1400" dirty="0"/>
          </a:p>
        </p:txBody>
      </p:sp>
      <p:sp>
        <p:nvSpPr>
          <p:cNvPr id="4" name="Slide Number Placeholder 3"/>
          <p:cNvSpPr>
            <a:spLocks noGrp="1"/>
          </p:cNvSpPr>
          <p:nvPr>
            <p:ph type="sldNum" sz="quarter" idx="10"/>
          </p:nvPr>
        </p:nvSpPr>
        <p:spPr/>
        <p:txBody>
          <a:bodyPr/>
          <a:lstStyle/>
          <a:p>
            <a:fld id="{E7DEDC74-2F49-495B-8D8D-4E6E68546C11}" type="slidenum">
              <a:rPr lang="en-US" smtClean="0"/>
              <a:t>7</a:t>
            </a:fld>
            <a:endParaRPr lang="en-US"/>
          </a:p>
        </p:txBody>
      </p:sp>
    </p:spTree>
    <p:extLst>
      <p:ext uri="{BB962C8B-B14F-4D97-AF65-F5344CB8AC3E}">
        <p14:creationId xmlns:p14="http://schemas.microsoft.com/office/powerpoint/2010/main" val="343559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533400"/>
            <a:ext cx="4572000" cy="3429000"/>
          </a:xfrm>
        </p:spPr>
      </p:sp>
      <p:sp>
        <p:nvSpPr>
          <p:cNvPr id="3" name="Notes Placeholder 2"/>
          <p:cNvSpPr>
            <a:spLocks noGrp="1"/>
          </p:cNvSpPr>
          <p:nvPr>
            <p:ph type="body" idx="1"/>
          </p:nvPr>
        </p:nvSpPr>
        <p:spPr>
          <a:xfrm>
            <a:off x="685800" y="3962400"/>
            <a:ext cx="5486400" cy="4114800"/>
          </a:xfrm>
        </p:spPr>
        <p:txBody>
          <a:bodyPr/>
          <a:lstStyle/>
          <a:p>
            <a:r>
              <a:rPr lang="en-US" sz="1200" b="1" kern="1200" dirty="0" smtClean="0">
                <a:solidFill>
                  <a:schemeClr val="tx1"/>
                </a:solidFill>
                <a:effectLst/>
                <a:latin typeface="+mn-lt"/>
                <a:ea typeface="+mn-ea"/>
                <a:cs typeface="+mn-cs"/>
              </a:rPr>
              <a:t>John William Huffman</a:t>
            </a:r>
            <a:r>
              <a:rPr lang="en-US" sz="1200" kern="1200" dirty="0" smtClean="0">
                <a:solidFill>
                  <a:schemeClr val="tx1"/>
                </a:solidFill>
                <a:effectLst/>
                <a:latin typeface="+mn-lt"/>
                <a:ea typeface="+mn-ea"/>
                <a:cs typeface="+mn-cs"/>
              </a:rPr>
              <a:t> (born 1932) is a professor emeritus of organic chemistry at Clemson University who first </a:t>
            </a:r>
            <a:r>
              <a:rPr lang="en-US" sz="1200" kern="1200" dirty="0" err="1" smtClean="0">
                <a:solidFill>
                  <a:schemeClr val="tx1"/>
                </a:solidFill>
                <a:effectLst/>
                <a:latin typeface="+mn-lt"/>
                <a:ea typeface="+mn-ea"/>
                <a:cs typeface="+mn-cs"/>
              </a:rPr>
              <a:t>synthesised</a:t>
            </a:r>
            <a:r>
              <a:rPr lang="en-US" sz="1200" kern="1200" dirty="0" smtClean="0">
                <a:solidFill>
                  <a:schemeClr val="tx1"/>
                </a:solidFill>
                <a:effectLst/>
                <a:latin typeface="+mn-lt"/>
                <a:ea typeface="+mn-ea"/>
                <a:cs typeface="+mn-cs"/>
              </a:rPr>
              <a:t> many novel cannabinoids. His research, funded by the National Institute on Drug Abuse (NIDA), was focused on making a drug to target </a:t>
            </a:r>
            <a:r>
              <a:rPr lang="en-US" sz="1200" u="sng" kern="1200" dirty="0" err="1" smtClean="0">
                <a:solidFill>
                  <a:schemeClr val="tx1"/>
                </a:solidFill>
                <a:effectLst/>
                <a:latin typeface="+mn-lt"/>
                <a:ea typeface="+mn-ea"/>
                <a:cs typeface="+mn-cs"/>
                <a:hlinkClick r:id="rId3" tooltip="Endocannabinoid"/>
              </a:rPr>
              <a:t>endocannabinoid</a:t>
            </a:r>
            <a:r>
              <a:rPr lang="en-US" sz="1200" kern="1200" dirty="0" smtClean="0">
                <a:solidFill>
                  <a:schemeClr val="tx1"/>
                </a:solidFill>
                <a:effectLst/>
                <a:latin typeface="+mn-lt"/>
                <a:ea typeface="+mn-ea"/>
                <a:cs typeface="+mn-cs"/>
              </a:rPr>
              <a:t> receptors in the body.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Beginning in 1984, Huffman and his team of researchers began developing cannabinoid compounds to aid in research of multiple sclerosis, AIDS, and chemotherapy. Over the course of twenty years, Huffman and his team developed 450 synthetic cannabinoid compounds which were used to test the effect of cannabinoid receptors in the brain and other organs. Ultimately, the cannabinoid research provided understanding of diseases and information for medication development. In the late 2000s, two of Huffman's cannabinoid compounds began being sold in Germany as marijuana alternatives known as K2 and Spice.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Huffman states:  "I figured once it got started in Germany it was going to spread. I'm concerned that it could hurt people; I think this was something that was more or less inevitable. It bothers me that people are so stupid as to use this stuff".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Huffman may have developed these compounds for scientific research, but now he gets blamed for its abuse. As JWH-018 is more potent and easy to make, Huffman believes it is a more widely used synthetic cannabinoid of the JWH series.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Optional.</a:t>
            </a:r>
          </a:p>
          <a:p>
            <a:r>
              <a:rPr lang="en-US" sz="1200" kern="1200" dirty="0" smtClean="0">
                <a:solidFill>
                  <a:schemeClr val="tx1"/>
                </a:solidFill>
                <a:effectLst/>
                <a:latin typeface="+mn-lt"/>
                <a:ea typeface="+mn-ea"/>
                <a:cs typeface="+mn-cs"/>
              </a:rPr>
              <a:t>The JWH Strands are:</a:t>
            </a:r>
          </a:p>
          <a:p>
            <a:r>
              <a:rPr lang="en-US" sz="1100" kern="1200" dirty="0" smtClean="0">
                <a:solidFill>
                  <a:schemeClr val="tx1"/>
                </a:solidFill>
                <a:effectLst/>
                <a:latin typeface="+mn-lt"/>
                <a:ea typeface="+mn-ea"/>
                <a:cs typeface="+mn-cs"/>
              </a:rPr>
              <a:t>JWH-007, JWH-015, JWH-018, JWH-019, JWH-030, JWH-051, JWH-073, JWH-081, JWH-122, JWH-133, JWH-147, JWH-171, JWH-182, JWH-203, JWH-210, JWH-250, JWH-307, JWH-359 and JWH-398</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7DEDC74-2F49-495B-8D8D-4E6E68546C11}" type="slidenum">
              <a:rPr lang="en-US" smtClean="0"/>
              <a:t>8</a:t>
            </a:fld>
            <a:endParaRPr lang="en-US"/>
          </a:p>
        </p:txBody>
      </p:sp>
    </p:spTree>
    <p:extLst>
      <p:ext uri="{BB962C8B-B14F-4D97-AF65-F5344CB8AC3E}">
        <p14:creationId xmlns:p14="http://schemas.microsoft.com/office/powerpoint/2010/main" val="19891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200" dirty="0" smtClean="0">
                <a:latin typeface="Garamond" pitchFamily="18" charset="0"/>
              </a:rPr>
              <a:t>Since the psychoactive ingredients were designed to mimic that of naturally grown marijuana, the effects are somewhat similar. </a:t>
            </a:r>
          </a:p>
          <a:p>
            <a:pPr eaLnBrk="1" hangingPunct="1">
              <a:lnSpc>
                <a:spcPct val="80000"/>
              </a:lnSpc>
            </a:pPr>
            <a:endParaRPr lang="en-US" sz="1200" dirty="0" smtClean="0">
              <a:latin typeface="Garamond" pitchFamily="18" charset="0"/>
            </a:endParaRPr>
          </a:p>
          <a:p>
            <a:pPr eaLnBrk="1" hangingPunct="1">
              <a:lnSpc>
                <a:spcPct val="80000"/>
              </a:lnSpc>
            </a:pPr>
            <a:r>
              <a:rPr lang="en-US" sz="1200" dirty="0" smtClean="0">
                <a:latin typeface="Garamond" pitchFamily="18" charset="0"/>
              </a:rPr>
              <a:t>Synthetic cannabinoids are listed as the same class of drug as marijuana; a hallucinogen. And currently has the same “scheduling” as Marijuana.</a:t>
            </a:r>
          </a:p>
          <a:p>
            <a:pPr eaLnBrk="1" hangingPunct="1">
              <a:lnSpc>
                <a:spcPct val="80000"/>
              </a:lnSpc>
            </a:pPr>
            <a:endParaRPr lang="en-US" sz="1200" dirty="0" smtClean="0">
              <a:latin typeface="Garamond" pitchFamily="18" charset="0"/>
            </a:endParaRPr>
          </a:p>
          <a:p>
            <a:pPr eaLnBrk="1" hangingPunct="1">
              <a:lnSpc>
                <a:spcPct val="80000"/>
              </a:lnSpc>
            </a:pPr>
            <a:r>
              <a:rPr lang="en-US" sz="1200" dirty="0" smtClean="0">
                <a:latin typeface="Garamond" pitchFamily="18" charset="0"/>
              </a:rPr>
              <a:t>The effects of smoking JWH-018 has a variable duration. Some sites we have viewed report the high lasts probably an average of 10-30 minutes, while anecdotal reports from users of K2 report effects lasting for several hours. </a:t>
            </a:r>
            <a:r>
              <a:rPr lang="en-US" sz="1200" b="1" dirty="0" smtClean="0">
                <a:latin typeface="Garamond" pitchFamily="18" charset="0"/>
              </a:rPr>
              <a:t/>
            </a:r>
            <a:br>
              <a:rPr lang="en-US" sz="1200" b="1" dirty="0" smtClean="0">
                <a:latin typeface="Garamond" pitchFamily="18" charset="0"/>
              </a:rPr>
            </a:br>
            <a:r>
              <a:rPr lang="en-US" sz="1200" b="1" dirty="0" smtClean="0">
                <a:latin typeface="Garamond" pitchFamily="18" charset="0"/>
              </a:rPr>
              <a:t> </a:t>
            </a:r>
          </a:p>
          <a:p>
            <a:pPr eaLnBrk="1" hangingPunct="1">
              <a:lnSpc>
                <a:spcPct val="80000"/>
              </a:lnSpc>
            </a:pPr>
            <a:r>
              <a:rPr lang="en-US" sz="1200" dirty="0" smtClean="0">
                <a:latin typeface="Garamond" pitchFamily="18" charset="0"/>
              </a:rPr>
              <a:t>Synthetic cannabinoids have tested at least 5 - 45 times more potent than some of the strongest marijuana (with HU-210 again being 100-800 times more potent than naturally occurring THC). </a:t>
            </a:r>
          </a:p>
          <a:p>
            <a:pPr eaLnBrk="1" hangingPunct="1">
              <a:lnSpc>
                <a:spcPct val="80000"/>
              </a:lnSpc>
            </a:pPr>
            <a:endParaRPr lang="en-US" sz="1200" b="1" dirty="0" smtClean="0">
              <a:latin typeface="Garamond" pitchFamily="18" charset="0"/>
            </a:endParaRPr>
          </a:p>
          <a:p>
            <a:pPr eaLnBrk="1" hangingPunct="1">
              <a:lnSpc>
                <a:spcPct val="80000"/>
              </a:lnSpc>
            </a:pPr>
            <a:r>
              <a:rPr lang="en-US" sz="1200" dirty="0" smtClean="0">
                <a:latin typeface="Garamond" pitchFamily="18" charset="0"/>
              </a:rPr>
              <a:t>A neurophysiology theory on the better potency of synthetic cannabinoids over natural marijuana is that the synthetic cannabinoids bind better and longer to the CB1 and CB2 receptors than does natural THC. </a:t>
            </a:r>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9</a:t>
            </a:fld>
            <a:endParaRPr lang="en-US"/>
          </a:p>
        </p:txBody>
      </p:sp>
    </p:spTree>
    <p:extLst>
      <p:ext uri="{BB962C8B-B14F-4D97-AF65-F5344CB8AC3E}">
        <p14:creationId xmlns:p14="http://schemas.microsoft.com/office/powerpoint/2010/main" val="1610344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Garamond" pitchFamily="18" charset="0"/>
              </a:rPr>
              <a:t>According to the Drug Enforcement Agency (DEA), “Synthetic stimulants that are marketed as ‘bath salts’ are often found in a number of retail products. These synthetic stimulants are chemicals. The chemicals are synthetic derivatives of </a:t>
            </a:r>
            <a:r>
              <a:rPr lang="en-US" dirty="0" err="1" smtClean="0">
                <a:latin typeface="Garamond" pitchFamily="18" charset="0"/>
              </a:rPr>
              <a:t>cathinone</a:t>
            </a:r>
            <a:r>
              <a:rPr lang="en-US" dirty="0" smtClean="0">
                <a:latin typeface="Garamond" pitchFamily="18" charset="0"/>
              </a:rPr>
              <a:t>, a central nervous system stimulant, which is an active chemical found naturally in the </a:t>
            </a:r>
            <a:r>
              <a:rPr lang="en-US" dirty="0" err="1" smtClean="0">
                <a:latin typeface="Garamond" pitchFamily="18" charset="0"/>
              </a:rPr>
              <a:t>khat</a:t>
            </a:r>
            <a:r>
              <a:rPr lang="en-US" dirty="0" smtClean="0">
                <a:latin typeface="Garamond" pitchFamily="18" charset="0"/>
              </a:rPr>
              <a:t> plant. </a:t>
            </a:r>
            <a:r>
              <a:rPr lang="en-US" dirty="0" err="1" smtClean="0">
                <a:latin typeface="Garamond" pitchFamily="18" charset="0"/>
              </a:rPr>
              <a:t>Mephedrone</a:t>
            </a:r>
            <a:r>
              <a:rPr lang="en-US" dirty="0" smtClean="0">
                <a:latin typeface="Garamond" pitchFamily="18" charset="0"/>
              </a:rPr>
              <a:t> and MDPV (3-4 </a:t>
            </a:r>
            <a:r>
              <a:rPr lang="en-US" dirty="0" err="1" smtClean="0">
                <a:latin typeface="Garamond" pitchFamily="18" charset="0"/>
              </a:rPr>
              <a:t>methylenedioxypyrovalerone</a:t>
            </a:r>
            <a:r>
              <a:rPr lang="en-US" dirty="0" smtClean="0">
                <a:latin typeface="Garamond" pitchFamily="18" charset="0"/>
              </a:rPr>
              <a:t>) are two of the designer </a:t>
            </a:r>
            <a:r>
              <a:rPr lang="en-US" dirty="0" err="1" smtClean="0">
                <a:latin typeface="Garamond" pitchFamily="18" charset="0"/>
              </a:rPr>
              <a:t>cathinones</a:t>
            </a:r>
            <a:r>
              <a:rPr lang="en-US" dirty="0" smtClean="0">
                <a:latin typeface="Garamond" pitchFamily="18" charset="0"/>
              </a:rPr>
              <a:t> most commonly found in these ‘</a:t>
            </a:r>
            <a:r>
              <a:rPr lang="en-US" dirty="0" err="1" smtClean="0">
                <a:latin typeface="Garamond" pitchFamily="18" charset="0"/>
              </a:rPr>
              <a:t>bathsalt</a:t>
            </a:r>
            <a:r>
              <a:rPr lang="en-US" dirty="0" smtClean="0">
                <a:latin typeface="Garamond" pitchFamily="18" charset="0"/>
              </a:rPr>
              <a:t>’ products. Many of these products are sold over the Internet, in convenience stores, and in ‘head shops’.</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10</a:t>
            </a:fld>
            <a:endParaRPr lang="en-US"/>
          </a:p>
        </p:txBody>
      </p:sp>
    </p:spTree>
    <p:extLst>
      <p:ext uri="{BB962C8B-B14F-4D97-AF65-F5344CB8AC3E}">
        <p14:creationId xmlns:p14="http://schemas.microsoft.com/office/powerpoint/2010/main" val="148098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latin typeface="Garamond" pitchFamily="18" charset="0"/>
              </a:rPr>
              <a:t>Synthetic amphetamine. Amphetamines such as cocaine, crack, crystal methamphetamines, are drugs that are Central Nervous System (CNS) Stimulants which are designed to speed up parts of your body system. </a:t>
            </a:r>
          </a:p>
          <a:p>
            <a:pPr eaLnBrk="1" hangingPunct="1"/>
            <a:endParaRPr lang="en-US" sz="1200" dirty="0" smtClean="0">
              <a:latin typeface="Garamond" pitchFamily="18" charset="0"/>
            </a:endParaRPr>
          </a:p>
          <a:p>
            <a:pPr eaLnBrk="1" hangingPunct="1"/>
            <a:r>
              <a:rPr lang="en-US" sz="1200" dirty="0" smtClean="0">
                <a:latin typeface="Garamond" pitchFamily="18" charset="0"/>
              </a:rPr>
              <a:t>What sets bath salts apart from its illegal counterpart is its composition (ingredients). Bath salts have part of their composition made from a legal </a:t>
            </a:r>
            <a:r>
              <a:rPr lang="en-US" sz="1200" dirty="0" err="1" smtClean="0">
                <a:latin typeface="Garamond" pitchFamily="18" charset="0"/>
              </a:rPr>
              <a:t>stimulat</a:t>
            </a:r>
            <a:r>
              <a:rPr lang="en-US" sz="1200" dirty="0" smtClean="0">
                <a:latin typeface="Garamond" pitchFamily="18" charset="0"/>
              </a:rPr>
              <a:t> called 3, 4-Methylenedioxypyrovalerone (MDPV) or </a:t>
            </a:r>
            <a:r>
              <a:rPr lang="en-US" sz="1200" dirty="0" err="1" smtClean="0">
                <a:latin typeface="Garamond" pitchFamily="18" charset="0"/>
              </a:rPr>
              <a:t>Mephedrone</a:t>
            </a:r>
            <a:r>
              <a:rPr lang="en-US" sz="1200" dirty="0" smtClean="0">
                <a:latin typeface="Garamond" pitchFamily="18" charset="0"/>
              </a:rPr>
              <a:t> or </a:t>
            </a:r>
            <a:r>
              <a:rPr lang="en-US" sz="1200" dirty="0" err="1" smtClean="0">
                <a:latin typeface="Garamond" pitchFamily="18" charset="0"/>
              </a:rPr>
              <a:t>Methylone</a:t>
            </a:r>
            <a:r>
              <a:rPr lang="en-US" sz="1200" dirty="0" smtClean="0">
                <a:latin typeface="Garamond" pitchFamily="18" charset="0"/>
              </a:rPr>
              <a:t>. These synthetic stimulants are known as synthetic </a:t>
            </a:r>
            <a:r>
              <a:rPr lang="en-US" sz="1200" dirty="0" err="1" smtClean="0">
                <a:latin typeface="Garamond" pitchFamily="18" charset="0"/>
              </a:rPr>
              <a:t>cathinones</a:t>
            </a:r>
            <a:r>
              <a:rPr lang="en-US" sz="1200" dirty="0" smtClean="0">
                <a:latin typeface="Garamond" pitchFamily="18" charset="0"/>
              </a:rPr>
              <a:t>.</a:t>
            </a:r>
          </a:p>
          <a:p>
            <a:pPr eaLnBrk="1" hangingPunct="1"/>
            <a:endParaRPr lang="en-US" sz="1200" dirty="0" smtClean="0">
              <a:latin typeface="Garamond" pitchFamily="18" charset="0"/>
            </a:endParaRPr>
          </a:p>
          <a:p>
            <a:pPr eaLnBrk="1" hangingPunct="1"/>
            <a:r>
              <a:rPr lang="en-US" sz="1100" dirty="0" smtClean="0">
                <a:latin typeface="Garamond" pitchFamily="18" charset="0"/>
              </a:rPr>
              <a:t>MDPV is sometimes labeled online as legal </a:t>
            </a:r>
            <a:r>
              <a:rPr lang="en-US" sz="1100" b="1" dirty="0" smtClean="0">
                <a:latin typeface="Garamond" pitchFamily="18" charset="0"/>
              </a:rPr>
              <a:t>cocaine</a:t>
            </a:r>
            <a:r>
              <a:rPr lang="en-US" sz="1100" dirty="0" smtClean="0">
                <a:latin typeface="Garamond" pitchFamily="18" charset="0"/>
              </a:rPr>
              <a:t> or legal </a:t>
            </a:r>
            <a:r>
              <a:rPr lang="en-US" sz="1100" b="1" dirty="0" smtClean="0">
                <a:latin typeface="Garamond" pitchFamily="18" charset="0"/>
              </a:rPr>
              <a:t>amphetamines</a:t>
            </a:r>
            <a:r>
              <a:rPr lang="en-US" sz="1100" dirty="0" smtClean="0">
                <a:latin typeface="Garamond" pitchFamily="18" charset="0"/>
              </a:rPr>
              <a:t>.</a:t>
            </a:r>
          </a:p>
          <a:p>
            <a:pPr eaLnBrk="1" hangingPunct="1"/>
            <a:endParaRPr lang="en-US" sz="1100" dirty="0" smtClean="0">
              <a:latin typeface="Garamond" pitchFamily="18" charset="0"/>
            </a:endParaRPr>
          </a:p>
          <a:p>
            <a:pPr eaLnBrk="1" hangingPunct="1"/>
            <a:r>
              <a:rPr lang="en-US" sz="1200" dirty="0" smtClean="0">
                <a:latin typeface="Garamond" pitchFamily="18" charset="0"/>
              </a:rPr>
              <a:t>Much like the marketing of Synthetic Cannabinoids as incense, MDPV has been marketed as “bath salts” and has been labeled with…</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12</a:t>
            </a:fld>
            <a:endParaRPr lang="en-US"/>
          </a:p>
        </p:txBody>
      </p:sp>
    </p:spTree>
    <p:extLst>
      <p:ext uri="{BB962C8B-B14F-4D97-AF65-F5344CB8AC3E}">
        <p14:creationId xmlns:p14="http://schemas.microsoft.com/office/powerpoint/2010/main" val="2680168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while,</a:t>
            </a:r>
            <a:r>
              <a:rPr lang="en-US" baseline="0" dirty="0" smtClean="0"/>
              <a:t> Retailers were able to get away with selling these products because of the “Not for human consumption” label. </a:t>
            </a:r>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13</a:t>
            </a:fld>
            <a:endParaRPr lang="en-US"/>
          </a:p>
        </p:txBody>
      </p:sp>
    </p:spTree>
    <p:extLst>
      <p:ext uri="{BB962C8B-B14F-4D97-AF65-F5344CB8AC3E}">
        <p14:creationId xmlns:p14="http://schemas.microsoft.com/office/powerpoint/2010/main" val="254670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200" dirty="0" smtClean="0">
                <a:latin typeface="Garamond" pitchFamily="18" charset="0"/>
              </a:rPr>
              <a:t>MDPV was developed in the 1960s, and has been used for the treatment of chronic fatigue, but caused problems of abuse and dependence. </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1969:</a:t>
            </a:r>
            <a:r>
              <a:rPr lang="en-US" sz="1200" dirty="0" smtClean="0">
                <a:latin typeface="Garamond" pitchFamily="18" charset="0"/>
              </a:rPr>
              <a:t> </a:t>
            </a:r>
            <a:r>
              <a:rPr lang="en-US" sz="1200" dirty="0" err="1" smtClean="0">
                <a:latin typeface="Garamond" pitchFamily="18" charset="0"/>
              </a:rPr>
              <a:t>Boehringer</a:t>
            </a:r>
            <a:r>
              <a:rPr lang="en-US" sz="1200" dirty="0" smtClean="0">
                <a:latin typeface="Garamond" pitchFamily="18" charset="0"/>
              </a:rPr>
              <a:t> </a:t>
            </a:r>
            <a:r>
              <a:rPr lang="en-US" sz="1200" dirty="0" err="1" smtClean="0">
                <a:latin typeface="Garamond" pitchFamily="18" charset="0"/>
              </a:rPr>
              <a:t>Ingelheim</a:t>
            </a:r>
            <a:r>
              <a:rPr lang="en-US" sz="1200" dirty="0" smtClean="0">
                <a:latin typeface="Garamond" pitchFamily="18" charset="0"/>
              </a:rPr>
              <a:t> files a patent application for MDPV.</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2005:</a:t>
            </a:r>
            <a:r>
              <a:rPr lang="en-US" sz="1200" dirty="0" smtClean="0">
                <a:latin typeface="Garamond" pitchFamily="18" charset="0"/>
              </a:rPr>
              <a:t> MDPV appears as a recreational drug; first mention on Drugs-Forum.</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2007:</a:t>
            </a:r>
            <a:r>
              <a:rPr lang="en-US" sz="1200" dirty="0" smtClean="0">
                <a:latin typeface="Garamond" pitchFamily="18" charset="0"/>
              </a:rPr>
              <a:t> First seizure of MDPV as a recreational drug, by customs officials in the German state of Saxony. The drug had been shipped from China.</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2008:</a:t>
            </a:r>
            <a:r>
              <a:rPr lang="en-US" sz="1200" dirty="0" smtClean="0">
                <a:latin typeface="Garamond" pitchFamily="18" charset="0"/>
              </a:rPr>
              <a:t> First seizure of MDPV in the United States. </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2009:</a:t>
            </a:r>
            <a:r>
              <a:rPr lang="en-US" sz="1200" dirty="0" smtClean="0">
                <a:latin typeface="Garamond" pitchFamily="18" charset="0"/>
              </a:rPr>
              <a:t> MDPV made illegal in Denmark.</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2010:</a:t>
            </a:r>
            <a:r>
              <a:rPr lang="en-US" sz="1200" dirty="0" smtClean="0">
                <a:latin typeface="Garamond" pitchFamily="18" charset="0"/>
              </a:rPr>
              <a:t> MDPV made a controlled drug in the UK, Sweden, Germany, Australia and Finland. First reports of the widespread retail marketing of 'bath salts' containing MDPV in the US. The US considers both </a:t>
            </a:r>
            <a:r>
              <a:rPr lang="en-US" sz="1200" dirty="0" err="1" smtClean="0">
                <a:latin typeface="Garamond" pitchFamily="18" charset="0"/>
              </a:rPr>
              <a:t>Mephedrone</a:t>
            </a:r>
            <a:r>
              <a:rPr lang="en-US" sz="1200" dirty="0" smtClean="0">
                <a:latin typeface="Garamond" pitchFamily="18" charset="0"/>
              </a:rPr>
              <a:t> (July, 2010) and MDPV (December, 2010) "a drug and chemical of concern".</a:t>
            </a:r>
          </a:p>
          <a:p>
            <a:pPr eaLnBrk="1" hangingPunct="1">
              <a:lnSpc>
                <a:spcPct val="80000"/>
              </a:lnSpc>
            </a:pPr>
            <a:endParaRPr lang="en-US" sz="1200" dirty="0" smtClean="0">
              <a:latin typeface="Garamond" pitchFamily="18" charset="0"/>
            </a:endParaRPr>
          </a:p>
          <a:p>
            <a:pPr eaLnBrk="1" hangingPunct="1">
              <a:lnSpc>
                <a:spcPct val="80000"/>
              </a:lnSpc>
            </a:pPr>
            <a:r>
              <a:rPr lang="en-US" sz="1200" b="1" dirty="0" smtClean="0">
                <a:latin typeface="Garamond" pitchFamily="18" charset="0"/>
              </a:rPr>
              <a:t>2011:</a:t>
            </a:r>
            <a:r>
              <a:rPr lang="en-US" sz="1200" dirty="0" smtClean="0">
                <a:latin typeface="Garamond" pitchFamily="18" charset="0"/>
              </a:rPr>
              <a:t> MDPV sale and possession are banned in 31 US States, with legislation being introduced in many other states. </a:t>
            </a:r>
            <a:r>
              <a:rPr lang="en-US" sz="1200" b="1" dirty="0" smtClean="0">
                <a:latin typeface="Garamond" pitchFamily="18" charset="0"/>
              </a:rPr>
              <a:t/>
            </a:r>
            <a:br>
              <a:rPr lang="en-US" sz="1200" b="1" dirty="0" smtClean="0">
                <a:latin typeface="Garamond" pitchFamily="18" charset="0"/>
              </a:rPr>
            </a:br>
            <a:endParaRPr lang="en-US" sz="1200" b="1" dirty="0" smtClean="0">
              <a:latin typeface="Garamond" pitchFamily="18" charset="0"/>
            </a:endParaRP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14</a:t>
            </a:fld>
            <a:endParaRPr lang="en-US"/>
          </a:p>
        </p:txBody>
      </p:sp>
    </p:spTree>
    <p:extLst>
      <p:ext uri="{BB962C8B-B14F-4D97-AF65-F5344CB8AC3E}">
        <p14:creationId xmlns:p14="http://schemas.microsoft.com/office/powerpoint/2010/main" val="2450189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900" dirty="0" smtClean="0">
                <a:latin typeface="Garamond" pitchFamily="18" charset="0"/>
              </a:rPr>
              <a:t>Because Bath Salts and MDPV are CNS stimulants, our bodies seem to undergo a huge “speed boost” and the following happens. </a:t>
            </a:r>
          </a:p>
          <a:p>
            <a:pPr eaLnBrk="1" hangingPunct="1">
              <a:lnSpc>
                <a:spcPct val="80000"/>
              </a:lnSpc>
            </a:pPr>
            <a:endParaRPr lang="en-US" sz="1900" dirty="0" smtClean="0">
              <a:latin typeface="Garamond" pitchFamily="18" charset="0"/>
            </a:endParaRPr>
          </a:p>
          <a:p>
            <a:pPr lvl="1" eaLnBrk="1" hangingPunct="1">
              <a:lnSpc>
                <a:spcPct val="80000"/>
              </a:lnSpc>
              <a:buFont typeface="Tahoma" pitchFamily="34" charset="0"/>
              <a:buAutoNum type="arabicPeriod"/>
            </a:pPr>
            <a:r>
              <a:rPr lang="en-US" sz="1600" dirty="0" smtClean="0">
                <a:latin typeface="Garamond" pitchFamily="18" charset="0"/>
              </a:rPr>
              <a:t>physical: rapid heartbeat, increase in blood pressure, vasoconstriction, sweating.</a:t>
            </a:r>
          </a:p>
          <a:p>
            <a:pPr lvl="1" eaLnBrk="1" hangingPunct="1">
              <a:lnSpc>
                <a:spcPct val="80000"/>
              </a:lnSpc>
              <a:buFont typeface="Tahoma" pitchFamily="34" charset="0"/>
              <a:buAutoNum type="arabicPeriod"/>
            </a:pPr>
            <a:endParaRPr lang="en-US" sz="1600" dirty="0" smtClean="0">
              <a:latin typeface="Garamond" pitchFamily="18" charset="0"/>
            </a:endParaRPr>
          </a:p>
          <a:p>
            <a:pPr lvl="1" eaLnBrk="1" hangingPunct="1">
              <a:lnSpc>
                <a:spcPct val="80000"/>
              </a:lnSpc>
              <a:buFont typeface="Tahoma" pitchFamily="34" charset="0"/>
              <a:buAutoNum type="arabicPeriod"/>
            </a:pPr>
            <a:r>
              <a:rPr lang="en-US" sz="1600" dirty="0" smtClean="0">
                <a:latin typeface="Garamond" pitchFamily="18" charset="0"/>
              </a:rPr>
              <a:t>mental: euphoria, increases in alertness &amp; awareness, increased wakefulness and arousal, anxiety, agitation, perception of a diminished requirement for food and sleep.</a:t>
            </a:r>
          </a:p>
          <a:p>
            <a:pPr lvl="1" eaLnBrk="1" hangingPunct="1">
              <a:lnSpc>
                <a:spcPct val="80000"/>
              </a:lnSpc>
              <a:buFont typeface="Tahoma" pitchFamily="34" charset="0"/>
              <a:buAutoNum type="arabicPeriod"/>
            </a:pPr>
            <a:endParaRPr lang="en-US" sz="1600" dirty="0" smtClean="0">
              <a:latin typeface="Garamond" pitchFamily="18" charset="0"/>
            </a:endParaRPr>
          </a:p>
          <a:p>
            <a:pPr eaLnBrk="1" hangingPunct="1">
              <a:lnSpc>
                <a:spcPct val="80000"/>
              </a:lnSpc>
            </a:pPr>
            <a:endParaRPr lang="en-US" sz="1900" dirty="0" smtClean="0">
              <a:latin typeface="Garamond" pitchFamily="18" charset="0"/>
            </a:endParaRPr>
          </a:p>
          <a:p>
            <a:pPr eaLnBrk="1" hangingPunct="1">
              <a:lnSpc>
                <a:spcPct val="80000"/>
              </a:lnSpc>
            </a:pPr>
            <a:r>
              <a:rPr lang="en-US" sz="1900" dirty="0" smtClean="0">
                <a:latin typeface="Garamond" pitchFamily="18" charset="0"/>
              </a:rPr>
              <a:t>MDPV reportedly has </a:t>
            </a:r>
            <a:r>
              <a:rPr lang="en-US" sz="1900" u="sng" dirty="0" smtClean="0">
                <a:latin typeface="Garamond" pitchFamily="18" charset="0"/>
              </a:rPr>
              <a:t>four</a:t>
            </a:r>
            <a:r>
              <a:rPr lang="en-US" sz="1900" dirty="0" smtClean="0">
                <a:latin typeface="Garamond" pitchFamily="18" charset="0"/>
              </a:rPr>
              <a:t> times the potency of Ritalin and </a:t>
            </a:r>
            <a:r>
              <a:rPr lang="en-US" sz="1900" dirty="0" err="1" smtClean="0">
                <a:latin typeface="Garamond" pitchFamily="18" charset="0"/>
              </a:rPr>
              <a:t>Concerta</a:t>
            </a:r>
            <a:r>
              <a:rPr lang="en-US" sz="1900" dirty="0" smtClean="0">
                <a:latin typeface="Garamond" pitchFamily="18" charset="0"/>
              </a:rPr>
              <a:t>.  </a:t>
            </a:r>
          </a:p>
          <a:p>
            <a:pPr eaLnBrk="1" hangingPunct="1">
              <a:lnSpc>
                <a:spcPct val="80000"/>
              </a:lnSpc>
            </a:pPr>
            <a:endParaRPr lang="en-US" sz="1900" dirty="0" smtClean="0">
              <a:latin typeface="Garamond" pitchFamily="18" charset="0"/>
            </a:endParaRPr>
          </a:p>
          <a:p>
            <a:pPr eaLnBrk="1" hangingPunct="1">
              <a:lnSpc>
                <a:spcPct val="80000"/>
              </a:lnSpc>
            </a:pPr>
            <a:r>
              <a:rPr lang="en-US" sz="1900" dirty="0" smtClean="0">
                <a:latin typeface="Garamond" pitchFamily="18" charset="0"/>
              </a:rPr>
              <a:t>The effects have a duration of roughly 3 to 4 hours, with after effects such as tachycardia, hypertension, and mild stimulation lasting from 6 to 8 hours. High doses have been observed to cause intense, prolonged panic attacks in stimulant-intolerant users, and there are anecdotal reports of psychosis from sleep withdrawal and addiction at higher doses or more frequent dosing intervals.</a:t>
            </a:r>
            <a:r>
              <a:rPr lang="en-US" sz="2400" b="1" dirty="0" smtClean="0">
                <a:latin typeface="Garamond" pitchFamily="18" charset="0"/>
              </a:rPr>
              <a:t/>
            </a:r>
            <a:br>
              <a:rPr lang="en-US" sz="2400" b="1" dirty="0" smtClean="0">
                <a:latin typeface="Garamond" pitchFamily="18" charset="0"/>
              </a:rPr>
            </a:br>
            <a:endParaRPr lang="en-US" sz="2400" b="1" dirty="0" smtClean="0">
              <a:latin typeface="Garamond" pitchFamily="18" charset="0"/>
            </a:endParaRP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15</a:t>
            </a:fld>
            <a:endParaRPr lang="en-US"/>
          </a:p>
        </p:txBody>
      </p:sp>
    </p:spTree>
    <p:extLst>
      <p:ext uri="{BB962C8B-B14F-4D97-AF65-F5344CB8AC3E}">
        <p14:creationId xmlns:p14="http://schemas.microsoft.com/office/powerpoint/2010/main" val="239010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this list…Highlight:</a:t>
            </a:r>
          </a:p>
          <a:p>
            <a:endParaRPr lang="en-US" dirty="0" smtClean="0"/>
          </a:p>
          <a:p>
            <a:r>
              <a:rPr lang="en-US" dirty="0" smtClean="0"/>
              <a:t>Loss of Bowel Control</a:t>
            </a:r>
          </a:p>
          <a:p>
            <a:r>
              <a:rPr lang="en-US" dirty="0" smtClean="0"/>
              <a:t>Extreme Anxiety which may lead to violent behavior</a:t>
            </a:r>
          </a:p>
          <a:p>
            <a:r>
              <a:rPr lang="en-US" dirty="0" smtClean="0"/>
              <a:t>Psychotic Delusions</a:t>
            </a:r>
          </a:p>
          <a:p>
            <a:r>
              <a:rPr lang="en-US" dirty="0" smtClean="0"/>
              <a:t>Liver Failure</a:t>
            </a:r>
          </a:p>
          <a:p>
            <a:r>
              <a:rPr lang="en-US" dirty="0" smtClean="0"/>
              <a:t>Suicidal Thoughts</a:t>
            </a:r>
          </a:p>
          <a:p>
            <a:r>
              <a:rPr lang="en-US" dirty="0" smtClean="0"/>
              <a:t>Death…</a:t>
            </a:r>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16</a:t>
            </a:fld>
            <a:endParaRPr lang="en-US"/>
          </a:p>
        </p:txBody>
      </p:sp>
    </p:spTree>
    <p:extLst>
      <p:ext uri="{BB962C8B-B14F-4D97-AF65-F5344CB8AC3E}">
        <p14:creationId xmlns:p14="http://schemas.microsoft.com/office/powerpoint/2010/main" val="2076862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p>
          <a:p>
            <a:endParaRPr lang="en-US" dirty="0" smtClean="0"/>
          </a:p>
          <a:p>
            <a:r>
              <a:rPr lang="en-US" dirty="0" err="1" smtClean="0"/>
              <a:t>Bathsalts</a:t>
            </a:r>
            <a:r>
              <a:rPr lang="en-US" dirty="0" smtClean="0"/>
              <a:t> are no longer legal…Because they were extremely dangerous. And because of what</a:t>
            </a:r>
            <a:r>
              <a:rPr lang="en-US" baseline="0" dirty="0" smtClean="0"/>
              <a:t> was happening to people on them.</a:t>
            </a:r>
          </a:p>
          <a:p>
            <a:endParaRPr lang="en-US" baseline="0" dirty="0" smtClean="0"/>
          </a:p>
          <a:p>
            <a:pPr eaLnBrk="1" hangingPunct="1">
              <a:lnSpc>
                <a:spcPct val="80000"/>
              </a:lnSpc>
            </a:pPr>
            <a:r>
              <a:rPr lang="en-US" sz="1200" dirty="0" smtClean="0">
                <a:latin typeface="Garamond" pitchFamily="18" charset="0"/>
              </a:rPr>
              <a:t>Yes. These drugs have not been formally tested for human consumption. And until a drug is tested, it cannot be considered safe. Not only have these synthetic substances never undergone any formal testing, nearly all were created for experimental use in animals and cell cultures, never tested for use in humans. </a:t>
            </a:r>
          </a:p>
          <a:p>
            <a:pPr eaLnBrk="1" hangingPunct="1">
              <a:lnSpc>
                <a:spcPct val="80000"/>
              </a:lnSpc>
            </a:pPr>
            <a:endParaRPr lang="en-US" sz="1200" dirty="0" smtClean="0">
              <a:latin typeface="Garamond" pitchFamily="18" charset="0"/>
            </a:endParaRPr>
          </a:p>
          <a:p>
            <a:pPr eaLnBrk="1" hangingPunct="1">
              <a:lnSpc>
                <a:spcPct val="80000"/>
              </a:lnSpc>
            </a:pPr>
            <a:r>
              <a:rPr lang="en-US" sz="1200" dirty="0" smtClean="0">
                <a:latin typeface="Garamond" pitchFamily="18" charset="0"/>
              </a:rPr>
              <a:t>The synthetic cannabinoids have been associated with impaired driving incidents, attempted suicides, and emergency department visits, and have been linked to such adverse effects as increased anxiety, panic attacks, heart palpitations, respiratory complications, aggression, mood swings, altered perception, and paranoia.</a:t>
            </a:r>
          </a:p>
          <a:p>
            <a:pPr eaLnBrk="1" hangingPunct="1">
              <a:lnSpc>
                <a:spcPct val="80000"/>
              </a:lnSpc>
            </a:pPr>
            <a:endParaRPr lang="en-US" sz="1200" dirty="0" smtClean="0">
              <a:latin typeface="Garamond" pitchFamily="18" charset="0"/>
            </a:endParaRPr>
          </a:p>
          <a:p>
            <a:pPr eaLnBrk="1" hangingPunct="1">
              <a:lnSpc>
                <a:spcPct val="80000"/>
              </a:lnSpc>
            </a:pPr>
            <a:r>
              <a:rPr lang="en-US" sz="1200" dirty="0" smtClean="0">
                <a:latin typeface="Garamond" pitchFamily="18" charset="0"/>
              </a:rPr>
              <a:t>MDPV and its ‘chemical relatives’ have not been tested by the FDA and thus little is known as to the potential harm.  Some anecdotal stories involving ‘bath salt’ usage and their potential for harm come in news stories from across the nation, local emergency room reports and data collected from the American Association of Poison Control Center.</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17</a:t>
            </a:fld>
            <a:endParaRPr lang="en-US"/>
          </a:p>
        </p:txBody>
      </p:sp>
    </p:spTree>
    <p:extLst>
      <p:ext uri="{BB962C8B-B14F-4D97-AF65-F5344CB8AC3E}">
        <p14:creationId xmlns:p14="http://schemas.microsoft.com/office/powerpoint/2010/main" val="3160140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eaLnBrk="1" hangingPunct="1">
              <a:lnSpc>
                <a:spcPct val="80000"/>
              </a:lnSpc>
              <a:buFont typeface="Wingdings" pitchFamily="2" charset="2"/>
              <a:buNone/>
            </a:pPr>
            <a:r>
              <a:rPr lang="en-US" sz="1200" u="sng" dirty="0" smtClean="0">
                <a:latin typeface="Garamond" pitchFamily="18" charset="0"/>
              </a:rPr>
              <a:t>The seven criteria for substance dependence are:</a:t>
            </a:r>
          </a:p>
          <a:p>
            <a:pPr algn="ctr" eaLnBrk="1" hangingPunct="1">
              <a:lnSpc>
                <a:spcPct val="80000"/>
              </a:lnSpc>
              <a:buFont typeface="Wingdings" pitchFamily="2" charset="2"/>
              <a:buNone/>
            </a:pPr>
            <a:endParaRPr lang="en-US" sz="1200" u="sng" dirty="0" smtClean="0">
              <a:latin typeface="Garamond" pitchFamily="18" charset="0"/>
            </a:endParaRPr>
          </a:p>
          <a:p>
            <a:pPr eaLnBrk="1" hangingPunct="1">
              <a:lnSpc>
                <a:spcPct val="80000"/>
              </a:lnSpc>
            </a:pPr>
            <a:r>
              <a:rPr lang="en-US" sz="1200" dirty="0" smtClean="0">
                <a:latin typeface="Garamond" pitchFamily="18" charset="0"/>
              </a:rPr>
              <a:t>(1) </a:t>
            </a:r>
            <a:r>
              <a:rPr lang="en-US" sz="1200" u="sng" dirty="0" smtClean="0">
                <a:latin typeface="Garamond" pitchFamily="18" charset="0"/>
              </a:rPr>
              <a:t>Tolerance</a:t>
            </a:r>
            <a:r>
              <a:rPr lang="en-US" sz="1200" dirty="0" smtClean="0">
                <a:latin typeface="Garamond" pitchFamily="18" charset="0"/>
              </a:rPr>
              <a:t>, as defined by either of the following:</a:t>
            </a:r>
          </a:p>
          <a:p>
            <a:pPr eaLnBrk="1" hangingPunct="1">
              <a:lnSpc>
                <a:spcPct val="80000"/>
              </a:lnSpc>
              <a:buFont typeface="Wingdings" pitchFamily="2" charset="2"/>
              <a:buNone/>
            </a:pPr>
            <a:r>
              <a:rPr lang="en-US" sz="1200" dirty="0" smtClean="0">
                <a:latin typeface="Garamond" pitchFamily="18" charset="0"/>
              </a:rPr>
              <a:t>		(a) A need for markedly increased amounts of the substance to achieve 	intoxication or desired effect.</a:t>
            </a:r>
          </a:p>
          <a:p>
            <a:pPr eaLnBrk="1" hangingPunct="1">
              <a:lnSpc>
                <a:spcPct val="80000"/>
              </a:lnSpc>
              <a:buFont typeface="Wingdings" pitchFamily="2" charset="2"/>
              <a:buNone/>
            </a:pPr>
            <a:r>
              <a:rPr lang="en-US" sz="1200" dirty="0" smtClean="0">
                <a:latin typeface="Garamond" pitchFamily="18" charset="0"/>
              </a:rPr>
              <a:t>		(b) Markedly diminished effect with continued use of the same amount 	of the substance.</a:t>
            </a:r>
          </a:p>
          <a:p>
            <a:pPr eaLnBrk="1" hangingPunct="1">
              <a:lnSpc>
                <a:spcPct val="80000"/>
              </a:lnSpc>
              <a:buFont typeface="Wingdings" pitchFamily="2" charset="2"/>
              <a:buNone/>
            </a:pPr>
            <a:endParaRPr lang="en-US" sz="1200" dirty="0" smtClean="0">
              <a:latin typeface="Garamond" pitchFamily="18" charset="0"/>
            </a:endParaRPr>
          </a:p>
          <a:p>
            <a:pPr eaLnBrk="1" hangingPunct="1">
              <a:lnSpc>
                <a:spcPct val="80000"/>
              </a:lnSpc>
            </a:pPr>
            <a:r>
              <a:rPr lang="en-US" sz="1200" dirty="0" smtClean="0">
                <a:latin typeface="Garamond" pitchFamily="18" charset="0"/>
              </a:rPr>
              <a:t>(2) </a:t>
            </a:r>
            <a:r>
              <a:rPr lang="en-US" sz="1200" u="sng" dirty="0" smtClean="0">
                <a:latin typeface="Garamond" pitchFamily="18" charset="0"/>
              </a:rPr>
              <a:t>Withdrawal</a:t>
            </a:r>
            <a:r>
              <a:rPr lang="en-US" sz="1200" dirty="0" smtClean="0">
                <a:latin typeface="Garamond" pitchFamily="18" charset="0"/>
              </a:rPr>
              <a:t>, as manifested by either of the following: (a) The characteristic withdrawal syndrome for the substance (refer to Criteria A or B of the criteria sets for Withdrawal from specific substances). (b) The same (or a closely related) substance is taken to relieve or avoid withdrawal symptoms.</a:t>
            </a:r>
          </a:p>
          <a:p>
            <a:pPr eaLnBrk="1" hangingPunct="1">
              <a:lnSpc>
                <a:spcPct val="80000"/>
              </a:lnSpc>
            </a:pPr>
            <a:endParaRPr lang="en-US" sz="1200" dirty="0" smtClean="0">
              <a:latin typeface="Garamond" pitchFamily="18" charset="0"/>
            </a:endParaRPr>
          </a:p>
          <a:p>
            <a:pPr eaLnBrk="1" hangingPunct="1">
              <a:lnSpc>
                <a:spcPct val="80000"/>
              </a:lnSpc>
            </a:pPr>
            <a:r>
              <a:rPr lang="en-US" sz="1200" dirty="0" smtClean="0">
                <a:latin typeface="Garamond" pitchFamily="18" charset="0"/>
              </a:rPr>
              <a:t>(3) The substance is often taken in larger amounts or over a longer period than was intended.</a:t>
            </a:r>
          </a:p>
          <a:p>
            <a:pPr eaLnBrk="1" hangingPunct="1">
              <a:spcBef>
                <a:spcPct val="50000"/>
              </a:spcBef>
              <a:buFont typeface="Wingdings" pitchFamily="2" charset="2"/>
              <a:buNone/>
            </a:pPr>
            <a:r>
              <a:rPr lang="en-US" sz="1200" dirty="0" smtClean="0">
                <a:latin typeface="Garamond" pitchFamily="18" charset="0"/>
              </a:rPr>
              <a:t>			//</a:t>
            </a:r>
            <a:r>
              <a:rPr lang="en-US" dirty="0" smtClean="0"/>
              <a:t>Not the same as tolerance. Tolerance is the need for more to get high.</a:t>
            </a:r>
          </a:p>
          <a:p>
            <a:pPr eaLnBrk="1" hangingPunct="1">
              <a:spcBef>
                <a:spcPct val="50000"/>
              </a:spcBef>
              <a:buFont typeface="Wingdings" pitchFamily="2" charset="2"/>
              <a:buNone/>
            </a:pPr>
            <a:r>
              <a:rPr lang="en-US" dirty="0" smtClean="0"/>
              <a:t>			Taking in larger amounts for a longer time than intended is the lack of control (when to stop).//</a:t>
            </a:r>
          </a:p>
          <a:p>
            <a:pPr eaLnBrk="1" hangingPunct="1">
              <a:spcBef>
                <a:spcPct val="50000"/>
              </a:spcBef>
              <a:buFont typeface="Wingdings" pitchFamily="2" charset="2"/>
              <a:buNone/>
            </a:pPr>
            <a:endParaRPr lang="en-US" dirty="0" smtClean="0"/>
          </a:p>
          <a:p>
            <a:pPr eaLnBrk="1" hangingPunct="1">
              <a:lnSpc>
                <a:spcPct val="80000"/>
              </a:lnSpc>
            </a:pPr>
            <a:endParaRPr lang="en-US" sz="1200" dirty="0" smtClean="0">
              <a:latin typeface="Garamond" pitchFamily="18" charset="0"/>
            </a:endParaRP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18</a:t>
            </a:fld>
            <a:endParaRPr lang="en-US"/>
          </a:p>
        </p:txBody>
      </p:sp>
    </p:spTree>
    <p:extLst>
      <p:ext uri="{BB962C8B-B14F-4D97-AF65-F5344CB8AC3E}">
        <p14:creationId xmlns:p14="http://schemas.microsoft.com/office/powerpoint/2010/main" val="3051885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sz="1200" dirty="0" smtClean="0">
                <a:latin typeface="Garamond" pitchFamily="18" charset="0"/>
              </a:rPr>
              <a:t>(4) There is a persistent desire or unsuccessful efforts to cut down or control substance use.</a:t>
            </a:r>
          </a:p>
          <a:p>
            <a:pPr eaLnBrk="1" hangingPunct="1">
              <a:lnSpc>
                <a:spcPct val="90000"/>
              </a:lnSpc>
            </a:pPr>
            <a:endParaRPr lang="en-US" sz="1200" dirty="0" smtClean="0">
              <a:latin typeface="Garamond" pitchFamily="18" charset="0"/>
            </a:endParaRPr>
          </a:p>
          <a:p>
            <a:pPr eaLnBrk="1" hangingPunct="1">
              <a:lnSpc>
                <a:spcPct val="90000"/>
              </a:lnSpc>
            </a:pPr>
            <a:r>
              <a:rPr lang="en-US" sz="1200" dirty="0" smtClean="0">
                <a:latin typeface="Garamond" pitchFamily="18" charset="0"/>
              </a:rPr>
              <a:t>(5) A great deal of time is spent in activities necessary to obtain the substance (such as visiting multiple doctors or driving long distances), use the substance (such as chain smoking) or recover from its effects.</a:t>
            </a:r>
          </a:p>
          <a:p>
            <a:pPr eaLnBrk="1" hangingPunct="1">
              <a:lnSpc>
                <a:spcPct val="90000"/>
              </a:lnSpc>
            </a:pPr>
            <a:endParaRPr lang="en-US" sz="1200" dirty="0" smtClean="0">
              <a:latin typeface="Garamond" pitchFamily="18" charset="0"/>
            </a:endParaRPr>
          </a:p>
          <a:p>
            <a:pPr eaLnBrk="1" hangingPunct="1">
              <a:lnSpc>
                <a:spcPct val="90000"/>
              </a:lnSpc>
            </a:pPr>
            <a:r>
              <a:rPr lang="en-US" sz="1200" dirty="0" smtClean="0">
                <a:latin typeface="Garamond" pitchFamily="18" charset="0"/>
              </a:rPr>
              <a:t>(6) Important social, occupational, or recreational activities are given up or reduced because of substance use.</a:t>
            </a:r>
          </a:p>
          <a:p>
            <a:pPr eaLnBrk="1" hangingPunct="1">
              <a:lnSpc>
                <a:spcPct val="90000"/>
              </a:lnSpc>
            </a:pPr>
            <a:endParaRPr lang="en-US" sz="1200" dirty="0" smtClean="0">
              <a:latin typeface="Garamond" pitchFamily="18" charset="0"/>
            </a:endParaRPr>
          </a:p>
          <a:p>
            <a:pPr eaLnBrk="1" hangingPunct="1">
              <a:lnSpc>
                <a:spcPct val="90000"/>
              </a:lnSpc>
            </a:pPr>
            <a:r>
              <a:rPr lang="en-US" sz="1200" dirty="0" smtClean="0">
                <a:latin typeface="Garamond" pitchFamily="18" charset="0"/>
              </a:rPr>
              <a:t>(7) The substance use is continued despite knowledge of having a persistent or recurrent physical or psychological problem that is likely to have been caused or exacerbated by the substance.</a:t>
            </a:r>
          </a:p>
          <a:p>
            <a:endParaRPr lang="en-US" dirty="0"/>
          </a:p>
        </p:txBody>
      </p:sp>
      <p:sp>
        <p:nvSpPr>
          <p:cNvPr id="4" name="Slide Number Placeholder 3"/>
          <p:cNvSpPr>
            <a:spLocks noGrp="1"/>
          </p:cNvSpPr>
          <p:nvPr>
            <p:ph type="sldNum" sz="quarter" idx="10"/>
          </p:nvPr>
        </p:nvSpPr>
        <p:spPr/>
        <p:txBody>
          <a:bodyPr/>
          <a:lstStyle/>
          <a:p>
            <a:fld id="{E7DEDC74-2F49-495B-8D8D-4E6E68546C11}" type="slidenum">
              <a:rPr lang="en-US" smtClean="0"/>
              <a:t>19</a:t>
            </a:fld>
            <a:endParaRPr lang="en-US"/>
          </a:p>
        </p:txBody>
      </p:sp>
    </p:spTree>
    <p:extLst>
      <p:ext uri="{BB962C8B-B14F-4D97-AF65-F5344CB8AC3E}">
        <p14:creationId xmlns:p14="http://schemas.microsoft.com/office/powerpoint/2010/main" val="98693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1" y="5936189"/>
            <a:ext cx="4021666" cy="365125"/>
          </a:xfrm>
        </p:spPr>
        <p:txBody>
          <a:bodyPr/>
          <a:lstStyle/>
          <a:p>
            <a:pPr>
              <a:defRPr/>
            </a:pPr>
            <a:endParaRPr lang="en-US"/>
          </a:p>
        </p:txBody>
      </p:sp>
      <p:sp>
        <p:nvSpPr>
          <p:cNvPr id="6" name="Slide Number Placeholder 5"/>
          <p:cNvSpPr>
            <a:spLocks noGrp="1"/>
          </p:cNvSpPr>
          <p:nvPr>
            <p:ph type="sldNum" sz="quarter" idx="12"/>
          </p:nvPr>
        </p:nvSpPr>
        <p:spPr>
          <a:xfrm>
            <a:off x="7010399" y="2750337"/>
            <a:ext cx="1370293" cy="1356442"/>
          </a:xfrm>
        </p:spPr>
        <p:txBody>
          <a:bodyPr/>
          <a:lstStyle/>
          <a:p>
            <a:pPr>
              <a:defRPr/>
            </a:pPr>
            <a:fld id="{AA4B1AE1-ED4D-4248-B8DA-C9B0F23E9E94}" type="slidenum">
              <a:rPr lang="en-US" smtClean="0"/>
              <a:pPr>
                <a:defRPr/>
              </a:pPr>
              <a:t>‹#›</a:t>
            </a:fld>
            <a:endParaRPr lang="en-US"/>
          </a:p>
        </p:txBody>
      </p:sp>
    </p:spTree>
    <p:extLst>
      <p:ext uri="{BB962C8B-B14F-4D97-AF65-F5344CB8AC3E}">
        <p14:creationId xmlns:p14="http://schemas.microsoft.com/office/powerpoint/2010/main" val="3808704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DE4FB5-12E9-4AC1-831C-3B00D1BAFC81}" type="slidenum">
              <a:rPr lang="en-US" smtClean="0"/>
              <a:pPr>
                <a:defRPr/>
              </a:pPr>
              <a:t>‹#›</a:t>
            </a:fld>
            <a:endParaRPr lang="en-US"/>
          </a:p>
        </p:txBody>
      </p:sp>
    </p:spTree>
    <p:extLst>
      <p:ext uri="{BB962C8B-B14F-4D97-AF65-F5344CB8AC3E}">
        <p14:creationId xmlns:p14="http://schemas.microsoft.com/office/powerpoint/2010/main" val="3922826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0" y="5936189"/>
            <a:ext cx="4834673" cy="365125"/>
          </a:xfrm>
        </p:spPr>
        <p:txBody>
          <a:bodyPr/>
          <a:lstStyle/>
          <a:p>
            <a:pPr>
              <a:defRPr/>
            </a:pPr>
            <a:endParaRPr lang="en-US"/>
          </a:p>
        </p:txBody>
      </p:sp>
      <p:sp>
        <p:nvSpPr>
          <p:cNvPr id="6" name="Slide Number Placeholder 5"/>
          <p:cNvSpPr>
            <a:spLocks noGrp="1"/>
          </p:cNvSpPr>
          <p:nvPr>
            <p:ph type="sldNum" sz="quarter" idx="12"/>
          </p:nvPr>
        </p:nvSpPr>
        <p:spPr>
          <a:xfrm>
            <a:off x="7856438" y="2869896"/>
            <a:ext cx="1149836" cy="1090789"/>
          </a:xfrm>
        </p:spPr>
        <p:txBody>
          <a:bodyPr/>
          <a:lstStyle/>
          <a:p>
            <a:pPr>
              <a:defRPr/>
            </a:pPr>
            <a:fld id="{2E5AFB85-0163-4979-B4FD-012329DDE31D}" type="slidenum">
              <a:rPr lang="en-US" smtClean="0"/>
              <a:pPr>
                <a:defRPr/>
              </a:pPr>
              <a:t>‹#›</a:t>
            </a:fld>
            <a:endParaRPr lang="en-US"/>
          </a:p>
        </p:txBody>
      </p:sp>
    </p:spTree>
    <p:extLst>
      <p:ext uri="{BB962C8B-B14F-4D97-AF65-F5344CB8AC3E}">
        <p14:creationId xmlns:p14="http://schemas.microsoft.com/office/powerpoint/2010/main" val="171197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DEB4364-E656-4C9C-9DE3-2DA0876EB4D1}" type="slidenum">
              <a:rPr lang="en-US" smtClean="0"/>
              <a:pPr>
                <a:defRPr/>
              </a:pPr>
              <a:t>‹#›</a:t>
            </a:fld>
            <a:endParaRPr lang="en-US"/>
          </a:p>
        </p:txBody>
      </p:sp>
    </p:spTree>
    <p:extLst>
      <p:ext uri="{BB962C8B-B14F-4D97-AF65-F5344CB8AC3E}">
        <p14:creationId xmlns:p14="http://schemas.microsoft.com/office/powerpoint/2010/main" val="3744538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591C0CA-C36C-4462-A1A4-4178743DC9E9}" type="slidenum">
              <a:rPr lang="en-US" smtClean="0"/>
              <a:pPr>
                <a:defRPr/>
              </a:pPr>
              <a:t>‹#›</a:t>
            </a:fld>
            <a:endParaRPr lang="en-US"/>
          </a:p>
        </p:txBody>
      </p:sp>
    </p:spTree>
    <p:extLst>
      <p:ext uri="{BB962C8B-B14F-4D97-AF65-F5344CB8AC3E}">
        <p14:creationId xmlns:p14="http://schemas.microsoft.com/office/powerpoint/2010/main" val="380115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5A1F0D9-3733-46BA-BC98-2C184E9B3C86}" type="slidenum">
              <a:rPr lang="en-US" smtClean="0"/>
              <a:pPr>
                <a:defRPr/>
              </a:pPr>
              <a:t>‹#›</a:t>
            </a:fld>
            <a:endParaRPr lang="en-US"/>
          </a:p>
        </p:txBody>
      </p:sp>
    </p:spTree>
    <p:extLst>
      <p:ext uri="{BB962C8B-B14F-4D97-AF65-F5344CB8AC3E}">
        <p14:creationId xmlns:p14="http://schemas.microsoft.com/office/powerpoint/2010/main" val="2535634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39D1BA9-0238-4AC5-AC94-9ACA6C224B78}" type="slidenum">
              <a:rPr lang="en-US" smtClean="0"/>
              <a:pPr>
                <a:defRPr/>
              </a:pPr>
              <a:t>‹#›</a:t>
            </a:fld>
            <a:endParaRPr lang="en-US"/>
          </a:p>
        </p:txBody>
      </p:sp>
    </p:spTree>
    <p:extLst>
      <p:ext uri="{BB962C8B-B14F-4D97-AF65-F5344CB8AC3E}">
        <p14:creationId xmlns:p14="http://schemas.microsoft.com/office/powerpoint/2010/main" val="376764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6CAB5AB-DCBE-4936-B515-4C1FB2DE6A10}" type="slidenum">
              <a:rPr lang="en-US" smtClean="0"/>
              <a:pPr>
                <a:defRPr/>
              </a:pPr>
              <a:t>‹#›</a:t>
            </a:fld>
            <a:endParaRPr lang="en-US"/>
          </a:p>
        </p:txBody>
      </p:sp>
    </p:spTree>
    <p:extLst>
      <p:ext uri="{BB962C8B-B14F-4D97-AF65-F5344CB8AC3E}">
        <p14:creationId xmlns:p14="http://schemas.microsoft.com/office/powerpoint/2010/main" val="426254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8459202-3786-4E1B-AA13-42EBDAFEB168}" type="slidenum">
              <a:rPr lang="en-US" smtClean="0"/>
              <a:pPr>
                <a:defRPr/>
              </a:pPr>
              <a:t>‹#›</a:t>
            </a:fld>
            <a:endParaRPr lang="en-US"/>
          </a:p>
        </p:txBody>
      </p:sp>
    </p:spTree>
    <p:extLst>
      <p:ext uri="{BB962C8B-B14F-4D97-AF65-F5344CB8AC3E}">
        <p14:creationId xmlns:p14="http://schemas.microsoft.com/office/powerpoint/2010/main" val="542871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310"/>
            <a:ext cx="1149836" cy="1090789"/>
          </a:xfrm>
        </p:spPr>
        <p:txBody>
          <a:body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763803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616"/>
            <a:ext cx="1149836" cy="1090789"/>
          </a:xfrm>
        </p:spPr>
        <p:txBody>
          <a:body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885384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pPr>
              <a:defRPr/>
            </a:pPr>
            <a:fld id="{EE5075FA-9D30-4847-B8BA-47E65AFE892C}" type="slidenum">
              <a:rPr lang="en-US" smtClean="0"/>
              <a:pPr>
                <a:defRPr/>
              </a:pPr>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561897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4117200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2446511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3851274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B22E6F8-33DE-439D-9238-9C35710D76C6}" type="slidenum">
              <a:rPr lang="en-US" smtClean="0"/>
              <a:pPr>
                <a:defRPr/>
              </a:pPr>
              <a:t>‹#›</a:t>
            </a:fld>
            <a:endParaRPr lang="en-US"/>
          </a:p>
        </p:txBody>
      </p:sp>
    </p:spTree>
    <p:extLst>
      <p:ext uri="{BB962C8B-B14F-4D97-AF65-F5344CB8AC3E}">
        <p14:creationId xmlns:p14="http://schemas.microsoft.com/office/powerpoint/2010/main" val="1978108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pPr>
              <a:defRPr/>
            </a:pPr>
            <a:endParaRPr lang="en-US"/>
          </a:p>
        </p:txBody>
      </p:sp>
      <p:sp>
        <p:nvSpPr>
          <p:cNvPr id="5" name="Footer Placeholder 4"/>
          <p:cNvSpPr>
            <a:spLocks noGrp="1"/>
          </p:cNvSpPr>
          <p:nvPr>
            <p:ph type="ftr" sz="quarter" idx="11"/>
          </p:nvPr>
        </p:nvSpPr>
        <p:spPr>
          <a:xfrm>
            <a:off x="510241" y="5936189"/>
            <a:ext cx="4518959" cy="365125"/>
          </a:xfrm>
        </p:spPr>
        <p:txBody>
          <a:bodyPr/>
          <a:lstStyle/>
          <a:p>
            <a:pPr>
              <a:defRPr/>
            </a:pPr>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pPr>
              <a:defRPr/>
            </a:pPr>
            <a:fld id="{C14581EF-D1AB-4AED-BDBD-F91562A1F209}" type="slidenum">
              <a:rPr lang="en-US" smtClean="0"/>
              <a:pPr>
                <a:defRPr/>
              </a:pPr>
              <a:t>‹#›</a:t>
            </a:fld>
            <a:endParaRPr lang="en-US"/>
          </a:p>
        </p:txBody>
      </p:sp>
    </p:spTree>
    <p:extLst>
      <p:ext uri="{BB962C8B-B14F-4D97-AF65-F5344CB8AC3E}">
        <p14:creationId xmlns:p14="http://schemas.microsoft.com/office/powerpoint/2010/main" val="1052243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E020034-3A1F-46E3-8D75-DEDCEE0F6379}" type="slidenum">
              <a:rPr lang="en-US"/>
              <a:pPr>
                <a:defRPr/>
              </a:pPr>
              <a:t>‹#›</a:t>
            </a:fld>
            <a:endParaRPr lang="en-US"/>
          </a:p>
        </p:txBody>
      </p:sp>
    </p:spTree>
    <p:extLst>
      <p:ext uri="{BB962C8B-B14F-4D97-AF65-F5344CB8AC3E}">
        <p14:creationId xmlns:p14="http://schemas.microsoft.com/office/powerpoint/2010/main" val="414305948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2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pPr>
              <a:defRPr/>
            </a:pPr>
            <a:fld id="{EE5075FA-9D30-4847-B8BA-47E65AFE892C}" type="slidenum">
              <a:rPr lang="en-US" smtClean="0"/>
              <a:pPr>
                <a:defRPr/>
              </a:pPr>
              <a:t>‹#›</a:t>
            </a:fld>
            <a:endParaRPr lang="en-US"/>
          </a:p>
        </p:txBody>
      </p:sp>
    </p:spTree>
    <p:extLst>
      <p:ext uri="{BB962C8B-B14F-4D97-AF65-F5344CB8AC3E}">
        <p14:creationId xmlns:p14="http://schemas.microsoft.com/office/powerpoint/2010/main" val="1112088447"/>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43000" y="2286000"/>
            <a:ext cx="7478713" cy="1941512"/>
          </a:xfrm>
        </p:spPr>
        <p:txBody>
          <a:bodyPr/>
          <a:lstStyle/>
          <a:p>
            <a:pPr eaLnBrk="1" hangingPunct="1"/>
            <a:r>
              <a:rPr lang="en-US" dirty="0" smtClean="0">
                <a:solidFill>
                  <a:schemeClr val="tx1">
                    <a:lumMod val="75000"/>
                  </a:schemeClr>
                </a:solidFill>
              </a:rPr>
              <a:t>Synthetic Substances:</a:t>
            </a:r>
            <a:br>
              <a:rPr lang="en-US" dirty="0" smtClean="0">
                <a:solidFill>
                  <a:schemeClr val="tx1">
                    <a:lumMod val="75000"/>
                  </a:schemeClr>
                </a:solidFill>
              </a:rPr>
            </a:br>
            <a:r>
              <a:rPr lang="en-US" dirty="0" smtClean="0">
                <a:solidFill>
                  <a:schemeClr val="tx1">
                    <a:lumMod val="75000"/>
                  </a:schemeClr>
                </a:solidFill>
              </a:rPr>
              <a:t>K2 and </a:t>
            </a:r>
            <a:r>
              <a:rPr lang="en-US" dirty="0" err="1" smtClean="0">
                <a:solidFill>
                  <a:schemeClr val="tx1">
                    <a:lumMod val="75000"/>
                  </a:schemeClr>
                </a:solidFill>
              </a:rPr>
              <a:t>Bathsalts</a:t>
            </a:r>
            <a:endParaRPr lang="en-US" dirty="0" smtClean="0">
              <a:solidFill>
                <a:schemeClr val="tx1">
                  <a:lumMod val="75000"/>
                </a:schemeClr>
              </a:solidFill>
            </a:endParaRPr>
          </a:p>
        </p:txBody>
      </p:sp>
      <p:sp>
        <p:nvSpPr>
          <p:cNvPr id="2051" name="Rectangle 3"/>
          <p:cNvSpPr>
            <a:spLocks noGrp="1" noChangeArrowheads="1"/>
          </p:cNvSpPr>
          <p:nvPr>
            <p:ph type="subTitle" idx="1"/>
          </p:nvPr>
        </p:nvSpPr>
        <p:spPr>
          <a:xfrm>
            <a:off x="0" y="5721350"/>
            <a:ext cx="4114800" cy="1136650"/>
          </a:xfrm>
        </p:spPr>
        <p:txBody>
          <a:bodyPr/>
          <a:lstStyle/>
          <a:p>
            <a:pPr algn="l" eaLnBrk="1" hangingPunct="1">
              <a:lnSpc>
                <a:spcPct val="90000"/>
              </a:lnSpc>
            </a:pPr>
            <a:r>
              <a:rPr lang="en-US" sz="2100" dirty="0" smtClean="0">
                <a:solidFill>
                  <a:schemeClr val="tx1">
                    <a:lumMod val="95000"/>
                  </a:schemeClr>
                </a:solidFill>
                <a:latin typeface="Garamond" pitchFamily="18" charset="0"/>
              </a:rPr>
              <a:t>Joshua Parkinson</a:t>
            </a:r>
          </a:p>
          <a:p>
            <a:pPr algn="l" eaLnBrk="1" hangingPunct="1">
              <a:lnSpc>
                <a:spcPct val="90000"/>
              </a:lnSpc>
            </a:pPr>
            <a:r>
              <a:rPr lang="en-US" sz="2100" dirty="0" smtClean="0">
                <a:solidFill>
                  <a:schemeClr val="tx1">
                    <a:lumMod val="95000"/>
                  </a:schemeClr>
                </a:solidFill>
                <a:latin typeface="Garamond" pitchFamily="18" charset="0"/>
              </a:rPr>
              <a:t>Prevention Specialist</a:t>
            </a:r>
            <a:endParaRPr lang="en-US" sz="2100" dirty="0" smtClean="0">
              <a:solidFill>
                <a:schemeClr val="tx1">
                  <a:lumMod val="95000"/>
                </a:schemeClr>
              </a:solidFill>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par>
                                <p:cTn id="21" presetID="10" presetClass="entr" presetSubtype="0" fill="hold" grpId="0" nodeType="withEffect">
                                  <p:stCondLst>
                                    <p:cond delay="0"/>
                                  </p:stCondLst>
                                  <p:childTnLst>
                                    <p:set>
                                      <p:cBhvr>
                                        <p:cTn id="22" dur="1" fill="hold">
                                          <p:stCondLst>
                                            <p:cond delay="0"/>
                                          </p:stCondLst>
                                        </p:cTn>
                                        <p:tgtEl>
                                          <p:spTgt spid="2051">
                                            <p:txEl>
                                              <p:pRg st="0" end="0"/>
                                            </p:txEl>
                                          </p:spTgt>
                                        </p:tgtEl>
                                        <p:attrNameLst>
                                          <p:attrName>style.visibility</p:attrName>
                                        </p:attrNameLst>
                                      </p:cBhvr>
                                      <p:to>
                                        <p:strVal val="visible"/>
                                      </p:to>
                                    </p:set>
                                    <p:animEffect transition="in" filter="fade">
                                      <p:cBhvr>
                                        <p:cTn id="23" dur="500"/>
                                        <p:tgtEl>
                                          <p:spTgt spid="205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51">
                                            <p:txEl>
                                              <p:pRg st="1" end="1"/>
                                            </p:txEl>
                                          </p:spTgt>
                                        </p:tgtEl>
                                        <p:attrNameLst>
                                          <p:attrName>style.visibility</p:attrName>
                                        </p:attrNameLst>
                                      </p:cBhvr>
                                      <p:to>
                                        <p:strVal val="visible"/>
                                      </p:to>
                                    </p:set>
                                    <p:animEffect transition="in" filter="fade">
                                      <p:cBhvr>
                                        <p:cTn id="28" dur="5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dirty="0" smtClean="0"/>
              <a:t>Synthetic Cannabinoids: K2, Spice…</a:t>
            </a:r>
          </a:p>
        </p:txBody>
      </p:sp>
      <p:sp>
        <p:nvSpPr>
          <p:cNvPr id="26627" name="Rectangle 3"/>
          <p:cNvSpPr>
            <a:spLocks noGrp="1" noChangeArrowheads="1"/>
          </p:cNvSpPr>
          <p:nvPr>
            <p:ph idx="1"/>
          </p:nvPr>
        </p:nvSpPr>
        <p:spPr>
          <a:xfrm>
            <a:off x="381000" y="2209800"/>
            <a:ext cx="8229600" cy="4953000"/>
          </a:xfrm>
        </p:spPr>
        <p:txBody>
          <a:bodyPr/>
          <a:lstStyle/>
          <a:p>
            <a:pPr eaLnBrk="1" hangingPunct="1">
              <a:lnSpc>
                <a:spcPct val="90000"/>
              </a:lnSpc>
            </a:pPr>
            <a:r>
              <a:rPr lang="en-US" dirty="0" smtClean="0">
                <a:latin typeface="Garamond" pitchFamily="18" charset="0"/>
              </a:rPr>
              <a:t>According to the Drug Enforcement Agency (DEA), “K2 or Spice is a mixture of herbs and spices that is typically sprayed with a synthetic </a:t>
            </a:r>
            <a:r>
              <a:rPr lang="en-US" dirty="0" err="1" smtClean="0">
                <a:latin typeface="Garamond" pitchFamily="18" charset="0"/>
              </a:rPr>
              <a:t>compund</a:t>
            </a:r>
            <a:r>
              <a:rPr lang="en-US" dirty="0" smtClean="0">
                <a:latin typeface="Garamond" pitchFamily="18" charset="0"/>
              </a:rPr>
              <a:t> chemically similar to THC, the psychoactive ingredients in marijuana. The chemical compounds typically include HU-210, HU-211, JWH-018, and JWH-073. K2 is commonly purchased in </a:t>
            </a:r>
            <a:r>
              <a:rPr lang="en-US" dirty="0" err="1" smtClean="0">
                <a:latin typeface="Garamond" pitchFamily="18" charset="0"/>
              </a:rPr>
              <a:t>headshops</a:t>
            </a:r>
            <a:r>
              <a:rPr lang="en-US" dirty="0" smtClean="0">
                <a:latin typeface="Garamond" pitchFamily="18" charset="0"/>
              </a:rPr>
              <a:t>, tobacco shops, various retail outlets, and over the Internet. It is often marketed as incense or ‘fake weed.’ Purchasing over the Internet can be dangerous because it is not usually known where the products come from or what amount of chemical is on the organic material.</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ppt_x"/>
                                          </p:val>
                                        </p:tav>
                                        <p:tav tm="100000">
                                          <p:val>
                                            <p:strVal val="#ppt_x"/>
                                          </p:val>
                                        </p:tav>
                                      </p:tavLst>
                                    </p:anim>
                                    <p:anim calcmode="lin" valueType="num">
                                      <p:cBhvr additive="base">
                                        <p:cTn id="8"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 calcmode="lin" valueType="num">
                                      <p:cBhvr>
                                        <p:cTn id="13" dur="1000" fill="hold"/>
                                        <p:tgtEl>
                                          <p:spTgt spid="26627">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26627">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26627">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p:txBody>
          <a:bodyPr/>
          <a:lstStyle/>
          <a:p>
            <a:pPr algn="ctr" eaLnBrk="1" hangingPunct="1"/>
            <a:r>
              <a:rPr lang="en-US" smtClean="0"/>
              <a:t>Street names:</a:t>
            </a:r>
          </a:p>
        </p:txBody>
      </p:sp>
      <p:sp>
        <p:nvSpPr>
          <p:cNvPr id="27655" name="Rectangle 7"/>
          <p:cNvSpPr>
            <a:spLocks noGrp="1" noChangeArrowheads="1"/>
          </p:cNvSpPr>
          <p:nvPr>
            <p:ph sz="half" idx="1"/>
          </p:nvPr>
        </p:nvSpPr>
        <p:spPr/>
        <p:txBody>
          <a:bodyPr>
            <a:normAutofit lnSpcReduction="10000"/>
          </a:bodyPr>
          <a:lstStyle/>
          <a:p>
            <a:pPr eaLnBrk="1" hangingPunct="1"/>
            <a:r>
              <a:rPr lang="en-US" sz="2400" smtClean="0">
                <a:latin typeface="Garamond" pitchFamily="18" charset="0"/>
              </a:rPr>
              <a:t>Bliss</a:t>
            </a:r>
          </a:p>
          <a:p>
            <a:pPr eaLnBrk="1" hangingPunct="1"/>
            <a:r>
              <a:rPr lang="en-US" sz="2400" smtClean="0">
                <a:latin typeface="Garamond" pitchFamily="18" charset="0"/>
              </a:rPr>
              <a:t>Black Mamba</a:t>
            </a:r>
          </a:p>
          <a:p>
            <a:pPr eaLnBrk="1" hangingPunct="1"/>
            <a:r>
              <a:rPr lang="en-US" sz="2400" smtClean="0">
                <a:latin typeface="Garamond" pitchFamily="18" charset="0"/>
              </a:rPr>
              <a:t>Bombay Blue</a:t>
            </a:r>
          </a:p>
          <a:p>
            <a:pPr eaLnBrk="1" hangingPunct="1"/>
            <a:r>
              <a:rPr lang="en-US" sz="2400" smtClean="0">
                <a:latin typeface="Garamond" pitchFamily="18" charset="0"/>
              </a:rPr>
              <a:t>Fake Weed</a:t>
            </a:r>
          </a:p>
          <a:p>
            <a:pPr eaLnBrk="1" hangingPunct="1"/>
            <a:r>
              <a:rPr lang="en-US" sz="2400" smtClean="0">
                <a:latin typeface="Garamond" pitchFamily="18" charset="0"/>
              </a:rPr>
              <a:t>Genie</a:t>
            </a:r>
          </a:p>
          <a:p>
            <a:pPr eaLnBrk="1" hangingPunct="1"/>
            <a:r>
              <a:rPr lang="en-US" sz="2400" smtClean="0">
                <a:latin typeface="Garamond" pitchFamily="18" charset="0"/>
              </a:rPr>
              <a:t>Spice</a:t>
            </a:r>
          </a:p>
          <a:p>
            <a:pPr eaLnBrk="1" hangingPunct="1"/>
            <a:r>
              <a:rPr lang="en-US" sz="2400" smtClean="0">
                <a:latin typeface="Garamond" pitchFamily="18" charset="0"/>
              </a:rPr>
              <a:t>Zohai</a:t>
            </a:r>
          </a:p>
          <a:p>
            <a:pPr eaLnBrk="1" hangingPunct="1"/>
            <a:r>
              <a:rPr lang="en-US" sz="2400" smtClean="0">
                <a:latin typeface="Garamond" pitchFamily="18" charset="0"/>
              </a:rPr>
              <a:t>Legal Phunk</a:t>
            </a:r>
          </a:p>
        </p:txBody>
      </p:sp>
      <p:pic>
        <p:nvPicPr>
          <p:cNvPr id="27653" name="Picture 5" descr="k2%20spice%20marijuana%20d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133600"/>
            <a:ext cx="41148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655">
                                            <p:txEl>
                                              <p:pRg st="0" end="0"/>
                                            </p:txEl>
                                          </p:spTgt>
                                        </p:tgtEl>
                                        <p:attrNameLst>
                                          <p:attrName>style.visibility</p:attrName>
                                        </p:attrNameLst>
                                      </p:cBhvr>
                                      <p:to>
                                        <p:strVal val="visible"/>
                                      </p:to>
                                    </p:set>
                                    <p:animEffect transition="in" filter="fade">
                                      <p:cBhvr>
                                        <p:cTn id="7" dur="500"/>
                                        <p:tgtEl>
                                          <p:spTgt spid="27655">
                                            <p:txEl>
                                              <p:pRg st="0" end="0"/>
                                            </p:txEl>
                                          </p:spTgt>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655">
                                            <p:txEl>
                                              <p:pRg st="1" end="1"/>
                                            </p:txEl>
                                          </p:spTgt>
                                        </p:tgtEl>
                                        <p:attrNameLst>
                                          <p:attrName>style.visibility</p:attrName>
                                        </p:attrNameLst>
                                      </p:cBhvr>
                                      <p:to>
                                        <p:strVal val="visible"/>
                                      </p:to>
                                    </p:set>
                                    <p:animEffect transition="in" filter="fade">
                                      <p:cBhvr>
                                        <p:cTn id="11" dur="500"/>
                                        <p:tgtEl>
                                          <p:spTgt spid="27655">
                                            <p:txEl>
                                              <p:pRg st="1" end="1"/>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655">
                                            <p:txEl>
                                              <p:pRg st="2" end="2"/>
                                            </p:txEl>
                                          </p:spTgt>
                                        </p:tgtEl>
                                        <p:attrNameLst>
                                          <p:attrName>style.visibility</p:attrName>
                                        </p:attrNameLst>
                                      </p:cBhvr>
                                      <p:to>
                                        <p:strVal val="visible"/>
                                      </p:to>
                                    </p:set>
                                    <p:animEffect transition="in" filter="fade">
                                      <p:cBhvr>
                                        <p:cTn id="15" dur="500"/>
                                        <p:tgtEl>
                                          <p:spTgt spid="27655">
                                            <p:txEl>
                                              <p:pRg st="2" end="2"/>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655">
                                            <p:txEl>
                                              <p:pRg st="3" end="3"/>
                                            </p:txEl>
                                          </p:spTgt>
                                        </p:tgtEl>
                                        <p:attrNameLst>
                                          <p:attrName>style.visibility</p:attrName>
                                        </p:attrNameLst>
                                      </p:cBhvr>
                                      <p:to>
                                        <p:strVal val="visible"/>
                                      </p:to>
                                    </p:set>
                                    <p:animEffect transition="in" filter="fade">
                                      <p:cBhvr>
                                        <p:cTn id="19" dur="500"/>
                                        <p:tgtEl>
                                          <p:spTgt spid="27655">
                                            <p:txEl>
                                              <p:pRg st="3" end="3"/>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7655">
                                            <p:txEl>
                                              <p:pRg st="4" end="4"/>
                                            </p:txEl>
                                          </p:spTgt>
                                        </p:tgtEl>
                                        <p:attrNameLst>
                                          <p:attrName>style.visibility</p:attrName>
                                        </p:attrNameLst>
                                      </p:cBhvr>
                                      <p:to>
                                        <p:strVal val="visible"/>
                                      </p:to>
                                    </p:set>
                                    <p:animEffect transition="in" filter="fade">
                                      <p:cBhvr>
                                        <p:cTn id="23" dur="500"/>
                                        <p:tgtEl>
                                          <p:spTgt spid="27655">
                                            <p:txEl>
                                              <p:pRg st="4" end="4"/>
                                            </p:txEl>
                                          </p:spTgt>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655">
                                            <p:txEl>
                                              <p:pRg st="5" end="5"/>
                                            </p:txEl>
                                          </p:spTgt>
                                        </p:tgtEl>
                                        <p:attrNameLst>
                                          <p:attrName>style.visibility</p:attrName>
                                        </p:attrNameLst>
                                      </p:cBhvr>
                                      <p:to>
                                        <p:strVal val="visible"/>
                                      </p:to>
                                    </p:set>
                                    <p:animEffect transition="in" filter="fade">
                                      <p:cBhvr>
                                        <p:cTn id="27" dur="500"/>
                                        <p:tgtEl>
                                          <p:spTgt spid="27655">
                                            <p:txEl>
                                              <p:pRg st="5" end="5"/>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655">
                                            <p:txEl>
                                              <p:pRg st="6" end="6"/>
                                            </p:txEl>
                                          </p:spTgt>
                                        </p:tgtEl>
                                        <p:attrNameLst>
                                          <p:attrName>style.visibility</p:attrName>
                                        </p:attrNameLst>
                                      </p:cBhvr>
                                      <p:to>
                                        <p:strVal val="visible"/>
                                      </p:to>
                                    </p:set>
                                    <p:animEffect transition="in" filter="fade">
                                      <p:cBhvr>
                                        <p:cTn id="31" dur="500"/>
                                        <p:tgtEl>
                                          <p:spTgt spid="27655">
                                            <p:txEl>
                                              <p:pRg st="6" end="6"/>
                                            </p:txEl>
                                          </p:spTgt>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655">
                                            <p:txEl>
                                              <p:pRg st="7" end="7"/>
                                            </p:txEl>
                                          </p:spTgt>
                                        </p:tgtEl>
                                        <p:attrNameLst>
                                          <p:attrName>style.visibility</p:attrName>
                                        </p:attrNameLst>
                                      </p:cBhvr>
                                      <p:to>
                                        <p:strVal val="visible"/>
                                      </p:to>
                                    </p:set>
                                    <p:animEffect transition="in" filter="fade">
                                      <p:cBhvr>
                                        <p:cTn id="35" dur="500"/>
                                        <p:tgtEl>
                                          <p:spTgt spid="27655">
                                            <p:txEl>
                                              <p:pRg st="7" end="7"/>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nodeType="clickEffect">
                                  <p:stCondLst>
                                    <p:cond delay="0"/>
                                  </p:stCondLst>
                                  <p:childTnLst>
                                    <p:set>
                                      <p:cBhvr>
                                        <p:cTn id="39" dur="1" fill="hold">
                                          <p:stCondLst>
                                            <p:cond delay="0"/>
                                          </p:stCondLst>
                                        </p:cTn>
                                        <p:tgtEl>
                                          <p:spTgt spid="27653"/>
                                        </p:tgtEl>
                                        <p:attrNameLst>
                                          <p:attrName>style.visibility</p:attrName>
                                        </p:attrNameLst>
                                      </p:cBhvr>
                                      <p:to>
                                        <p:strVal val="visible"/>
                                      </p:to>
                                    </p:set>
                                    <p:animEffect transition="in" filter="fade">
                                      <p:cBhvr>
                                        <p:cTn id="40" dur="1000"/>
                                        <p:tgtEl>
                                          <p:spTgt spid="27653"/>
                                        </p:tgtEl>
                                      </p:cBhvr>
                                    </p:animEffect>
                                    <p:anim calcmode="lin" valueType="num">
                                      <p:cBhvr>
                                        <p:cTn id="41" dur="1000" fill="hold"/>
                                        <p:tgtEl>
                                          <p:spTgt spid="27653"/>
                                        </p:tgtEl>
                                        <p:attrNameLst>
                                          <p:attrName>ppt_x</p:attrName>
                                        </p:attrNameLst>
                                      </p:cBhvr>
                                      <p:tavLst>
                                        <p:tav tm="0">
                                          <p:val>
                                            <p:strVal val="#ppt_x"/>
                                          </p:val>
                                        </p:tav>
                                        <p:tav tm="100000">
                                          <p:val>
                                            <p:strVal val="#ppt_x"/>
                                          </p:val>
                                        </p:tav>
                                      </p:tavLst>
                                    </p:anim>
                                    <p:anim calcmode="lin" valueType="num">
                                      <p:cBhvr>
                                        <p:cTn id="42" dur="1000" fill="hold"/>
                                        <p:tgtEl>
                                          <p:spTgt spid="276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smtClean="0"/>
              <a:t>What is Spice really?</a:t>
            </a:r>
          </a:p>
        </p:txBody>
      </p:sp>
      <p:sp>
        <p:nvSpPr>
          <p:cNvPr id="29699" name="Rectangle 3"/>
          <p:cNvSpPr>
            <a:spLocks noGrp="1" noChangeArrowheads="1"/>
          </p:cNvSpPr>
          <p:nvPr>
            <p:ph idx="1"/>
          </p:nvPr>
        </p:nvSpPr>
        <p:spPr/>
        <p:txBody>
          <a:bodyPr/>
          <a:lstStyle/>
          <a:p>
            <a:pPr eaLnBrk="1" hangingPunct="1"/>
            <a:r>
              <a:rPr lang="en-US" dirty="0" smtClean="0">
                <a:latin typeface="Garamond" pitchFamily="18" charset="0"/>
              </a:rPr>
              <a:t>Synthetic cannabinoids are a structurally diverse class of mostly synthetic substances that bind to cannabinoid receptors in our body, and when ingested create a similar type of high that naturally occurring cannabinoids (marijuana) produce. </a:t>
            </a:r>
          </a:p>
          <a:p>
            <a:pPr eaLnBrk="1" hangingPunct="1"/>
            <a:endParaRPr lang="en-US" dirty="0" smtClean="0">
              <a:latin typeface="Garamond" pitchFamily="18" charset="0"/>
            </a:endParaRPr>
          </a:p>
          <a:p>
            <a:pPr eaLnBrk="1" hangingPunct="1"/>
            <a:r>
              <a:rPr lang="en-US" dirty="0" smtClean="0">
                <a:latin typeface="Garamond" pitchFamily="18" charset="0"/>
              </a:rPr>
              <a:t>More than 250 different synthetic cannabinoids have been created (mostly created in laboratories for research purposes).</a:t>
            </a: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500"/>
                                        <p:tgtEl>
                                          <p:spTgt spid="2969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699">
                                            <p:txEl>
                                              <p:pRg st="0" end="0"/>
                                            </p:txEl>
                                          </p:spTgt>
                                        </p:tgtEl>
                                        <p:attrNameLst>
                                          <p:attrName>style.visibility</p:attrName>
                                        </p:attrNameLst>
                                      </p:cBhvr>
                                      <p:to>
                                        <p:strVal val="visible"/>
                                      </p:to>
                                    </p:set>
                                    <p:animEffect transition="in" filter="fade">
                                      <p:cBhvr>
                                        <p:cTn id="11" dur="3000"/>
                                        <p:tgtEl>
                                          <p:spTgt spid="29699">
                                            <p:txEl>
                                              <p:pRg st="0" end="0"/>
                                            </p:txEl>
                                          </p:spTgt>
                                        </p:tgtEl>
                                      </p:cBhvr>
                                    </p:animEffect>
                                  </p:childTnLst>
                                </p:cTn>
                              </p:par>
                            </p:childTnLst>
                          </p:cTn>
                        </p:par>
                        <p:par>
                          <p:cTn id="12" fill="hold" nodeType="afterGroup">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fade">
                                      <p:cBhvr>
                                        <p:cTn id="15" dur="30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hangingPunct="1"/>
            <a:r>
              <a:rPr lang="en-US" smtClean="0"/>
              <a:t>History of synthetic cannabinoids</a:t>
            </a:r>
          </a:p>
        </p:txBody>
      </p:sp>
      <p:sp>
        <p:nvSpPr>
          <p:cNvPr id="32771" name="Rectangle 3"/>
          <p:cNvSpPr>
            <a:spLocks noGrp="1" noChangeArrowheads="1"/>
          </p:cNvSpPr>
          <p:nvPr>
            <p:ph idx="1"/>
          </p:nvPr>
        </p:nvSpPr>
        <p:spPr>
          <a:xfrm>
            <a:off x="533400" y="2336873"/>
            <a:ext cx="8153400" cy="3599316"/>
          </a:xfrm>
        </p:spPr>
        <p:txBody>
          <a:bodyPr>
            <a:normAutofit fontScale="92500"/>
          </a:bodyPr>
          <a:lstStyle/>
          <a:p>
            <a:pPr eaLnBrk="1" hangingPunct="1">
              <a:lnSpc>
                <a:spcPct val="80000"/>
              </a:lnSpc>
            </a:pPr>
            <a:r>
              <a:rPr lang="en-US" sz="2400" dirty="0" smtClean="0">
                <a:latin typeface="Garamond" pitchFamily="18" charset="0"/>
              </a:rPr>
              <a:t>The cannabinoid-like chemicals were developed in research laboratories to study neuron receptors found in the body and brain.</a:t>
            </a:r>
          </a:p>
          <a:p>
            <a:pPr eaLnBrk="1" hangingPunct="1">
              <a:lnSpc>
                <a:spcPct val="80000"/>
              </a:lnSpc>
            </a:pPr>
            <a:endParaRPr lang="en-US" sz="2400" dirty="0" smtClean="0">
              <a:latin typeface="Garamond" pitchFamily="18" charset="0"/>
            </a:endParaRPr>
          </a:p>
          <a:p>
            <a:pPr eaLnBrk="1" hangingPunct="1">
              <a:lnSpc>
                <a:spcPct val="80000"/>
              </a:lnSpc>
            </a:pPr>
            <a:r>
              <a:rPr lang="en-US" sz="2400" dirty="0" smtClean="0">
                <a:latin typeface="Garamond" pitchFamily="18" charset="0"/>
              </a:rPr>
              <a:t>One of these synthetic cannabinoids, JWH-018, was first made in 1995 for experimental purposes in the lab of Clemson University researcher </a:t>
            </a:r>
            <a:r>
              <a:rPr lang="en-US" sz="2400" dirty="0" smtClean="0">
                <a:solidFill>
                  <a:schemeClr val="tx1">
                    <a:lumMod val="95000"/>
                  </a:schemeClr>
                </a:solidFill>
                <a:latin typeface="Garamond" pitchFamily="18" charset="0"/>
              </a:rPr>
              <a:t>John W. Huffman, PhD.</a:t>
            </a:r>
          </a:p>
          <a:p>
            <a:pPr eaLnBrk="1" hangingPunct="1">
              <a:lnSpc>
                <a:spcPct val="80000"/>
              </a:lnSpc>
            </a:pPr>
            <a:endParaRPr lang="en-US" sz="2400" dirty="0" smtClean="0">
              <a:solidFill>
                <a:srgbClr val="333200"/>
              </a:solidFill>
              <a:latin typeface="Garamond" pitchFamily="18" charset="0"/>
            </a:endParaRPr>
          </a:p>
          <a:p>
            <a:pPr eaLnBrk="1" hangingPunct="1">
              <a:lnSpc>
                <a:spcPct val="80000"/>
              </a:lnSpc>
            </a:pPr>
            <a:r>
              <a:rPr lang="en-US" sz="2400" dirty="0" smtClean="0">
                <a:latin typeface="Garamond" pitchFamily="18" charset="0"/>
              </a:rPr>
              <a:t>It is believed that the manufacturers of "Spice" read the research and copied it in order to reproduce Dr. Huffman's chemicals to produce the synthetic cannabinoid and market it for commercial distribution. </a:t>
            </a:r>
            <a:r>
              <a:rPr lang="en-US" sz="2400" b="1" dirty="0" smtClean="0">
                <a:latin typeface="Garamond" pitchFamily="18" charset="0"/>
              </a:rPr>
              <a:t/>
            </a:r>
            <a:br>
              <a:rPr lang="en-US" sz="2400" b="1" dirty="0" smtClean="0">
                <a:latin typeface="Garamond" pitchFamily="18" charset="0"/>
              </a:rPr>
            </a:br>
            <a:endParaRPr lang="en-US" sz="2400" b="1" dirty="0" smtClean="0">
              <a:latin typeface="Garamond" pitchFamily="18"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1000"/>
                                        <p:tgtEl>
                                          <p:spTgt spid="32770"/>
                                        </p:tgtEl>
                                      </p:cBhvr>
                                    </p:animEffect>
                                    <p:anim calcmode="lin" valueType="num">
                                      <p:cBhvr>
                                        <p:cTn id="8" dur="1000" fill="hold"/>
                                        <p:tgtEl>
                                          <p:spTgt spid="32770"/>
                                        </p:tgtEl>
                                        <p:attrNameLst>
                                          <p:attrName>ppt_x</p:attrName>
                                        </p:attrNameLst>
                                      </p:cBhvr>
                                      <p:tavLst>
                                        <p:tav tm="0">
                                          <p:val>
                                            <p:strVal val="#ppt_x"/>
                                          </p:val>
                                        </p:tav>
                                        <p:tav tm="100000">
                                          <p:val>
                                            <p:strVal val="#ppt_x"/>
                                          </p:val>
                                        </p:tav>
                                      </p:tavLst>
                                    </p:anim>
                                    <p:anim calcmode="lin" valueType="num">
                                      <p:cBhvr>
                                        <p:cTn id="9" dur="1000" fill="hold"/>
                                        <p:tgtEl>
                                          <p:spTgt spid="3277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Effect transition="in" filter="fade">
                                      <p:cBhvr>
                                        <p:cTn id="13" dur="3000"/>
                                        <p:tgtEl>
                                          <p:spTgt spid="32771">
                                            <p:txEl>
                                              <p:pRg st="0" end="0"/>
                                            </p:txEl>
                                          </p:spTgt>
                                        </p:tgtEl>
                                      </p:cBhvr>
                                    </p:animEffect>
                                    <p:anim calcmode="lin" valueType="num">
                                      <p:cBhvr>
                                        <p:cTn id="14" dur="3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15" dur="3000" fill="hold"/>
                                        <p:tgtEl>
                                          <p:spTgt spid="32771">
                                            <p:txEl>
                                              <p:pRg st="0" end="0"/>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2771">
                                            <p:txEl>
                                              <p:pRg st="2" end="2"/>
                                            </p:txEl>
                                          </p:spTgt>
                                        </p:tgtEl>
                                        <p:attrNameLst>
                                          <p:attrName>style.visibility</p:attrName>
                                        </p:attrNameLst>
                                      </p:cBhvr>
                                      <p:to>
                                        <p:strVal val="visible"/>
                                      </p:to>
                                    </p:set>
                                    <p:animEffect transition="in" filter="fade">
                                      <p:cBhvr>
                                        <p:cTn id="19" dur="3000"/>
                                        <p:tgtEl>
                                          <p:spTgt spid="32771">
                                            <p:txEl>
                                              <p:pRg st="2" end="2"/>
                                            </p:txEl>
                                          </p:spTgt>
                                        </p:tgtEl>
                                      </p:cBhvr>
                                    </p:animEffect>
                                    <p:anim calcmode="lin" valueType="num">
                                      <p:cBhvr>
                                        <p:cTn id="20" dur="3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21" dur="3000" fill="hold"/>
                                        <p:tgtEl>
                                          <p:spTgt spid="32771">
                                            <p:txEl>
                                              <p:pRg st="2" end="2"/>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7000"/>
                            </p:stCondLst>
                            <p:childTnLst>
                              <p:par>
                                <p:cTn id="23" presetID="42" presetClass="entr" presetSubtype="0" fill="hold" grpId="0" nodeType="afterEffect">
                                  <p:stCondLst>
                                    <p:cond delay="0"/>
                                  </p:stCondLst>
                                  <p:childTnLst>
                                    <p:set>
                                      <p:cBhvr>
                                        <p:cTn id="24" dur="1" fill="hold">
                                          <p:stCondLst>
                                            <p:cond delay="0"/>
                                          </p:stCondLst>
                                        </p:cTn>
                                        <p:tgtEl>
                                          <p:spTgt spid="32771">
                                            <p:txEl>
                                              <p:pRg st="4" end="4"/>
                                            </p:txEl>
                                          </p:spTgt>
                                        </p:tgtEl>
                                        <p:attrNameLst>
                                          <p:attrName>style.visibility</p:attrName>
                                        </p:attrNameLst>
                                      </p:cBhvr>
                                      <p:to>
                                        <p:strVal val="visible"/>
                                      </p:to>
                                    </p:set>
                                    <p:animEffect transition="in" filter="fade">
                                      <p:cBhvr>
                                        <p:cTn id="25" dur="3000"/>
                                        <p:tgtEl>
                                          <p:spTgt spid="32771">
                                            <p:txEl>
                                              <p:pRg st="4" end="4"/>
                                            </p:txEl>
                                          </p:spTgt>
                                        </p:tgtEl>
                                      </p:cBhvr>
                                    </p:animEffect>
                                    <p:anim calcmode="lin" valueType="num">
                                      <p:cBhvr>
                                        <p:cTn id="26" dur="30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p:cTn id="27" dur="3000" fill="hold"/>
                                        <p:tgtEl>
                                          <p:spTgt spid="327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en-US" sz="4000" smtClean="0"/>
              <a:t>History of synthetic cannabinoids cont.</a:t>
            </a:r>
          </a:p>
        </p:txBody>
      </p:sp>
      <p:sp>
        <p:nvSpPr>
          <p:cNvPr id="33795" name="Rectangle 3"/>
          <p:cNvSpPr>
            <a:spLocks noGrp="1" noChangeArrowheads="1"/>
          </p:cNvSpPr>
          <p:nvPr>
            <p:ph idx="1"/>
          </p:nvPr>
        </p:nvSpPr>
        <p:spPr>
          <a:xfrm>
            <a:off x="533400" y="2336872"/>
            <a:ext cx="7924800" cy="4216327"/>
          </a:xfrm>
        </p:spPr>
        <p:txBody>
          <a:bodyPr>
            <a:normAutofit fontScale="70000" lnSpcReduction="20000"/>
          </a:bodyPr>
          <a:lstStyle/>
          <a:p>
            <a:pPr eaLnBrk="1" hangingPunct="1">
              <a:lnSpc>
                <a:spcPct val="90000"/>
              </a:lnSpc>
            </a:pPr>
            <a:endParaRPr lang="en-US" sz="2000" dirty="0" smtClean="0">
              <a:latin typeface="Garamond" pitchFamily="18" charset="0"/>
            </a:endParaRPr>
          </a:p>
          <a:p>
            <a:pPr eaLnBrk="1" hangingPunct="1">
              <a:lnSpc>
                <a:spcPct val="90000"/>
              </a:lnSpc>
            </a:pPr>
            <a:r>
              <a:rPr lang="en-US" sz="2900" dirty="0" smtClean="0">
                <a:latin typeface="Garamond" pitchFamily="18" charset="0"/>
              </a:rPr>
              <a:t>The five nationally banned synthetic cannabinoids are JWH-018, JWH-073, JWH-200, CP 47,497 and </a:t>
            </a:r>
            <a:r>
              <a:rPr lang="en-US" sz="2900" dirty="0" err="1" smtClean="0">
                <a:latin typeface="Garamond" pitchFamily="18" charset="0"/>
              </a:rPr>
              <a:t>cannabicyclohexanol</a:t>
            </a:r>
            <a:r>
              <a:rPr lang="en-US" sz="2900" dirty="0" smtClean="0">
                <a:latin typeface="Garamond" pitchFamily="18" charset="0"/>
              </a:rPr>
              <a:t> (CP 47,497 C8, a homologue of CP 47,497). </a:t>
            </a:r>
          </a:p>
          <a:p>
            <a:pPr eaLnBrk="1" hangingPunct="1">
              <a:lnSpc>
                <a:spcPct val="90000"/>
              </a:lnSpc>
            </a:pPr>
            <a:endParaRPr lang="en-US" sz="2900" dirty="0" smtClean="0">
              <a:latin typeface="Garamond" pitchFamily="18" charset="0"/>
            </a:endParaRPr>
          </a:p>
          <a:p>
            <a:pPr eaLnBrk="1" hangingPunct="1">
              <a:lnSpc>
                <a:spcPct val="90000"/>
              </a:lnSpc>
            </a:pPr>
            <a:r>
              <a:rPr lang="en-US" sz="2900" dirty="0" smtClean="0">
                <a:latin typeface="Garamond" pitchFamily="18" charset="0"/>
              </a:rPr>
              <a:t>CP 47,497 was developed in 1980 by Pfizer and has analgesic properties. </a:t>
            </a:r>
            <a:r>
              <a:rPr lang="en-US" sz="2900" dirty="0" err="1" smtClean="0">
                <a:latin typeface="Garamond" pitchFamily="18" charset="0"/>
              </a:rPr>
              <a:t>Cannabicyclohexanol</a:t>
            </a:r>
            <a:r>
              <a:rPr lang="en-US" sz="2900" dirty="0" smtClean="0">
                <a:latin typeface="Garamond" pitchFamily="18" charset="0"/>
              </a:rPr>
              <a:t> (CP 47,497 C8) was developed by Pfizer in 1979. </a:t>
            </a:r>
          </a:p>
          <a:p>
            <a:pPr eaLnBrk="1" hangingPunct="1">
              <a:lnSpc>
                <a:spcPct val="90000"/>
              </a:lnSpc>
            </a:pPr>
            <a:endParaRPr lang="en-US" sz="2900" dirty="0" smtClean="0">
              <a:latin typeface="Garamond" pitchFamily="18" charset="0"/>
            </a:endParaRPr>
          </a:p>
          <a:p>
            <a:pPr eaLnBrk="1" hangingPunct="1">
              <a:lnSpc>
                <a:spcPct val="90000"/>
              </a:lnSpc>
            </a:pPr>
            <a:r>
              <a:rPr lang="en-US" sz="2900" dirty="0" smtClean="0">
                <a:latin typeface="Garamond" pitchFamily="18" charset="0"/>
              </a:rPr>
              <a:t>Both of these compounds produce cannabis type effects when ingested. </a:t>
            </a:r>
          </a:p>
          <a:p>
            <a:pPr eaLnBrk="1" hangingPunct="1">
              <a:lnSpc>
                <a:spcPct val="90000"/>
              </a:lnSpc>
            </a:pPr>
            <a:endParaRPr lang="en-US" sz="2900" b="1" dirty="0" smtClean="0">
              <a:latin typeface="Garamond" pitchFamily="18" charset="0"/>
            </a:endParaRPr>
          </a:p>
          <a:p>
            <a:pPr eaLnBrk="1" hangingPunct="1">
              <a:lnSpc>
                <a:spcPct val="90000"/>
              </a:lnSpc>
            </a:pPr>
            <a:r>
              <a:rPr lang="en-US" sz="2900" dirty="0" smtClean="0">
                <a:latin typeface="Garamond" pitchFamily="18" charset="0"/>
              </a:rPr>
              <a:t>The brand "Spice" was released in 2004, and in 2006 the brand gained popularity, particularly throughout Europe. The company that started Spice went from assets of 65,000 Euros in 2006 to 899,000 Euros in 2007.</a:t>
            </a:r>
          </a:p>
          <a:p>
            <a:pPr marL="0" indent="0" eaLnBrk="1" hangingPunct="1">
              <a:lnSpc>
                <a:spcPct val="90000"/>
              </a:lnSpc>
              <a:buNone/>
            </a:pPr>
            <a:r>
              <a:rPr lang="en-US" sz="2000" b="1" dirty="0" smtClean="0">
                <a:latin typeface="Garamond" pitchFamily="18" charset="0"/>
              </a:rPr>
              <a:t/>
            </a:r>
            <a:br>
              <a:rPr lang="en-US" sz="2000" b="1" dirty="0" smtClean="0">
                <a:latin typeface="Garamond" pitchFamily="18" charset="0"/>
              </a:rPr>
            </a:br>
            <a:endParaRPr lang="en-US" sz="2000" b="1" dirty="0" smtClean="0">
              <a:latin typeface="Garamond" pitchFamily="18"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fltVal val="0"/>
                                          </p:val>
                                        </p:tav>
                                        <p:tav tm="100000">
                                          <p:val>
                                            <p:strVal val="#ppt_w"/>
                                          </p:val>
                                        </p:tav>
                                      </p:tavLst>
                                    </p:anim>
                                    <p:anim calcmode="lin" valueType="num">
                                      <p:cBhvr>
                                        <p:cTn id="8" dur="500" fill="hold"/>
                                        <p:tgtEl>
                                          <p:spTgt spid="33794"/>
                                        </p:tgtEl>
                                        <p:attrNameLst>
                                          <p:attrName>ppt_h</p:attrName>
                                        </p:attrNameLst>
                                      </p:cBhvr>
                                      <p:tavLst>
                                        <p:tav tm="0">
                                          <p:val>
                                            <p:fltVal val="0"/>
                                          </p:val>
                                        </p:tav>
                                        <p:tav tm="100000">
                                          <p:val>
                                            <p:strVal val="#ppt_h"/>
                                          </p:val>
                                        </p:tav>
                                      </p:tavLst>
                                    </p:anim>
                                    <p:animEffect transition="in" filter="fade">
                                      <p:cBhvr>
                                        <p:cTn id="9" dur="500"/>
                                        <p:tgtEl>
                                          <p:spTgt spid="33794"/>
                                        </p:tgtEl>
                                      </p:cBhvr>
                                    </p:animEffect>
                                  </p:childTnLst>
                                </p:cTn>
                              </p:par>
                            </p:childTnLst>
                          </p:cTn>
                        </p:par>
                        <p:par>
                          <p:cTn id="10" fill="hold" nodeType="afterGroup">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Effect transition="in" filter="fade">
                                      <p:cBhvr>
                                        <p:cTn id="13" dur="3000"/>
                                        <p:tgtEl>
                                          <p:spTgt spid="33795">
                                            <p:txEl>
                                              <p:pRg st="1" end="1"/>
                                            </p:txEl>
                                          </p:spTgt>
                                        </p:tgtEl>
                                      </p:cBhvr>
                                    </p:animEffect>
                                    <p:anim calcmode="lin" valueType="num">
                                      <p:cBhvr>
                                        <p:cTn id="14" dur="3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5" dur="3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3500"/>
                            </p:stCondLst>
                            <p:childTnLst>
                              <p:par>
                                <p:cTn id="17" presetID="42" presetClass="entr" presetSubtype="0" fill="hold" grpId="0" nodeType="after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animEffect transition="in" filter="fade">
                                      <p:cBhvr>
                                        <p:cTn id="19" dur="3000"/>
                                        <p:tgtEl>
                                          <p:spTgt spid="33795">
                                            <p:txEl>
                                              <p:pRg st="3" end="3"/>
                                            </p:txEl>
                                          </p:spTgt>
                                        </p:tgtEl>
                                      </p:cBhvr>
                                    </p:animEffect>
                                    <p:anim calcmode="lin" valueType="num">
                                      <p:cBhvr>
                                        <p:cTn id="20" dur="3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1" dur="3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6500"/>
                            </p:stCondLst>
                            <p:childTnLst>
                              <p:par>
                                <p:cTn id="23" presetID="42" presetClass="entr" presetSubtype="0" fill="hold" grpId="0" nodeType="afterEffect">
                                  <p:stCondLst>
                                    <p:cond delay="0"/>
                                  </p:stCondLst>
                                  <p:childTnLst>
                                    <p:set>
                                      <p:cBhvr>
                                        <p:cTn id="24" dur="1" fill="hold">
                                          <p:stCondLst>
                                            <p:cond delay="0"/>
                                          </p:stCondLst>
                                        </p:cTn>
                                        <p:tgtEl>
                                          <p:spTgt spid="33795">
                                            <p:txEl>
                                              <p:pRg st="5" end="5"/>
                                            </p:txEl>
                                          </p:spTgt>
                                        </p:tgtEl>
                                        <p:attrNameLst>
                                          <p:attrName>style.visibility</p:attrName>
                                        </p:attrNameLst>
                                      </p:cBhvr>
                                      <p:to>
                                        <p:strVal val="visible"/>
                                      </p:to>
                                    </p:set>
                                    <p:animEffect transition="in" filter="fade">
                                      <p:cBhvr>
                                        <p:cTn id="25" dur="3000"/>
                                        <p:tgtEl>
                                          <p:spTgt spid="33795">
                                            <p:txEl>
                                              <p:pRg st="5" end="5"/>
                                            </p:txEl>
                                          </p:spTgt>
                                        </p:tgtEl>
                                      </p:cBhvr>
                                    </p:animEffect>
                                    <p:anim calcmode="lin" valueType="num">
                                      <p:cBhvr>
                                        <p:cTn id="26" dur="3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27" dur="3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9500"/>
                            </p:stCondLst>
                            <p:childTnLst>
                              <p:par>
                                <p:cTn id="29" presetID="42" presetClass="entr" presetSubtype="0" fill="hold" grpId="0" nodeType="afterEffect">
                                  <p:stCondLst>
                                    <p:cond delay="0"/>
                                  </p:stCondLst>
                                  <p:childTnLst>
                                    <p:set>
                                      <p:cBhvr>
                                        <p:cTn id="30" dur="1" fill="hold">
                                          <p:stCondLst>
                                            <p:cond delay="0"/>
                                          </p:stCondLst>
                                        </p:cTn>
                                        <p:tgtEl>
                                          <p:spTgt spid="33795">
                                            <p:txEl>
                                              <p:pRg st="7" end="7"/>
                                            </p:txEl>
                                          </p:spTgt>
                                        </p:tgtEl>
                                        <p:attrNameLst>
                                          <p:attrName>style.visibility</p:attrName>
                                        </p:attrNameLst>
                                      </p:cBhvr>
                                      <p:to>
                                        <p:strVal val="visible"/>
                                      </p:to>
                                    </p:set>
                                    <p:animEffect transition="in" filter="fade">
                                      <p:cBhvr>
                                        <p:cTn id="31" dur="3000"/>
                                        <p:tgtEl>
                                          <p:spTgt spid="33795">
                                            <p:txEl>
                                              <p:pRg st="7" end="7"/>
                                            </p:txEl>
                                          </p:spTgt>
                                        </p:tgtEl>
                                      </p:cBhvr>
                                    </p:animEffect>
                                    <p:anim calcmode="lin" valueType="num">
                                      <p:cBhvr>
                                        <p:cTn id="32" dur="3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33" dur="3000" fill="hold"/>
                                        <p:tgtEl>
                                          <p:spTgt spid="33795">
                                            <p:txEl>
                                              <p:pRg st="7" end="7"/>
                                            </p:txEl>
                                          </p:spTgt>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2500"/>
                            </p:stCondLst>
                            <p:childTnLst>
                              <p:par>
                                <p:cTn id="35" presetID="42" presetClass="entr" presetSubtype="0" fill="hold" grpId="0" nodeType="afterEffect">
                                  <p:stCondLst>
                                    <p:cond delay="0"/>
                                  </p:stCondLst>
                                  <p:childTnLst>
                                    <p:set>
                                      <p:cBhvr>
                                        <p:cTn id="36" dur="1" fill="hold">
                                          <p:stCondLst>
                                            <p:cond delay="0"/>
                                          </p:stCondLst>
                                        </p:cTn>
                                        <p:tgtEl>
                                          <p:spTgt spid="33795">
                                            <p:txEl>
                                              <p:pRg st="8" end="8"/>
                                            </p:txEl>
                                          </p:spTgt>
                                        </p:tgtEl>
                                        <p:attrNameLst>
                                          <p:attrName>style.visibility</p:attrName>
                                        </p:attrNameLst>
                                      </p:cBhvr>
                                      <p:to>
                                        <p:strVal val="visible"/>
                                      </p:to>
                                    </p:set>
                                    <p:animEffect transition="in" filter="fade">
                                      <p:cBhvr>
                                        <p:cTn id="37" dur="3000"/>
                                        <p:tgtEl>
                                          <p:spTgt spid="33795">
                                            <p:txEl>
                                              <p:pRg st="8" end="8"/>
                                            </p:txEl>
                                          </p:spTgt>
                                        </p:tgtEl>
                                      </p:cBhvr>
                                    </p:animEffect>
                                    <p:anim calcmode="lin" valueType="num">
                                      <p:cBhvr>
                                        <p:cTn id="38" dur="3000" fill="hold"/>
                                        <p:tgtEl>
                                          <p:spTgt spid="33795">
                                            <p:txEl>
                                              <p:pRg st="8" end="8"/>
                                            </p:txEl>
                                          </p:spTgt>
                                        </p:tgtEl>
                                        <p:attrNameLst>
                                          <p:attrName>ppt_x</p:attrName>
                                        </p:attrNameLst>
                                      </p:cBhvr>
                                      <p:tavLst>
                                        <p:tav tm="0">
                                          <p:val>
                                            <p:strVal val="#ppt_x"/>
                                          </p:val>
                                        </p:tav>
                                        <p:tav tm="100000">
                                          <p:val>
                                            <p:strVal val="#ppt_x"/>
                                          </p:val>
                                        </p:tav>
                                      </p:tavLst>
                                    </p:anim>
                                    <p:anim calcmode="lin" valueType="num">
                                      <p:cBhvr>
                                        <p:cTn id="39" dur="3000" fill="hold"/>
                                        <p:tgtEl>
                                          <p:spTgt spid="3379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pPr eaLnBrk="1" hangingPunct="1"/>
            <a:r>
              <a:rPr lang="en-US" sz="4000" smtClean="0"/>
              <a:t>History of synthetic cannabinoids cont.</a:t>
            </a:r>
          </a:p>
        </p:txBody>
      </p:sp>
      <p:sp>
        <p:nvSpPr>
          <p:cNvPr id="70659" name="Rectangle 3"/>
          <p:cNvSpPr>
            <a:spLocks noGrp="1" noChangeArrowheads="1"/>
          </p:cNvSpPr>
          <p:nvPr>
            <p:ph idx="1"/>
          </p:nvPr>
        </p:nvSpPr>
        <p:spPr>
          <a:xfrm>
            <a:off x="381000" y="1752600"/>
            <a:ext cx="8229600" cy="4683125"/>
          </a:xfrm>
        </p:spPr>
        <p:txBody>
          <a:bodyPr/>
          <a:lstStyle/>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Spice was the dominant brand until 2008 when competing brands hit the market (such as K2). </a:t>
            </a:r>
          </a:p>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In 2009 Spice products were identified in 21 countries. Spice, K2 and other products peaked in popularity in 2008 in Europe, with many European countries banning it at that time.</a:t>
            </a:r>
            <a:r>
              <a:rPr lang="en-US" sz="2000" baseline="30000" dirty="0" smtClean="0">
                <a:latin typeface="Garamond" pitchFamily="18" charset="0"/>
              </a:rPr>
              <a:t> </a:t>
            </a:r>
            <a:r>
              <a:rPr lang="en-US" sz="2000" dirty="0" smtClean="0">
                <a:latin typeface="Garamond" pitchFamily="18" charset="0"/>
              </a:rPr>
              <a:t> </a:t>
            </a:r>
          </a:p>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Before </a:t>
            </a:r>
            <a:r>
              <a:rPr lang="en-US" sz="2000" dirty="0" smtClean="0">
                <a:latin typeface="Garamond" pitchFamily="18" charset="0"/>
              </a:rPr>
              <a:t>2011, standard drug tests couldn’t detect the synthetic compound, but it was announced in November 2011 that testing was possible and currently underway.   </a:t>
            </a:r>
            <a:r>
              <a:rPr lang="en-US" sz="2000" b="1" dirty="0" smtClean="0">
                <a:latin typeface="Garamond" pitchFamily="18" charset="0"/>
              </a:rPr>
              <a:t/>
            </a:r>
            <a:br>
              <a:rPr lang="en-US" sz="2000" b="1" dirty="0" smtClean="0">
                <a:latin typeface="Garamond" pitchFamily="18" charset="0"/>
              </a:rPr>
            </a:br>
            <a:endParaRPr lang="en-US" sz="2000" b="1" dirty="0" smtClean="0">
              <a:latin typeface="Garamond" pitchFamily="18"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wipe(down)">
                                      <p:cBhvr>
                                        <p:cTn id="7" dur="500"/>
                                        <p:tgtEl>
                                          <p:spTgt spid="7065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animEffect transition="in" filter="fade">
                                      <p:cBhvr>
                                        <p:cTn id="11" dur="3000"/>
                                        <p:tgtEl>
                                          <p:spTgt spid="70659">
                                            <p:txEl>
                                              <p:pRg st="1" end="1"/>
                                            </p:txEl>
                                          </p:spTgt>
                                        </p:tgtEl>
                                      </p:cBhvr>
                                    </p:animEffect>
                                    <p:anim calcmode="lin" valueType="num">
                                      <p:cBhvr>
                                        <p:cTn id="12" dur="3000" fill="hold"/>
                                        <p:tgtEl>
                                          <p:spTgt spid="70659">
                                            <p:txEl>
                                              <p:pRg st="1" end="1"/>
                                            </p:txEl>
                                          </p:spTgt>
                                        </p:tgtEl>
                                        <p:attrNameLst>
                                          <p:attrName>ppt_x</p:attrName>
                                        </p:attrNameLst>
                                      </p:cBhvr>
                                      <p:tavLst>
                                        <p:tav tm="0">
                                          <p:val>
                                            <p:strVal val="#ppt_x"/>
                                          </p:val>
                                        </p:tav>
                                        <p:tav tm="100000">
                                          <p:val>
                                            <p:strVal val="#ppt_x"/>
                                          </p:val>
                                        </p:tav>
                                      </p:tavLst>
                                    </p:anim>
                                    <p:anim calcmode="lin" valueType="num">
                                      <p:cBhvr>
                                        <p:cTn id="13" dur="3000" fill="hold"/>
                                        <p:tgtEl>
                                          <p:spTgt spid="70659">
                                            <p:txEl>
                                              <p:pRg st="1" end="1"/>
                                            </p:txEl>
                                          </p:spTgt>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500"/>
                            </p:stCondLst>
                            <p:childTnLst>
                              <p:par>
                                <p:cTn id="15" presetID="42" presetClass="entr" presetSubtype="0" fill="hold" grpId="0" nodeType="afterEffect">
                                  <p:stCondLst>
                                    <p:cond delay="0"/>
                                  </p:stCondLst>
                                  <p:childTnLst>
                                    <p:set>
                                      <p:cBhvr>
                                        <p:cTn id="16" dur="1" fill="hold">
                                          <p:stCondLst>
                                            <p:cond delay="0"/>
                                          </p:stCondLst>
                                        </p:cTn>
                                        <p:tgtEl>
                                          <p:spTgt spid="70659">
                                            <p:txEl>
                                              <p:pRg st="3" end="3"/>
                                            </p:txEl>
                                          </p:spTgt>
                                        </p:tgtEl>
                                        <p:attrNameLst>
                                          <p:attrName>style.visibility</p:attrName>
                                        </p:attrNameLst>
                                      </p:cBhvr>
                                      <p:to>
                                        <p:strVal val="visible"/>
                                      </p:to>
                                    </p:set>
                                    <p:animEffect transition="in" filter="fade">
                                      <p:cBhvr>
                                        <p:cTn id="17" dur="3000"/>
                                        <p:tgtEl>
                                          <p:spTgt spid="70659">
                                            <p:txEl>
                                              <p:pRg st="3" end="3"/>
                                            </p:txEl>
                                          </p:spTgt>
                                        </p:tgtEl>
                                      </p:cBhvr>
                                    </p:animEffect>
                                    <p:anim calcmode="lin" valueType="num">
                                      <p:cBhvr>
                                        <p:cTn id="18" dur="3000" fill="hold"/>
                                        <p:tgtEl>
                                          <p:spTgt spid="70659">
                                            <p:txEl>
                                              <p:pRg st="3" end="3"/>
                                            </p:txEl>
                                          </p:spTgt>
                                        </p:tgtEl>
                                        <p:attrNameLst>
                                          <p:attrName>ppt_x</p:attrName>
                                        </p:attrNameLst>
                                      </p:cBhvr>
                                      <p:tavLst>
                                        <p:tav tm="0">
                                          <p:val>
                                            <p:strVal val="#ppt_x"/>
                                          </p:val>
                                        </p:tav>
                                        <p:tav tm="100000">
                                          <p:val>
                                            <p:strVal val="#ppt_x"/>
                                          </p:val>
                                        </p:tav>
                                      </p:tavLst>
                                    </p:anim>
                                    <p:anim calcmode="lin" valueType="num">
                                      <p:cBhvr>
                                        <p:cTn id="19" dur="3000" fill="hold"/>
                                        <p:tgtEl>
                                          <p:spTgt spid="70659">
                                            <p:txEl>
                                              <p:pRg st="3" end="3"/>
                                            </p:txEl>
                                          </p:spTgt>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6500"/>
                            </p:stCondLst>
                            <p:childTnLst>
                              <p:par>
                                <p:cTn id="21" presetID="42" presetClass="entr" presetSubtype="0" fill="hold" grpId="0" nodeType="afterEffect">
                                  <p:stCondLst>
                                    <p:cond delay="0"/>
                                  </p:stCondLst>
                                  <p:childTnLst>
                                    <p:set>
                                      <p:cBhvr>
                                        <p:cTn id="22" dur="1" fill="hold">
                                          <p:stCondLst>
                                            <p:cond delay="0"/>
                                          </p:stCondLst>
                                        </p:cTn>
                                        <p:tgtEl>
                                          <p:spTgt spid="70659">
                                            <p:txEl>
                                              <p:pRg st="5" end="5"/>
                                            </p:txEl>
                                          </p:spTgt>
                                        </p:tgtEl>
                                        <p:attrNameLst>
                                          <p:attrName>style.visibility</p:attrName>
                                        </p:attrNameLst>
                                      </p:cBhvr>
                                      <p:to>
                                        <p:strVal val="visible"/>
                                      </p:to>
                                    </p:set>
                                    <p:animEffect transition="in" filter="fade">
                                      <p:cBhvr>
                                        <p:cTn id="23" dur="3000"/>
                                        <p:tgtEl>
                                          <p:spTgt spid="70659">
                                            <p:txEl>
                                              <p:pRg st="5" end="5"/>
                                            </p:txEl>
                                          </p:spTgt>
                                        </p:tgtEl>
                                      </p:cBhvr>
                                    </p:animEffect>
                                    <p:anim calcmode="lin" valueType="num">
                                      <p:cBhvr>
                                        <p:cTn id="24" dur="3000" fill="hold"/>
                                        <p:tgtEl>
                                          <p:spTgt spid="70659">
                                            <p:txEl>
                                              <p:pRg st="5" end="5"/>
                                            </p:txEl>
                                          </p:spTgt>
                                        </p:tgtEl>
                                        <p:attrNameLst>
                                          <p:attrName>ppt_x</p:attrName>
                                        </p:attrNameLst>
                                      </p:cBhvr>
                                      <p:tavLst>
                                        <p:tav tm="0">
                                          <p:val>
                                            <p:strVal val="#ppt_x"/>
                                          </p:val>
                                        </p:tav>
                                        <p:tav tm="100000">
                                          <p:val>
                                            <p:strVal val="#ppt_x"/>
                                          </p:val>
                                        </p:tav>
                                      </p:tavLst>
                                    </p:anim>
                                    <p:anim calcmode="lin" valueType="num">
                                      <p:cBhvr>
                                        <p:cTn id="25" dur="3000" fill="hold"/>
                                        <p:tgtEl>
                                          <p:spTgt spid="7065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3" name="Rectangle 17"/>
          <p:cNvSpPr>
            <a:spLocks noGrp="1" noChangeArrowheads="1"/>
          </p:cNvSpPr>
          <p:nvPr>
            <p:ph/>
          </p:nvPr>
        </p:nvSpPr>
        <p:spPr>
          <a:xfrm>
            <a:off x="152400" y="228600"/>
            <a:ext cx="8686800" cy="6629400"/>
          </a:xfrm>
        </p:spPr>
        <p:txBody>
          <a:bodyPr anchor="ctr"/>
          <a:lstStyle/>
          <a:p>
            <a:pPr eaLnBrk="1" hangingPunct="1">
              <a:buFont typeface="Wingdings" pitchFamily="2" charset="2"/>
              <a:buNone/>
            </a:pPr>
            <a:r>
              <a:rPr lang="en-US" sz="1700" dirty="0" smtClean="0">
                <a:solidFill>
                  <a:srgbClr val="333200"/>
                </a:solidFill>
                <a:latin typeface="Garamond" pitchFamily="18" charset="0"/>
              </a:rPr>
              <a:t>	</a:t>
            </a:r>
          </a:p>
          <a:p>
            <a:pPr eaLnBrk="1" hangingPunct="1">
              <a:buFont typeface="Wingdings" pitchFamily="2" charset="2"/>
              <a:buNone/>
            </a:pPr>
            <a:endParaRPr lang="en-US" sz="1700" dirty="0" smtClean="0">
              <a:solidFill>
                <a:srgbClr val="333200"/>
              </a:solidFill>
              <a:latin typeface="Garamond" pitchFamily="18" charset="0"/>
            </a:endParaRPr>
          </a:p>
          <a:p>
            <a:pPr eaLnBrk="1" hangingPunct="1">
              <a:buFont typeface="Wingdings" pitchFamily="2" charset="2"/>
              <a:buNone/>
            </a:pPr>
            <a:endParaRPr lang="en-US" sz="1700" dirty="0" smtClean="0">
              <a:solidFill>
                <a:srgbClr val="333200"/>
              </a:solidFill>
              <a:latin typeface="Garamond" pitchFamily="18" charset="0"/>
            </a:endParaRPr>
          </a:p>
          <a:p>
            <a:pPr eaLnBrk="1" hangingPunct="1">
              <a:buFont typeface="Wingdings" pitchFamily="2" charset="2"/>
              <a:buNone/>
            </a:pPr>
            <a:endParaRPr lang="en-US" sz="1700" dirty="0" smtClean="0">
              <a:solidFill>
                <a:srgbClr val="333200"/>
              </a:solidFill>
              <a:latin typeface="Garamond" pitchFamily="18" charset="0"/>
            </a:endParaRPr>
          </a:p>
          <a:p>
            <a:pPr eaLnBrk="1" hangingPunct="1">
              <a:buFont typeface="Wingdings" pitchFamily="2" charset="2"/>
              <a:buNone/>
            </a:pPr>
            <a:r>
              <a:rPr lang="en-US" sz="1700" dirty="0" smtClean="0">
                <a:solidFill>
                  <a:srgbClr val="333200"/>
                </a:solidFill>
                <a:latin typeface="Garamond" pitchFamily="18" charset="0"/>
              </a:rPr>
              <a:t>	</a:t>
            </a:r>
            <a:r>
              <a:rPr lang="en-US" sz="1900" b="1" dirty="0" smtClean="0">
                <a:solidFill>
                  <a:schemeClr val="tx1">
                    <a:lumMod val="95000"/>
                  </a:schemeClr>
                </a:solidFill>
                <a:latin typeface="Garamond" pitchFamily="18" charset="0"/>
              </a:rPr>
              <a:t>In regards to people consuming JWH-018, Professor Huffman states, “It is like playing Russian Roulette. You don’t know what it’s going to do to you. You are a potential winner of a Darwin Award. In addition to the compound being made without strict quality control or regulation, it has never been tested on humans. When it was tested on mice, the animals were euthanized at the end of the experiment. We have no idea of the long term effects. Mice are not humans.”</a:t>
            </a:r>
          </a:p>
        </p:txBody>
      </p:sp>
      <p:pic>
        <p:nvPicPr>
          <p:cNvPr id="34826" name="Picture 10" descr="JWHuff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04800"/>
            <a:ext cx="28575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4" name="Text Box 18"/>
          <p:cNvSpPr txBox="1">
            <a:spLocks noChangeArrowheads="1"/>
          </p:cNvSpPr>
          <p:nvPr/>
        </p:nvSpPr>
        <p:spPr bwMode="auto">
          <a:xfrm>
            <a:off x="533400" y="533400"/>
            <a:ext cx="533400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1400">
                <a:solidFill>
                  <a:schemeClr val="tx1"/>
                </a:solidFill>
                <a:latin typeface="Garamond" pitchFamily="18" charset="0"/>
              </a:defRPr>
            </a:lvl1pPr>
            <a:lvl2pPr marL="742950" indent="-285750" eaLnBrk="0" hangingPunct="0">
              <a:defRPr sz="1400">
                <a:solidFill>
                  <a:schemeClr val="tx1"/>
                </a:solidFill>
                <a:latin typeface="Garamond" pitchFamily="18" charset="0"/>
              </a:defRPr>
            </a:lvl2pPr>
            <a:lvl3pPr marL="1143000" indent="-228600" eaLnBrk="0" hangingPunct="0">
              <a:defRPr sz="1400">
                <a:solidFill>
                  <a:schemeClr val="tx1"/>
                </a:solidFill>
                <a:latin typeface="Garamond" pitchFamily="18" charset="0"/>
              </a:defRPr>
            </a:lvl3pPr>
            <a:lvl4pPr marL="1600200" indent="-228600" eaLnBrk="0" hangingPunct="0">
              <a:defRPr sz="1400">
                <a:solidFill>
                  <a:schemeClr val="tx1"/>
                </a:solidFill>
                <a:latin typeface="Garamond" pitchFamily="18" charset="0"/>
              </a:defRPr>
            </a:lvl4pPr>
            <a:lvl5pPr marL="2057400" indent="-228600" eaLnBrk="0" hangingPunct="0">
              <a:defRPr sz="1400">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9pPr>
          </a:lstStyle>
          <a:p>
            <a:pPr algn="r" eaLnBrk="1" hangingPunct="1">
              <a:spcBef>
                <a:spcPct val="50000"/>
              </a:spcBef>
              <a:buClr>
                <a:schemeClr val="accent1"/>
              </a:buClr>
              <a:buSzPct val="65000"/>
              <a:buFont typeface="Wingdings" pitchFamily="2" charset="2"/>
              <a:buNone/>
            </a:pPr>
            <a:r>
              <a:rPr lang="en-US" sz="2400" dirty="0">
                <a:solidFill>
                  <a:schemeClr val="tx1">
                    <a:lumMod val="95000"/>
                  </a:schemeClr>
                </a:solidFill>
              </a:rPr>
              <a:t>Dr. John W. Huffman </a:t>
            </a:r>
          </a:p>
          <a:p>
            <a:pPr algn="r" eaLnBrk="1" hangingPunct="1">
              <a:spcBef>
                <a:spcPct val="50000"/>
              </a:spcBef>
              <a:buClr>
                <a:schemeClr val="accent1"/>
              </a:buClr>
              <a:buSzPct val="65000"/>
              <a:buFont typeface="Wingdings" pitchFamily="2" charset="2"/>
              <a:buNone/>
            </a:pPr>
            <a:r>
              <a:rPr lang="en-US" sz="1800" dirty="0">
                <a:solidFill>
                  <a:schemeClr val="tx1">
                    <a:lumMod val="95000"/>
                  </a:schemeClr>
                </a:solidFill>
              </a:rPr>
              <a:t>Creator of the JWH strain of Synthetic Cannabinoids</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34826"/>
                                        </p:tgtEl>
                                        <p:attrNameLst>
                                          <p:attrName>style.visibility</p:attrName>
                                        </p:attrNameLst>
                                      </p:cBhvr>
                                      <p:to>
                                        <p:strVal val="visible"/>
                                      </p:to>
                                    </p:set>
                                    <p:animEffect transition="in" filter="wipe(down)">
                                      <p:cBhvr>
                                        <p:cTn id="7" dur="580">
                                          <p:stCondLst>
                                            <p:cond delay="0"/>
                                          </p:stCondLst>
                                        </p:cTn>
                                        <p:tgtEl>
                                          <p:spTgt spid="34826"/>
                                        </p:tgtEl>
                                      </p:cBhvr>
                                    </p:animEffect>
                                    <p:anim calcmode="lin" valueType="num">
                                      <p:cBhvr>
                                        <p:cTn id="8" dur="1822" tmFilter="0,0; 0.14,0.36; 0.43,0.73; 0.71,0.91; 1.0,1.0">
                                          <p:stCondLst>
                                            <p:cond delay="0"/>
                                          </p:stCondLst>
                                        </p:cTn>
                                        <p:tgtEl>
                                          <p:spTgt spid="348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48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48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48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4826"/>
                                        </p:tgtEl>
                                        <p:attrNameLst>
                                          <p:attrName>ppt_y</p:attrName>
                                        </p:attrNameLst>
                                      </p:cBhvr>
                                      <p:tavLst>
                                        <p:tav tm="0" fmla="#ppt_y-sin(pi*$)/81">
                                          <p:val>
                                            <p:fltVal val="0"/>
                                          </p:val>
                                        </p:tav>
                                        <p:tav tm="100000">
                                          <p:val>
                                            <p:fltVal val="1"/>
                                          </p:val>
                                        </p:tav>
                                      </p:tavLst>
                                    </p:anim>
                                    <p:animScale>
                                      <p:cBhvr>
                                        <p:cTn id="13" dur="26">
                                          <p:stCondLst>
                                            <p:cond delay="650"/>
                                          </p:stCondLst>
                                        </p:cTn>
                                        <p:tgtEl>
                                          <p:spTgt spid="34826"/>
                                        </p:tgtEl>
                                      </p:cBhvr>
                                      <p:to x="100000" y="60000"/>
                                    </p:animScale>
                                    <p:animScale>
                                      <p:cBhvr>
                                        <p:cTn id="14" dur="166" decel="50000">
                                          <p:stCondLst>
                                            <p:cond delay="676"/>
                                          </p:stCondLst>
                                        </p:cTn>
                                        <p:tgtEl>
                                          <p:spTgt spid="34826"/>
                                        </p:tgtEl>
                                      </p:cBhvr>
                                      <p:to x="100000" y="100000"/>
                                    </p:animScale>
                                    <p:animScale>
                                      <p:cBhvr>
                                        <p:cTn id="15" dur="26">
                                          <p:stCondLst>
                                            <p:cond delay="1312"/>
                                          </p:stCondLst>
                                        </p:cTn>
                                        <p:tgtEl>
                                          <p:spTgt spid="34826"/>
                                        </p:tgtEl>
                                      </p:cBhvr>
                                      <p:to x="100000" y="80000"/>
                                    </p:animScale>
                                    <p:animScale>
                                      <p:cBhvr>
                                        <p:cTn id="16" dur="166" decel="50000">
                                          <p:stCondLst>
                                            <p:cond delay="1338"/>
                                          </p:stCondLst>
                                        </p:cTn>
                                        <p:tgtEl>
                                          <p:spTgt spid="34826"/>
                                        </p:tgtEl>
                                      </p:cBhvr>
                                      <p:to x="100000" y="100000"/>
                                    </p:animScale>
                                    <p:animScale>
                                      <p:cBhvr>
                                        <p:cTn id="17" dur="26">
                                          <p:stCondLst>
                                            <p:cond delay="1642"/>
                                          </p:stCondLst>
                                        </p:cTn>
                                        <p:tgtEl>
                                          <p:spTgt spid="34826"/>
                                        </p:tgtEl>
                                      </p:cBhvr>
                                      <p:to x="100000" y="90000"/>
                                    </p:animScale>
                                    <p:animScale>
                                      <p:cBhvr>
                                        <p:cTn id="18" dur="166" decel="50000">
                                          <p:stCondLst>
                                            <p:cond delay="1668"/>
                                          </p:stCondLst>
                                        </p:cTn>
                                        <p:tgtEl>
                                          <p:spTgt spid="34826"/>
                                        </p:tgtEl>
                                      </p:cBhvr>
                                      <p:to x="100000" y="100000"/>
                                    </p:animScale>
                                    <p:animScale>
                                      <p:cBhvr>
                                        <p:cTn id="19" dur="26">
                                          <p:stCondLst>
                                            <p:cond delay="1808"/>
                                          </p:stCondLst>
                                        </p:cTn>
                                        <p:tgtEl>
                                          <p:spTgt spid="34826"/>
                                        </p:tgtEl>
                                      </p:cBhvr>
                                      <p:to x="100000" y="95000"/>
                                    </p:animScale>
                                    <p:animScale>
                                      <p:cBhvr>
                                        <p:cTn id="20" dur="166" decel="50000">
                                          <p:stCondLst>
                                            <p:cond delay="1834"/>
                                          </p:stCondLst>
                                        </p:cTn>
                                        <p:tgtEl>
                                          <p:spTgt spid="34826"/>
                                        </p:tgtEl>
                                      </p:cBhvr>
                                      <p:to x="100000" y="100000"/>
                                    </p:animScale>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4834"/>
                                        </p:tgtEl>
                                        <p:attrNameLst>
                                          <p:attrName>style.visibility</p:attrName>
                                        </p:attrNameLst>
                                      </p:cBhvr>
                                      <p:to>
                                        <p:strVal val="visible"/>
                                      </p:to>
                                    </p:set>
                                    <p:animEffect transition="in" filter="fade">
                                      <p:cBhvr>
                                        <p:cTn id="24" dur="1000"/>
                                        <p:tgtEl>
                                          <p:spTgt spid="34834"/>
                                        </p:tgtEl>
                                      </p:cBhvr>
                                    </p:animEffect>
                                  </p:childTnLst>
                                </p:cTn>
                              </p:par>
                            </p:childTnLst>
                          </p:cTn>
                        </p:par>
                        <p:par>
                          <p:cTn id="25" fill="hold" nodeType="afterGroup">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34833">
                                            <p:txEl>
                                              <p:pRg st="0" end="0"/>
                                            </p:txEl>
                                          </p:spTgt>
                                        </p:tgtEl>
                                        <p:attrNameLst>
                                          <p:attrName>style.visibility</p:attrName>
                                        </p:attrNameLst>
                                      </p:cBhvr>
                                      <p:to>
                                        <p:strVal val="visible"/>
                                      </p:to>
                                    </p:set>
                                    <p:animEffect transition="in" filter="fade">
                                      <p:cBhvr>
                                        <p:cTn id="28" dur="1500"/>
                                        <p:tgtEl>
                                          <p:spTgt spid="34833">
                                            <p:txEl>
                                              <p:pRg st="0" end="0"/>
                                            </p:txEl>
                                          </p:spTgt>
                                        </p:tgtEl>
                                      </p:cBhvr>
                                    </p:animEffect>
                                  </p:childTnLst>
                                </p:cTn>
                              </p:par>
                            </p:childTnLst>
                          </p:cTn>
                        </p:par>
                        <p:par>
                          <p:cTn id="29" fill="hold" nodeType="afterGroup">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34833">
                                            <p:txEl>
                                              <p:pRg st="4" end="4"/>
                                            </p:txEl>
                                          </p:spTgt>
                                        </p:tgtEl>
                                        <p:attrNameLst>
                                          <p:attrName>style.visibility</p:attrName>
                                        </p:attrNameLst>
                                      </p:cBhvr>
                                      <p:to>
                                        <p:strVal val="visible"/>
                                      </p:to>
                                    </p:set>
                                    <p:animEffect transition="in" filter="fade">
                                      <p:cBhvr>
                                        <p:cTn id="32" dur="1500"/>
                                        <p:tgtEl>
                                          <p:spTgt spid="348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3" grpId="0" build="p"/>
      <p:bldP spid="348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pPr algn="ctr" eaLnBrk="1" hangingPunct="1"/>
            <a:r>
              <a:rPr lang="en-US" sz="4000" smtClean="0"/>
              <a:t>The effects of synthetic cannabinoids</a:t>
            </a:r>
          </a:p>
        </p:txBody>
      </p:sp>
      <p:sp>
        <p:nvSpPr>
          <p:cNvPr id="81926" name="Rectangle 6"/>
          <p:cNvSpPr>
            <a:spLocks noGrp="1" noChangeArrowheads="1"/>
          </p:cNvSpPr>
          <p:nvPr>
            <p:ph idx="1"/>
          </p:nvPr>
        </p:nvSpPr>
        <p:spPr>
          <a:xfrm>
            <a:off x="228600" y="2133600"/>
            <a:ext cx="8610600" cy="4571999"/>
          </a:xfrm>
        </p:spPr>
        <p:txBody>
          <a:bodyPr>
            <a:normAutofit lnSpcReduction="10000"/>
          </a:bodyPr>
          <a:lstStyle/>
          <a:p>
            <a:pPr eaLnBrk="1" hangingPunct="1">
              <a:lnSpc>
                <a:spcPct val="80000"/>
              </a:lnSpc>
            </a:pPr>
            <a:r>
              <a:rPr lang="en-US" sz="1800" dirty="0" smtClean="0">
                <a:latin typeface="Garamond" pitchFamily="18" charset="0"/>
              </a:rPr>
              <a:t>Since the psychoactive ingredients were designed to mimic that of naturally grown marijuana, the effects are somewhat similar. </a:t>
            </a:r>
          </a:p>
          <a:p>
            <a:pPr eaLnBrk="1" hangingPunct="1">
              <a:lnSpc>
                <a:spcPct val="80000"/>
              </a:lnSpc>
            </a:pPr>
            <a:endParaRPr lang="en-US" sz="1800" dirty="0" smtClean="0">
              <a:latin typeface="Garamond" pitchFamily="18" charset="0"/>
            </a:endParaRPr>
          </a:p>
          <a:p>
            <a:pPr eaLnBrk="1" hangingPunct="1">
              <a:lnSpc>
                <a:spcPct val="80000"/>
              </a:lnSpc>
            </a:pPr>
            <a:r>
              <a:rPr lang="en-US" sz="1800" dirty="0" smtClean="0">
                <a:latin typeface="Garamond" pitchFamily="18" charset="0"/>
              </a:rPr>
              <a:t>Synthetic cannabinoids are listed as the same class of drug as marijuana; a hallucinogen. And currently has the same “scheduling” as Marijuana.</a:t>
            </a:r>
          </a:p>
          <a:p>
            <a:pPr eaLnBrk="1" hangingPunct="1">
              <a:lnSpc>
                <a:spcPct val="80000"/>
              </a:lnSpc>
            </a:pPr>
            <a:endParaRPr lang="en-US" sz="1800" dirty="0" smtClean="0">
              <a:latin typeface="Garamond" pitchFamily="18" charset="0"/>
            </a:endParaRPr>
          </a:p>
          <a:p>
            <a:pPr eaLnBrk="1" hangingPunct="1">
              <a:lnSpc>
                <a:spcPct val="80000"/>
              </a:lnSpc>
            </a:pPr>
            <a:r>
              <a:rPr lang="en-US" sz="1800" dirty="0" smtClean="0">
                <a:latin typeface="Garamond" pitchFamily="18" charset="0"/>
              </a:rPr>
              <a:t>The effects of smoking JWH-018 has a variable duration. Some sites we have viewed report the high lasts probably an average of 10-30 minutes, while anecdotal reports from users of K2 report effects lasting for several hours. </a:t>
            </a:r>
            <a:r>
              <a:rPr lang="en-US" sz="1800" b="1" dirty="0" smtClean="0">
                <a:latin typeface="Garamond" pitchFamily="18" charset="0"/>
              </a:rPr>
              <a:t/>
            </a:r>
            <a:br>
              <a:rPr lang="en-US" sz="1800" b="1" dirty="0" smtClean="0">
                <a:latin typeface="Garamond" pitchFamily="18" charset="0"/>
              </a:rPr>
            </a:br>
            <a:r>
              <a:rPr lang="en-US" sz="1800" b="1" dirty="0" smtClean="0">
                <a:latin typeface="Garamond" pitchFamily="18" charset="0"/>
              </a:rPr>
              <a:t> </a:t>
            </a:r>
          </a:p>
          <a:p>
            <a:pPr eaLnBrk="1" hangingPunct="1">
              <a:lnSpc>
                <a:spcPct val="80000"/>
              </a:lnSpc>
            </a:pPr>
            <a:r>
              <a:rPr lang="en-US" sz="1800" dirty="0" smtClean="0">
                <a:latin typeface="Garamond" pitchFamily="18" charset="0"/>
              </a:rPr>
              <a:t>Synthetic cannabinoids have tested at least 5 - 45 times more potent than some of the strongest marijuana (with HU-210 again being 100-800 times more potent than naturally occurring THC). </a:t>
            </a:r>
          </a:p>
          <a:p>
            <a:pPr eaLnBrk="1" hangingPunct="1">
              <a:lnSpc>
                <a:spcPct val="80000"/>
              </a:lnSpc>
            </a:pPr>
            <a:endParaRPr lang="en-US" sz="1800" b="1" dirty="0" smtClean="0">
              <a:latin typeface="Garamond" pitchFamily="18" charset="0"/>
            </a:endParaRPr>
          </a:p>
          <a:p>
            <a:pPr eaLnBrk="1" hangingPunct="1">
              <a:lnSpc>
                <a:spcPct val="80000"/>
              </a:lnSpc>
            </a:pPr>
            <a:r>
              <a:rPr lang="en-US" sz="1800" dirty="0" smtClean="0">
                <a:latin typeface="Garamond" pitchFamily="18" charset="0"/>
              </a:rPr>
              <a:t>A neurophysiology theory on the better potency of synthetic cannabinoids over natural marijuana is that the synthetic cannabinoids bind better and longer to the CB1 and CB2 receptors than does natural THC. </a:t>
            </a:r>
            <a:r>
              <a:rPr lang="en-US" sz="2000" b="1" dirty="0" smtClean="0">
                <a:latin typeface="Garamond" pitchFamily="18" charset="0"/>
              </a:rPr>
              <a:t/>
            </a:r>
            <a:br>
              <a:rPr lang="en-US" sz="2000" b="1" dirty="0" smtClean="0">
                <a:latin typeface="Garamond" pitchFamily="18" charset="0"/>
              </a:rPr>
            </a:br>
            <a:endParaRPr lang="en-US" sz="2000" b="1" dirty="0" smtClean="0">
              <a:latin typeface="Garamond" pitchFamily="18" charset="0"/>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circle(in)">
                                      <p:cBhvr>
                                        <p:cTn id="7" dur="2000"/>
                                        <p:tgtEl>
                                          <p:spTgt spid="81922"/>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1926">
                                            <p:txEl>
                                              <p:pRg st="0" end="0"/>
                                            </p:txEl>
                                          </p:spTgt>
                                        </p:tgtEl>
                                        <p:attrNameLst>
                                          <p:attrName>style.visibility</p:attrName>
                                        </p:attrNameLst>
                                      </p:cBhvr>
                                      <p:to>
                                        <p:strVal val="visible"/>
                                      </p:to>
                                    </p:set>
                                    <p:animEffect transition="in" filter="fade">
                                      <p:cBhvr>
                                        <p:cTn id="11" dur="1500"/>
                                        <p:tgtEl>
                                          <p:spTgt spid="81926">
                                            <p:txEl>
                                              <p:pRg st="0" end="0"/>
                                            </p:txEl>
                                          </p:spTgt>
                                        </p:tgtEl>
                                      </p:cBhvr>
                                    </p:animEffect>
                                  </p:childTnLst>
                                </p:cTn>
                              </p:par>
                            </p:childTnLst>
                          </p:cTn>
                        </p:par>
                        <p:par>
                          <p:cTn id="12" fill="hold" nodeType="afterGroup">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81926">
                                            <p:txEl>
                                              <p:pRg st="2" end="2"/>
                                            </p:txEl>
                                          </p:spTgt>
                                        </p:tgtEl>
                                        <p:attrNameLst>
                                          <p:attrName>style.visibility</p:attrName>
                                        </p:attrNameLst>
                                      </p:cBhvr>
                                      <p:to>
                                        <p:strVal val="visible"/>
                                      </p:to>
                                    </p:set>
                                    <p:animEffect transition="in" filter="fade">
                                      <p:cBhvr>
                                        <p:cTn id="15" dur="1500"/>
                                        <p:tgtEl>
                                          <p:spTgt spid="81926">
                                            <p:txEl>
                                              <p:pRg st="2" end="2"/>
                                            </p:txEl>
                                          </p:spTgt>
                                        </p:tgtEl>
                                      </p:cBhvr>
                                    </p:animEffect>
                                  </p:childTnLst>
                                </p:cTn>
                              </p:par>
                            </p:childTnLst>
                          </p:cTn>
                        </p:par>
                        <p:par>
                          <p:cTn id="16" fill="hold" nodeType="afterGroup">
                            <p:stCondLst>
                              <p:cond delay="5000"/>
                            </p:stCondLst>
                            <p:childTnLst>
                              <p:par>
                                <p:cTn id="17" presetID="10" presetClass="entr" presetSubtype="0" fill="hold" grpId="0" nodeType="afterEffect">
                                  <p:stCondLst>
                                    <p:cond delay="0"/>
                                  </p:stCondLst>
                                  <p:childTnLst>
                                    <p:set>
                                      <p:cBhvr>
                                        <p:cTn id="18" dur="1" fill="hold">
                                          <p:stCondLst>
                                            <p:cond delay="0"/>
                                          </p:stCondLst>
                                        </p:cTn>
                                        <p:tgtEl>
                                          <p:spTgt spid="81926">
                                            <p:txEl>
                                              <p:pRg st="4" end="4"/>
                                            </p:txEl>
                                          </p:spTgt>
                                        </p:tgtEl>
                                        <p:attrNameLst>
                                          <p:attrName>style.visibility</p:attrName>
                                        </p:attrNameLst>
                                      </p:cBhvr>
                                      <p:to>
                                        <p:strVal val="visible"/>
                                      </p:to>
                                    </p:set>
                                    <p:animEffect transition="in" filter="fade">
                                      <p:cBhvr>
                                        <p:cTn id="19" dur="1500"/>
                                        <p:tgtEl>
                                          <p:spTgt spid="81926">
                                            <p:txEl>
                                              <p:pRg st="4" end="4"/>
                                            </p:txEl>
                                          </p:spTgt>
                                        </p:tgtEl>
                                      </p:cBhvr>
                                    </p:animEffect>
                                  </p:childTnLst>
                                </p:cTn>
                              </p:par>
                            </p:childTnLst>
                          </p:cTn>
                        </p:par>
                        <p:par>
                          <p:cTn id="20" fill="hold" nodeType="afterGroup">
                            <p:stCondLst>
                              <p:cond delay="6500"/>
                            </p:stCondLst>
                            <p:childTnLst>
                              <p:par>
                                <p:cTn id="21" presetID="10" presetClass="entr" presetSubtype="0" fill="hold" grpId="0" nodeType="afterEffect">
                                  <p:stCondLst>
                                    <p:cond delay="0"/>
                                  </p:stCondLst>
                                  <p:childTnLst>
                                    <p:set>
                                      <p:cBhvr>
                                        <p:cTn id="22" dur="1" fill="hold">
                                          <p:stCondLst>
                                            <p:cond delay="0"/>
                                          </p:stCondLst>
                                        </p:cTn>
                                        <p:tgtEl>
                                          <p:spTgt spid="81926">
                                            <p:txEl>
                                              <p:pRg st="5" end="5"/>
                                            </p:txEl>
                                          </p:spTgt>
                                        </p:tgtEl>
                                        <p:attrNameLst>
                                          <p:attrName>style.visibility</p:attrName>
                                        </p:attrNameLst>
                                      </p:cBhvr>
                                      <p:to>
                                        <p:strVal val="visible"/>
                                      </p:to>
                                    </p:set>
                                    <p:animEffect transition="in" filter="fade">
                                      <p:cBhvr>
                                        <p:cTn id="23" dur="1500"/>
                                        <p:tgtEl>
                                          <p:spTgt spid="81926">
                                            <p:txEl>
                                              <p:pRg st="5" end="5"/>
                                            </p:txEl>
                                          </p:spTgt>
                                        </p:tgtEl>
                                      </p:cBhvr>
                                    </p:animEffect>
                                  </p:childTnLst>
                                </p:cTn>
                              </p:par>
                            </p:childTnLst>
                          </p:cTn>
                        </p:par>
                        <p:par>
                          <p:cTn id="24" fill="hold" nodeType="afterGroup">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81926">
                                            <p:txEl>
                                              <p:pRg st="7" end="7"/>
                                            </p:txEl>
                                          </p:spTgt>
                                        </p:tgtEl>
                                        <p:attrNameLst>
                                          <p:attrName>style.visibility</p:attrName>
                                        </p:attrNameLst>
                                      </p:cBhvr>
                                      <p:to>
                                        <p:strVal val="visible"/>
                                      </p:to>
                                    </p:set>
                                    <p:animEffect transition="in" filter="fade">
                                      <p:cBhvr>
                                        <p:cTn id="27" dur="1500"/>
                                        <p:tgtEl>
                                          <p:spTgt spid="819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762000"/>
            <a:ext cx="6783561" cy="1072166"/>
          </a:xfrm>
        </p:spPr>
        <p:txBody>
          <a:bodyPr>
            <a:normAutofit/>
          </a:bodyPr>
          <a:lstStyle/>
          <a:p>
            <a:pPr algn="ctr" eaLnBrk="1" hangingPunct="1"/>
            <a:r>
              <a:rPr lang="en-US" sz="3200" dirty="0" err="1" smtClean="0"/>
              <a:t>Mephedrone</a:t>
            </a:r>
            <a:r>
              <a:rPr lang="en-US" sz="3200" dirty="0" smtClean="0"/>
              <a:t>, MDPV and </a:t>
            </a:r>
            <a:r>
              <a:rPr lang="en-US" sz="3200" dirty="0" err="1" smtClean="0"/>
              <a:t>Methylone</a:t>
            </a:r>
            <a:r>
              <a:rPr lang="en-US" sz="3200" dirty="0" smtClean="0"/>
              <a:t/>
            </a:r>
            <a:br>
              <a:rPr lang="en-US" sz="3200" dirty="0" smtClean="0"/>
            </a:br>
            <a:r>
              <a:rPr lang="en-US" sz="3200" dirty="0" smtClean="0"/>
              <a:t>“</a:t>
            </a:r>
            <a:r>
              <a:rPr lang="en-US" sz="3200" dirty="0" err="1" smtClean="0"/>
              <a:t>Bathsalts</a:t>
            </a:r>
            <a:r>
              <a:rPr lang="en-US" sz="3200" dirty="0" smtClean="0"/>
              <a:t>”</a:t>
            </a:r>
          </a:p>
        </p:txBody>
      </p:sp>
      <p:sp>
        <p:nvSpPr>
          <p:cNvPr id="86019" name="Rectangle 3"/>
          <p:cNvSpPr>
            <a:spLocks noGrp="1" noChangeArrowheads="1"/>
          </p:cNvSpPr>
          <p:nvPr>
            <p:ph idx="1"/>
          </p:nvPr>
        </p:nvSpPr>
        <p:spPr>
          <a:xfrm>
            <a:off x="533400" y="2336872"/>
            <a:ext cx="8458200" cy="4216327"/>
          </a:xfrm>
        </p:spPr>
        <p:txBody>
          <a:bodyPr>
            <a:normAutofit/>
          </a:bodyPr>
          <a:lstStyle/>
          <a:p>
            <a:pPr eaLnBrk="1" hangingPunct="1">
              <a:lnSpc>
                <a:spcPct val="90000"/>
              </a:lnSpc>
            </a:pPr>
            <a:r>
              <a:rPr lang="en-US" dirty="0" smtClean="0">
                <a:latin typeface="Garamond" pitchFamily="18" charset="0"/>
              </a:rPr>
              <a:t>According to the Drug Enforcement Agency (DEA), “Synthetic stimulants that are marketed as ‘bath salts’ are often found in a number of retail products. These synthetic stimulants are chemicals. The chemicals are synthetic derivatives of </a:t>
            </a:r>
            <a:r>
              <a:rPr lang="en-US" dirty="0" err="1" smtClean="0">
                <a:latin typeface="Garamond" pitchFamily="18" charset="0"/>
              </a:rPr>
              <a:t>cathinone</a:t>
            </a:r>
            <a:r>
              <a:rPr lang="en-US" dirty="0" smtClean="0">
                <a:latin typeface="Garamond" pitchFamily="18" charset="0"/>
              </a:rPr>
              <a:t>, a central nervous system stimulant, which is an active chemical found naturally in the </a:t>
            </a:r>
            <a:r>
              <a:rPr lang="en-US" dirty="0" err="1" smtClean="0">
                <a:latin typeface="Garamond" pitchFamily="18" charset="0"/>
              </a:rPr>
              <a:t>khat</a:t>
            </a:r>
            <a:r>
              <a:rPr lang="en-US" dirty="0" smtClean="0">
                <a:latin typeface="Garamond" pitchFamily="18" charset="0"/>
              </a:rPr>
              <a:t> plant. </a:t>
            </a:r>
            <a:r>
              <a:rPr lang="en-US" dirty="0" err="1" smtClean="0">
                <a:latin typeface="Garamond" pitchFamily="18" charset="0"/>
              </a:rPr>
              <a:t>Mephedrone</a:t>
            </a:r>
            <a:r>
              <a:rPr lang="en-US" dirty="0" smtClean="0">
                <a:latin typeface="Garamond" pitchFamily="18" charset="0"/>
              </a:rPr>
              <a:t> and MDPV (3-4 </a:t>
            </a:r>
            <a:r>
              <a:rPr lang="en-US" dirty="0" err="1" smtClean="0">
                <a:latin typeface="Garamond" pitchFamily="18" charset="0"/>
              </a:rPr>
              <a:t>methylenedioxypyrovalerone</a:t>
            </a:r>
            <a:r>
              <a:rPr lang="en-US" dirty="0" smtClean="0">
                <a:latin typeface="Garamond" pitchFamily="18" charset="0"/>
              </a:rPr>
              <a:t>) are two of the designer </a:t>
            </a:r>
            <a:r>
              <a:rPr lang="en-US" dirty="0" err="1" smtClean="0">
                <a:latin typeface="Garamond" pitchFamily="18" charset="0"/>
              </a:rPr>
              <a:t>cathinones</a:t>
            </a:r>
            <a:r>
              <a:rPr lang="en-US" dirty="0" smtClean="0">
                <a:latin typeface="Garamond" pitchFamily="18" charset="0"/>
              </a:rPr>
              <a:t> most commonly found in these ‘</a:t>
            </a:r>
            <a:r>
              <a:rPr lang="en-US" dirty="0" err="1" smtClean="0">
                <a:latin typeface="Garamond" pitchFamily="18" charset="0"/>
              </a:rPr>
              <a:t>bathsalt</a:t>
            </a:r>
            <a:r>
              <a:rPr lang="en-US" dirty="0" smtClean="0">
                <a:latin typeface="Garamond" pitchFamily="18" charset="0"/>
              </a:rPr>
              <a:t>’ products. Many of these products are sold over the Internet, in convenience stores, and in ‘head shops’.</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fade">
                                      <p:cBhvr>
                                        <p:cTn id="7" dur="1500"/>
                                        <p:tgtEl>
                                          <p:spTgt spid="86018"/>
                                        </p:tgtEl>
                                      </p:cBhvr>
                                    </p:animEffect>
                                  </p:childTnLst>
                                </p:cTn>
                              </p:par>
                            </p:childTnLst>
                          </p:cTn>
                        </p:par>
                        <p:par>
                          <p:cTn id="8" fill="hold" nodeType="afterGroup">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86019">
                                            <p:txEl>
                                              <p:pRg st="0" end="0"/>
                                            </p:txEl>
                                          </p:spTgt>
                                        </p:tgtEl>
                                        <p:attrNameLst>
                                          <p:attrName>style.visibility</p:attrName>
                                        </p:attrNameLst>
                                      </p:cBhvr>
                                      <p:to>
                                        <p:strVal val="visible"/>
                                      </p:to>
                                    </p:set>
                                    <p:anim calcmode="lin" valueType="num">
                                      <p:cBhvr>
                                        <p:cTn id="11" dur="500" fill="hold"/>
                                        <p:tgtEl>
                                          <p:spTgt spid="8601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86019">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860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P spid="8601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algn="ctr" eaLnBrk="1" hangingPunct="1"/>
            <a:r>
              <a:rPr lang="en-US" smtClean="0"/>
              <a:t>Street Names</a:t>
            </a:r>
          </a:p>
        </p:txBody>
      </p:sp>
      <p:sp>
        <p:nvSpPr>
          <p:cNvPr id="87044" name="Rectangle 4"/>
          <p:cNvSpPr>
            <a:spLocks noGrp="1" noChangeArrowheads="1"/>
          </p:cNvSpPr>
          <p:nvPr>
            <p:ph sz="half" idx="1"/>
          </p:nvPr>
        </p:nvSpPr>
        <p:spPr>
          <a:xfrm>
            <a:off x="315637" y="2245563"/>
            <a:ext cx="3657600" cy="4216327"/>
          </a:xfrm>
        </p:spPr>
        <p:txBody>
          <a:bodyPr numCol="2">
            <a:normAutofit/>
          </a:bodyPr>
          <a:lstStyle/>
          <a:p>
            <a:pPr eaLnBrk="1" hangingPunct="1"/>
            <a:r>
              <a:rPr lang="en-US" sz="2000" dirty="0" smtClean="0">
                <a:latin typeface="Garamond" pitchFamily="18" charset="0"/>
              </a:rPr>
              <a:t>Bliss</a:t>
            </a:r>
          </a:p>
          <a:p>
            <a:pPr eaLnBrk="1" hangingPunct="1"/>
            <a:r>
              <a:rPr lang="en-US" sz="2000" dirty="0" smtClean="0">
                <a:latin typeface="Garamond" pitchFamily="18" charset="0"/>
              </a:rPr>
              <a:t>Blue Silk</a:t>
            </a:r>
          </a:p>
          <a:p>
            <a:pPr eaLnBrk="1" hangingPunct="1"/>
            <a:r>
              <a:rPr lang="en-US" sz="2000" dirty="0" smtClean="0">
                <a:latin typeface="Garamond" pitchFamily="18" charset="0"/>
              </a:rPr>
              <a:t>Cloud Nine</a:t>
            </a:r>
          </a:p>
          <a:p>
            <a:pPr eaLnBrk="1" hangingPunct="1"/>
            <a:r>
              <a:rPr lang="en-US" sz="2000" dirty="0" smtClean="0">
                <a:latin typeface="Garamond" pitchFamily="18" charset="0"/>
              </a:rPr>
              <a:t>Drone</a:t>
            </a:r>
          </a:p>
          <a:p>
            <a:pPr eaLnBrk="1" hangingPunct="1"/>
            <a:r>
              <a:rPr lang="en-US" sz="2000" dirty="0" smtClean="0">
                <a:latin typeface="Garamond" pitchFamily="18" charset="0"/>
              </a:rPr>
              <a:t>Energy-1</a:t>
            </a:r>
          </a:p>
          <a:p>
            <a:pPr eaLnBrk="1" hangingPunct="1"/>
            <a:r>
              <a:rPr lang="en-US" sz="2000" dirty="0" smtClean="0">
                <a:latin typeface="Garamond" pitchFamily="18" charset="0"/>
              </a:rPr>
              <a:t>Ivory Wave</a:t>
            </a:r>
          </a:p>
          <a:p>
            <a:pPr eaLnBrk="1" hangingPunct="1"/>
            <a:r>
              <a:rPr lang="en-US" sz="2000" dirty="0" smtClean="0">
                <a:latin typeface="Garamond" pitchFamily="18" charset="0"/>
              </a:rPr>
              <a:t>Lunar Wave</a:t>
            </a:r>
          </a:p>
          <a:p>
            <a:pPr eaLnBrk="1" hangingPunct="1"/>
            <a:r>
              <a:rPr lang="en-US" sz="2000" dirty="0" smtClean="0">
                <a:latin typeface="Garamond" pitchFamily="18" charset="0"/>
              </a:rPr>
              <a:t>Plant Food</a:t>
            </a:r>
          </a:p>
          <a:p>
            <a:pPr eaLnBrk="1" hangingPunct="1"/>
            <a:r>
              <a:rPr lang="en-US" sz="2000" dirty="0" smtClean="0">
                <a:latin typeface="Garamond" pitchFamily="18" charset="0"/>
              </a:rPr>
              <a:t>Ocean Burst</a:t>
            </a:r>
          </a:p>
          <a:p>
            <a:pPr eaLnBrk="1" hangingPunct="1"/>
            <a:r>
              <a:rPr lang="en-US" sz="2000" dirty="0" smtClean="0">
                <a:latin typeface="Garamond" pitchFamily="18" charset="0"/>
              </a:rPr>
              <a:t>Pure Ivory</a:t>
            </a:r>
          </a:p>
          <a:p>
            <a:pPr eaLnBrk="1" hangingPunct="1"/>
            <a:r>
              <a:rPr lang="en-US" sz="2000" dirty="0" smtClean="0">
                <a:latin typeface="Garamond" pitchFamily="18" charset="0"/>
              </a:rPr>
              <a:t>Purple Wave</a:t>
            </a:r>
          </a:p>
          <a:p>
            <a:pPr eaLnBrk="1" hangingPunct="1"/>
            <a:r>
              <a:rPr lang="en-US" sz="2000" dirty="0" smtClean="0">
                <a:latin typeface="Garamond" pitchFamily="18" charset="0"/>
              </a:rPr>
              <a:t>Red Dove </a:t>
            </a:r>
          </a:p>
          <a:p>
            <a:pPr eaLnBrk="1" hangingPunct="1"/>
            <a:r>
              <a:rPr lang="en-US" sz="2000" dirty="0" smtClean="0">
                <a:latin typeface="Garamond" pitchFamily="18" charset="0"/>
              </a:rPr>
              <a:t>Snow Leopard </a:t>
            </a:r>
          </a:p>
          <a:p>
            <a:pPr eaLnBrk="1" hangingPunct="1"/>
            <a:r>
              <a:rPr lang="en-US" sz="2000" dirty="0" smtClean="0">
                <a:latin typeface="Garamond" pitchFamily="18" charset="0"/>
              </a:rPr>
              <a:t>Stardust </a:t>
            </a:r>
          </a:p>
          <a:p>
            <a:pPr eaLnBrk="1" hangingPunct="1"/>
            <a:r>
              <a:rPr lang="en-US" sz="2000" dirty="0" smtClean="0">
                <a:latin typeface="Garamond" pitchFamily="18" charset="0"/>
              </a:rPr>
              <a:t>Vanilla Sky </a:t>
            </a:r>
          </a:p>
          <a:p>
            <a:pPr eaLnBrk="1" hangingPunct="1"/>
            <a:r>
              <a:rPr lang="en-US" sz="2000" dirty="0" smtClean="0">
                <a:latin typeface="Garamond" pitchFamily="18" charset="0"/>
              </a:rPr>
              <a:t>White Dove </a:t>
            </a:r>
          </a:p>
          <a:p>
            <a:pPr eaLnBrk="1" hangingPunct="1"/>
            <a:r>
              <a:rPr lang="en-US" sz="2000" dirty="0" smtClean="0">
                <a:latin typeface="Garamond" pitchFamily="18" charset="0"/>
              </a:rPr>
              <a:t>White Knight </a:t>
            </a:r>
          </a:p>
          <a:p>
            <a:pPr eaLnBrk="1" hangingPunct="1"/>
            <a:r>
              <a:rPr lang="en-US" sz="2000" dirty="0" smtClean="0">
                <a:latin typeface="Garamond" pitchFamily="18" charset="0"/>
              </a:rPr>
              <a:t>White Lightening</a:t>
            </a:r>
          </a:p>
        </p:txBody>
      </p:sp>
      <p:pic>
        <p:nvPicPr>
          <p:cNvPr id="87047" name="Picture 7" descr="bath-salts-drugs-ab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61951"/>
            <a:ext cx="4176305" cy="398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87047"/>
                                        </p:tgtEl>
                                        <p:attrNameLst>
                                          <p:attrName>style.visibility</p:attrName>
                                        </p:attrNameLst>
                                      </p:cBhvr>
                                      <p:to>
                                        <p:strVal val="visible"/>
                                      </p:to>
                                    </p:set>
                                    <p:animEffect transition="in" filter="wipe(down)">
                                      <p:cBhvr>
                                        <p:cTn id="7" dur="580">
                                          <p:stCondLst>
                                            <p:cond delay="0"/>
                                          </p:stCondLst>
                                        </p:cTn>
                                        <p:tgtEl>
                                          <p:spTgt spid="87047"/>
                                        </p:tgtEl>
                                      </p:cBhvr>
                                    </p:animEffect>
                                    <p:anim calcmode="lin" valueType="num">
                                      <p:cBhvr>
                                        <p:cTn id="8" dur="1822" tmFilter="0,0; 0.14,0.36; 0.43,0.73; 0.71,0.91; 1.0,1.0">
                                          <p:stCondLst>
                                            <p:cond delay="0"/>
                                          </p:stCondLst>
                                        </p:cTn>
                                        <p:tgtEl>
                                          <p:spTgt spid="8704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704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704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704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7047"/>
                                        </p:tgtEl>
                                        <p:attrNameLst>
                                          <p:attrName>ppt_y</p:attrName>
                                        </p:attrNameLst>
                                      </p:cBhvr>
                                      <p:tavLst>
                                        <p:tav tm="0" fmla="#ppt_y-sin(pi*$)/81">
                                          <p:val>
                                            <p:fltVal val="0"/>
                                          </p:val>
                                        </p:tav>
                                        <p:tav tm="100000">
                                          <p:val>
                                            <p:fltVal val="1"/>
                                          </p:val>
                                        </p:tav>
                                      </p:tavLst>
                                    </p:anim>
                                    <p:animScale>
                                      <p:cBhvr>
                                        <p:cTn id="13" dur="26">
                                          <p:stCondLst>
                                            <p:cond delay="650"/>
                                          </p:stCondLst>
                                        </p:cTn>
                                        <p:tgtEl>
                                          <p:spTgt spid="87047"/>
                                        </p:tgtEl>
                                      </p:cBhvr>
                                      <p:to x="100000" y="60000"/>
                                    </p:animScale>
                                    <p:animScale>
                                      <p:cBhvr>
                                        <p:cTn id="14" dur="166" decel="50000">
                                          <p:stCondLst>
                                            <p:cond delay="676"/>
                                          </p:stCondLst>
                                        </p:cTn>
                                        <p:tgtEl>
                                          <p:spTgt spid="87047"/>
                                        </p:tgtEl>
                                      </p:cBhvr>
                                      <p:to x="100000" y="100000"/>
                                    </p:animScale>
                                    <p:animScale>
                                      <p:cBhvr>
                                        <p:cTn id="15" dur="26">
                                          <p:stCondLst>
                                            <p:cond delay="1312"/>
                                          </p:stCondLst>
                                        </p:cTn>
                                        <p:tgtEl>
                                          <p:spTgt spid="87047"/>
                                        </p:tgtEl>
                                      </p:cBhvr>
                                      <p:to x="100000" y="80000"/>
                                    </p:animScale>
                                    <p:animScale>
                                      <p:cBhvr>
                                        <p:cTn id="16" dur="166" decel="50000">
                                          <p:stCondLst>
                                            <p:cond delay="1338"/>
                                          </p:stCondLst>
                                        </p:cTn>
                                        <p:tgtEl>
                                          <p:spTgt spid="87047"/>
                                        </p:tgtEl>
                                      </p:cBhvr>
                                      <p:to x="100000" y="100000"/>
                                    </p:animScale>
                                    <p:animScale>
                                      <p:cBhvr>
                                        <p:cTn id="17" dur="26">
                                          <p:stCondLst>
                                            <p:cond delay="1642"/>
                                          </p:stCondLst>
                                        </p:cTn>
                                        <p:tgtEl>
                                          <p:spTgt spid="87047"/>
                                        </p:tgtEl>
                                      </p:cBhvr>
                                      <p:to x="100000" y="90000"/>
                                    </p:animScale>
                                    <p:animScale>
                                      <p:cBhvr>
                                        <p:cTn id="18" dur="166" decel="50000">
                                          <p:stCondLst>
                                            <p:cond delay="1668"/>
                                          </p:stCondLst>
                                        </p:cTn>
                                        <p:tgtEl>
                                          <p:spTgt spid="87047"/>
                                        </p:tgtEl>
                                      </p:cBhvr>
                                      <p:to x="100000" y="100000"/>
                                    </p:animScale>
                                    <p:animScale>
                                      <p:cBhvr>
                                        <p:cTn id="19" dur="26">
                                          <p:stCondLst>
                                            <p:cond delay="1808"/>
                                          </p:stCondLst>
                                        </p:cTn>
                                        <p:tgtEl>
                                          <p:spTgt spid="87047"/>
                                        </p:tgtEl>
                                      </p:cBhvr>
                                      <p:to x="100000" y="95000"/>
                                    </p:animScale>
                                    <p:animScale>
                                      <p:cBhvr>
                                        <p:cTn id="20" dur="166" decel="50000">
                                          <p:stCondLst>
                                            <p:cond delay="1834"/>
                                          </p:stCondLst>
                                        </p:cTn>
                                        <p:tgtEl>
                                          <p:spTgt spid="87047"/>
                                        </p:tgtEl>
                                      </p:cBhvr>
                                      <p:to x="100000" y="100000"/>
                                    </p:animScale>
                                  </p:childTnLst>
                                </p:cTn>
                              </p:par>
                            </p:childTnLst>
                          </p:cTn>
                        </p:par>
                        <p:par>
                          <p:cTn id="21" fill="hold" nodeType="afterGroup">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7044">
                                            <p:txEl>
                                              <p:pRg st="0" end="0"/>
                                            </p:txEl>
                                          </p:spTgt>
                                        </p:tgtEl>
                                        <p:attrNameLst>
                                          <p:attrName>style.visibility</p:attrName>
                                        </p:attrNameLst>
                                      </p:cBhvr>
                                      <p:to>
                                        <p:strVal val="visible"/>
                                      </p:to>
                                    </p:set>
                                    <p:animEffect transition="in" filter="fade">
                                      <p:cBhvr>
                                        <p:cTn id="24" dur="500"/>
                                        <p:tgtEl>
                                          <p:spTgt spid="87044">
                                            <p:txEl>
                                              <p:pRg st="0" end="0"/>
                                            </p:txEl>
                                          </p:spTgt>
                                        </p:tgtEl>
                                      </p:cBhvr>
                                    </p:animEffect>
                                    <p:anim calcmode="lin" valueType="num">
                                      <p:cBhvr>
                                        <p:cTn id="25" dur="500" fill="hold"/>
                                        <p:tgtEl>
                                          <p:spTgt spid="87044">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87044">
                                            <p:txEl>
                                              <p:pRg st="0" end="0"/>
                                            </p:txEl>
                                          </p:spTgt>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87044">
                                            <p:txEl>
                                              <p:pRg st="1" end="1"/>
                                            </p:txEl>
                                          </p:spTgt>
                                        </p:tgtEl>
                                        <p:attrNameLst>
                                          <p:attrName>style.visibility</p:attrName>
                                        </p:attrNameLst>
                                      </p:cBhvr>
                                      <p:to>
                                        <p:strVal val="visible"/>
                                      </p:to>
                                    </p:set>
                                    <p:animEffect transition="in" filter="fade">
                                      <p:cBhvr>
                                        <p:cTn id="30" dur="500"/>
                                        <p:tgtEl>
                                          <p:spTgt spid="87044">
                                            <p:txEl>
                                              <p:pRg st="1" end="1"/>
                                            </p:txEl>
                                          </p:spTgt>
                                        </p:tgtEl>
                                      </p:cBhvr>
                                    </p:animEffect>
                                    <p:anim calcmode="lin" valueType="num">
                                      <p:cBhvr>
                                        <p:cTn id="31" dur="500" fill="hold"/>
                                        <p:tgtEl>
                                          <p:spTgt spid="87044">
                                            <p:txEl>
                                              <p:pRg st="1" end="1"/>
                                            </p:txEl>
                                          </p:spTgt>
                                        </p:tgtEl>
                                        <p:attrNameLst>
                                          <p:attrName>ppt_x</p:attrName>
                                        </p:attrNameLst>
                                      </p:cBhvr>
                                      <p:tavLst>
                                        <p:tav tm="0">
                                          <p:val>
                                            <p:strVal val="#ppt_x"/>
                                          </p:val>
                                        </p:tav>
                                        <p:tav tm="100000">
                                          <p:val>
                                            <p:strVal val="#ppt_x"/>
                                          </p:val>
                                        </p:tav>
                                      </p:tavLst>
                                    </p:anim>
                                    <p:anim calcmode="lin" valueType="num">
                                      <p:cBhvr>
                                        <p:cTn id="32" dur="500" fill="hold"/>
                                        <p:tgtEl>
                                          <p:spTgt spid="87044">
                                            <p:txEl>
                                              <p:pRg st="1" end="1"/>
                                            </p:txEl>
                                          </p:spTgt>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87044">
                                            <p:txEl>
                                              <p:pRg st="2" end="2"/>
                                            </p:txEl>
                                          </p:spTgt>
                                        </p:tgtEl>
                                        <p:attrNameLst>
                                          <p:attrName>style.visibility</p:attrName>
                                        </p:attrNameLst>
                                      </p:cBhvr>
                                      <p:to>
                                        <p:strVal val="visible"/>
                                      </p:to>
                                    </p:set>
                                    <p:animEffect transition="in" filter="fade">
                                      <p:cBhvr>
                                        <p:cTn id="36" dur="500"/>
                                        <p:tgtEl>
                                          <p:spTgt spid="87044">
                                            <p:txEl>
                                              <p:pRg st="2" end="2"/>
                                            </p:txEl>
                                          </p:spTgt>
                                        </p:tgtEl>
                                      </p:cBhvr>
                                    </p:animEffect>
                                    <p:anim calcmode="lin" valueType="num">
                                      <p:cBhvr>
                                        <p:cTn id="37" dur="500" fill="hold"/>
                                        <p:tgtEl>
                                          <p:spTgt spid="87044">
                                            <p:txEl>
                                              <p:pRg st="2" end="2"/>
                                            </p:txEl>
                                          </p:spTgt>
                                        </p:tgtEl>
                                        <p:attrNameLst>
                                          <p:attrName>ppt_x</p:attrName>
                                        </p:attrNameLst>
                                      </p:cBhvr>
                                      <p:tavLst>
                                        <p:tav tm="0">
                                          <p:val>
                                            <p:strVal val="#ppt_x"/>
                                          </p:val>
                                        </p:tav>
                                        <p:tav tm="100000">
                                          <p:val>
                                            <p:strVal val="#ppt_x"/>
                                          </p:val>
                                        </p:tav>
                                      </p:tavLst>
                                    </p:anim>
                                    <p:anim calcmode="lin" valueType="num">
                                      <p:cBhvr>
                                        <p:cTn id="38" dur="500" fill="hold"/>
                                        <p:tgtEl>
                                          <p:spTgt spid="87044">
                                            <p:txEl>
                                              <p:pRg st="2" end="2"/>
                                            </p:txEl>
                                          </p:spTgt>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87044">
                                            <p:txEl>
                                              <p:pRg st="3" end="3"/>
                                            </p:txEl>
                                          </p:spTgt>
                                        </p:tgtEl>
                                        <p:attrNameLst>
                                          <p:attrName>style.visibility</p:attrName>
                                        </p:attrNameLst>
                                      </p:cBhvr>
                                      <p:to>
                                        <p:strVal val="visible"/>
                                      </p:to>
                                    </p:set>
                                    <p:animEffect transition="in" filter="fade">
                                      <p:cBhvr>
                                        <p:cTn id="42" dur="500"/>
                                        <p:tgtEl>
                                          <p:spTgt spid="87044">
                                            <p:txEl>
                                              <p:pRg st="3" end="3"/>
                                            </p:txEl>
                                          </p:spTgt>
                                        </p:tgtEl>
                                      </p:cBhvr>
                                    </p:animEffect>
                                    <p:anim calcmode="lin" valueType="num">
                                      <p:cBhvr>
                                        <p:cTn id="43" dur="500" fill="hold"/>
                                        <p:tgtEl>
                                          <p:spTgt spid="87044">
                                            <p:txEl>
                                              <p:pRg st="3" end="3"/>
                                            </p:txEl>
                                          </p:spTgt>
                                        </p:tgtEl>
                                        <p:attrNameLst>
                                          <p:attrName>ppt_x</p:attrName>
                                        </p:attrNameLst>
                                      </p:cBhvr>
                                      <p:tavLst>
                                        <p:tav tm="0">
                                          <p:val>
                                            <p:strVal val="#ppt_x"/>
                                          </p:val>
                                        </p:tav>
                                        <p:tav tm="100000">
                                          <p:val>
                                            <p:strVal val="#ppt_x"/>
                                          </p:val>
                                        </p:tav>
                                      </p:tavLst>
                                    </p:anim>
                                    <p:anim calcmode="lin" valueType="num">
                                      <p:cBhvr>
                                        <p:cTn id="44" dur="500" fill="hold"/>
                                        <p:tgtEl>
                                          <p:spTgt spid="87044">
                                            <p:txEl>
                                              <p:pRg st="3" end="3"/>
                                            </p:txEl>
                                          </p:spTgt>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87044">
                                            <p:txEl>
                                              <p:pRg st="4" end="4"/>
                                            </p:txEl>
                                          </p:spTgt>
                                        </p:tgtEl>
                                        <p:attrNameLst>
                                          <p:attrName>style.visibility</p:attrName>
                                        </p:attrNameLst>
                                      </p:cBhvr>
                                      <p:to>
                                        <p:strVal val="visible"/>
                                      </p:to>
                                    </p:set>
                                    <p:animEffect transition="in" filter="fade">
                                      <p:cBhvr>
                                        <p:cTn id="48" dur="500"/>
                                        <p:tgtEl>
                                          <p:spTgt spid="87044">
                                            <p:txEl>
                                              <p:pRg st="4" end="4"/>
                                            </p:txEl>
                                          </p:spTgt>
                                        </p:tgtEl>
                                      </p:cBhvr>
                                    </p:animEffect>
                                    <p:anim calcmode="lin" valueType="num">
                                      <p:cBhvr>
                                        <p:cTn id="49" dur="500" fill="hold"/>
                                        <p:tgtEl>
                                          <p:spTgt spid="87044">
                                            <p:txEl>
                                              <p:pRg st="4" end="4"/>
                                            </p:txEl>
                                          </p:spTgt>
                                        </p:tgtEl>
                                        <p:attrNameLst>
                                          <p:attrName>ppt_x</p:attrName>
                                        </p:attrNameLst>
                                      </p:cBhvr>
                                      <p:tavLst>
                                        <p:tav tm="0">
                                          <p:val>
                                            <p:strVal val="#ppt_x"/>
                                          </p:val>
                                        </p:tav>
                                        <p:tav tm="100000">
                                          <p:val>
                                            <p:strVal val="#ppt_x"/>
                                          </p:val>
                                        </p:tav>
                                      </p:tavLst>
                                    </p:anim>
                                    <p:anim calcmode="lin" valueType="num">
                                      <p:cBhvr>
                                        <p:cTn id="50" dur="500" fill="hold"/>
                                        <p:tgtEl>
                                          <p:spTgt spid="87044">
                                            <p:txEl>
                                              <p:pRg st="4" end="4"/>
                                            </p:txEl>
                                          </p:spTgt>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87044">
                                            <p:txEl>
                                              <p:pRg st="5" end="5"/>
                                            </p:txEl>
                                          </p:spTgt>
                                        </p:tgtEl>
                                        <p:attrNameLst>
                                          <p:attrName>style.visibility</p:attrName>
                                        </p:attrNameLst>
                                      </p:cBhvr>
                                      <p:to>
                                        <p:strVal val="visible"/>
                                      </p:to>
                                    </p:set>
                                    <p:animEffect transition="in" filter="fade">
                                      <p:cBhvr>
                                        <p:cTn id="54" dur="500"/>
                                        <p:tgtEl>
                                          <p:spTgt spid="87044">
                                            <p:txEl>
                                              <p:pRg st="5" end="5"/>
                                            </p:txEl>
                                          </p:spTgt>
                                        </p:tgtEl>
                                      </p:cBhvr>
                                    </p:animEffect>
                                    <p:anim calcmode="lin" valueType="num">
                                      <p:cBhvr>
                                        <p:cTn id="55" dur="500" fill="hold"/>
                                        <p:tgtEl>
                                          <p:spTgt spid="87044">
                                            <p:txEl>
                                              <p:pRg st="5" end="5"/>
                                            </p:txEl>
                                          </p:spTgt>
                                        </p:tgtEl>
                                        <p:attrNameLst>
                                          <p:attrName>ppt_x</p:attrName>
                                        </p:attrNameLst>
                                      </p:cBhvr>
                                      <p:tavLst>
                                        <p:tav tm="0">
                                          <p:val>
                                            <p:strVal val="#ppt_x"/>
                                          </p:val>
                                        </p:tav>
                                        <p:tav tm="100000">
                                          <p:val>
                                            <p:strVal val="#ppt_x"/>
                                          </p:val>
                                        </p:tav>
                                      </p:tavLst>
                                    </p:anim>
                                    <p:anim calcmode="lin" valueType="num">
                                      <p:cBhvr>
                                        <p:cTn id="56" dur="500" fill="hold"/>
                                        <p:tgtEl>
                                          <p:spTgt spid="87044">
                                            <p:txEl>
                                              <p:pRg st="5" end="5"/>
                                            </p:txEl>
                                          </p:spTgt>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87044">
                                            <p:txEl>
                                              <p:pRg st="6" end="6"/>
                                            </p:txEl>
                                          </p:spTgt>
                                        </p:tgtEl>
                                        <p:attrNameLst>
                                          <p:attrName>style.visibility</p:attrName>
                                        </p:attrNameLst>
                                      </p:cBhvr>
                                      <p:to>
                                        <p:strVal val="visible"/>
                                      </p:to>
                                    </p:set>
                                    <p:animEffect transition="in" filter="fade">
                                      <p:cBhvr>
                                        <p:cTn id="60" dur="500"/>
                                        <p:tgtEl>
                                          <p:spTgt spid="87044">
                                            <p:txEl>
                                              <p:pRg st="6" end="6"/>
                                            </p:txEl>
                                          </p:spTgt>
                                        </p:tgtEl>
                                      </p:cBhvr>
                                    </p:animEffect>
                                    <p:anim calcmode="lin" valueType="num">
                                      <p:cBhvr>
                                        <p:cTn id="61" dur="500" fill="hold"/>
                                        <p:tgtEl>
                                          <p:spTgt spid="87044">
                                            <p:txEl>
                                              <p:pRg st="6" end="6"/>
                                            </p:txEl>
                                          </p:spTgt>
                                        </p:tgtEl>
                                        <p:attrNameLst>
                                          <p:attrName>ppt_x</p:attrName>
                                        </p:attrNameLst>
                                      </p:cBhvr>
                                      <p:tavLst>
                                        <p:tav tm="0">
                                          <p:val>
                                            <p:strVal val="#ppt_x"/>
                                          </p:val>
                                        </p:tav>
                                        <p:tav tm="100000">
                                          <p:val>
                                            <p:strVal val="#ppt_x"/>
                                          </p:val>
                                        </p:tav>
                                      </p:tavLst>
                                    </p:anim>
                                    <p:anim calcmode="lin" valueType="num">
                                      <p:cBhvr>
                                        <p:cTn id="62" dur="500" fill="hold"/>
                                        <p:tgtEl>
                                          <p:spTgt spid="87044">
                                            <p:txEl>
                                              <p:pRg st="6" end="6"/>
                                            </p:txEl>
                                          </p:spTgt>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5500"/>
                            </p:stCondLst>
                            <p:childTnLst>
                              <p:par>
                                <p:cTn id="64" presetID="42" presetClass="entr" presetSubtype="0" fill="hold" grpId="0" nodeType="afterEffect">
                                  <p:stCondLst>
                                    <p:cond delay="0"/>
                                  </p:stCondLst>
                                  <p:childTnLst>
                                    <p:set>
                                      <p:cBhvr>
                                        <p:cTn id="65" dur="1" fill="hold">
                                          <p:stCondLst>
                                            <p:cond delay="0"/>
                                          </p:stCondLst>
                                        </p:cTn>
                                        <p:tgtEl>
                                          <p:spTgt spid="87044">
                                            <p:txEl>
                                              <p:pRg st="7" end="7"/>
                                            </p:txEl>
                                          </p:spTgt>
                                        </p:tgtEl>
                                        <p:attrNameLst>
                                          <p:attrName>style.visibility</p:attrName>
                                        </p:attrNameLst>
                                      </p:cBhvr>
                                      <p:to>
                                        <p:strVal val="visible"/>
                                      </p:to>
                                    </p:set>
                                    <p:animEffect transition="in" filter="fade">
                                      <p:cBhvr>
                                        <p:cTn id="66" dur="500"/>
                                        <p:tgtEl>
                                          <p:spTgt spid="87044">
                                            <p:txEl>
                                              <p:pRg st="7" end="7"/>
                                            </p:txEl>
                                          </p:spTgt>
                                        </p:tgtEl>
                                      </p:cBhvr>
                                    </p:animEffect>
                                    <p:anim calcmode="lin" valueType="num">
                                      <p:cBhvr>
                                        <p:cTn id="67" dur="500" fill="hold"/>
                                        <p:tgtEl>
                                          <p:spTgt spid="87044">
                                            <p:txEl>
                                              <p:pRg st="7" end="7"/>
                                            </p:txEl>
                                          </p:spTgt>
                                        </p:tgtEl>
                                        <p:attrNameLst>
                                          <p:attrName>ppt_x</p:attrName>
                                        </p:attrNameLst>
                                      </p:cBhvr>
                                      <p:tavLst>
                                        <p:tav tm="0">
                                          <p:val>
                                            <p:strVal val="#ppt_x"/>
                                          </p:val>
                                        </p:tav>
                                        <p:tav tm="100000">
                                          <p:val>
                                            <p:strVal val="#ppt_x"/>
                                          </p:val>
                                        </p:tav>
                                      </p:tavLst>
                                    </p:anim>
                                    <p:anim calcmode="lin" valueType="num">
                                      <p:cBhvr>
                                        <p:cTn id="68" dur="500" fill="hold"/>
                                        <p:tgtEl>
                                          <p:spTgt spid="87044">
                                            <p:txEl>
                                              <p:pRg st="7" end="7"/>
                                            </p:txEl>
                                          </p:spTgt>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6000"/>
                            </p:stCondLst>
                            <p:childTnLst>
                              <p:par>
                                <p:cTn id="70" presetID="42" presetClass="entr" presetSubtype="0" fill="hold" grpId="0" nodeType="afterEffect">
                                  <p:stCondLst>
                                    <p:cond delay="0"/>
                                  </p:stCondLst>
                                  <p:childTnLst>
                                    <p:set>
                                      <p:cBhvr>
                                        <p:cTn id="71" dur="1" fill="hold">
                                          <p:stCondLst>
                                            <p:cond delay="0"/>
                                          </p:stCondLst>
                                        </p:cTn>
                                        <p:tgtEl>
                                          <p:spTgt spid="87044">
                                            <p:txEl>
                                              <p:pRg st="8" end="8"/>
                                            </p:txEl>
                                          </p:spTgt>
                                        </p:tgtEl>
                                        <p:attrNameLst>
                                          <p:attrName>style.visibility</p:attrName>
                                        </p:attrNameLst>
                                      </p:cBhvr>
                                      <p:to>
                                        <p:strVal val="visible"/>
                                      </p:to>
                                    </p:set>
                                    <p:animEffect transition="in" filter="fade">
                                      <p:cBhvr>
                                        <p:cTn id="72" dur="500"/>
                                        <p:tgtEl>
                                          <p:spTgt spid="87044">
                                            <p:txEl>
                                              <p:pRg st="8" end="8"/>
                                            </p:txEl>
                                          </p:spTgt>
                                        </p:tgtEl>
                                      </p:cBhvr>
                                    </p:animEffect>
                                    <p:anim calcmode="lin" valueType="num">
                                      <p:cBhvr>
                                        <p:cTn id="73" dur="500" fill="hold"/>
                                        <p:tgtEl>
                                          <p:spTgt spid="87044">
                                            <p:txEl>
                                              <p:pRg st="8" end="8"/>
                                            </p:txEl>
                                          </p:spTgt>
                                        </p:tgtEl>
                                        <p:attrNameLst>
                                          <p:attrName>ppt_x</p:attrName>
                                        </p:attrNameLst>
                                      </p:cBhvr>
                                      <p:tavLst>
                                        <p:tav tm="0">
                                          <p:val>
                                            <p:strVal val="#ppt_x"/>
                                          </p:val>
                                        </p:tav>
                                        <p:tav tm="100000">
                                          <p:val>
                                            <p:strVal val="#ppt_x"/>
                                          </p:val>
                                        </p:tav>
                                      </p:tavLst>
                                    </p:anim>
                                    <p:anim calcmode="lin" valueType="num">
                                      <p:cBhvr>
                                        <p:cTn id="74" dur="500" fill="hold"/>
                                        <p:tgtEl>
                                          <p:spTgt spid="87044">
                                            <p:txEl>
                                              <p:pRg st="8" end="8"/>
                                            </p:txEl>
                                          </p:spTgt>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6500"/>
                            </p:stCondLst>
                            <p:childTnLst>
                              <p:par>
                                <p:cTn id="76" presetID="42" presetClass="entr" presetSubtype="0" fill="hold" grpId="0" nodeType="afterEffect">
                                  <p:stCondLst>
                                    <p:cond delay="0"/>
                                  </p:stCondLst>
                                  <p:childTnLst>
                                    <p:set>
                                      <p:cBhvr>
                                        <p:cTn id="77" dur="1" fill="hold">
                                          <p:stCondLst>
                                            <p:cond delay="0"/>
                                          </p:stCondLst>
                                        </p:cTn>
                                        <p:tgtEl>
                                          <p:spTgt spid="87044">
                                            <p:txEl>
                                              <p:pRg st="9" end="9"/>
                                            </p:txEl>
                                          </p:spTgt>
                                        </p:tgtEl>
                                        <p:attrNameLst>
                                          <p:attrName>style.visibility</p:attrName>
                                        </p:attrNameLst>
                                      </p:cBhvr>
                                      <p:to>
                                        <p:strVal val="visible"/>
                                      </p:to>
                                    </p:set>
                                    <p:animEffect transition="in" filter="fade">
                                      <p:cBhvr>
                                        <p:cTn id="78" dur="500"/>
                                        <p:tgtEl>
                                          <p:spTgt spid="87044">
                                            <p:txEl>
                                              <p:pRg st="9" end="9"/>
                                            </p:txEl>
                                          </p:spTgt>
                                        </p:tgtEl>
                                      </p:cBhvr>
                                    </p:animEffect>
                                    <p:anim calcmode="lin" valueType="num">
                                      <p:cBhvr>
                                        <p:cTn id="79" dur="500" fill="hold"/>
                                        <p:tgtEl>
                                          <p:spTgt spid="87044">
                                            <p:txEl>
                                              <p:pRg st="9" end="9"/>
                                            </p:txEl>
                                          </p:spTgt>
                                        </p:tgtEl>
                                        <p:attrNameLst>
                                          <p:attrName>ppt_x</p:attrName>
                                        </p:attrNameLst>
                                      </p:cBhvr>
                                      <p:tavLst>
                                        <p:tav tm="0">
                                          <p:val>
                                            <p:strVal val="#ppt_x"/>
                                          </p:val>
                                        </p:tav>
                                        <p:tav tm="100000">
                                          <p:val>
                                            <p:strVal val="#ppt_x"/>
                                          </p:val>
                                        </p:tav>
                                      </p:tavLst>
                                    </p:anim>
                                    <p:anim calcmode="lin" valueType="num">
                                      <p:cBhvr>
                                        <p:cTn id="80" dur="500" fill="hold"/>
                                        <p:tgtEl>
                                          <p:spTgt spid="87044">
                                            <p:txEl>
                                              <p:pRg st="9" end="9"/>
                                            </p:txEl>
                                          </p:spTgt>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7000"/>
                            </p:stCondLst>
                            <p:childTnLst>
                              <p:par>
                                <p:cTn id="82" presetID="42" presetClass="entr" presetSubtype="0" fill="hold" grpId="0" nodeType="afterEffect">
                                  <p:stCondLst>
                                    <p:cond delay="0"/>
                                  </p:stCondLst>
                                  <p:childTnLst>
                                    <p:set>
                                      <p:cBhvr>
                                        <p:cTn id="83" dur="1" fill="hold">
                                          <p:stCondLst>
                                            <p:cond delay="0"/>
                                          </p:stCondLst>
                                        </p:cTn>
                                        <p:tgtEl>
                                          <p:spTgt spid="87044">
                                            <p:txEl>
                                              <p:pRg st="10" end="10"/>
                                            </p:txEl>
                                          </p:spTgt>
                                        </p:tgtEl>
                                        <p:attrNameLst>
                                          <p:attrName>style.visibility</p:attrName>
                                        </p:attrNameLst>
                                      </p:cBhvr>
                                      <p:to>
                                        <p:strVal val="visible"/>
                                      </p:to>
                                    </p:set>
                                    <p:animEffect transition="in" filter="fade">
                                      <p:cBhvr>
                                        <p:cTn id="84" dur="500"/>
                                        <p:tgtEl>
                                          <p:spTgt spid="87044">
                                            <p:txEl>
                                              <p:pRg st="10" end="10"/>
                                            </p:txEl>
                                          </p:spTgt>
                                        </p:tgtEl>
                                      </p:cBhvr>
                                    </p:animEffect>
                                    <p:anim calcmode="lin" valueType="num">
                                      <p:cBhvr>
                                        <p:cTn id="85" dur="500" fill="hold"/>
                                        <p:tgtEl>
                                          <p:spTgt spid="87044">
                                            <p:txEl>
                                              <p:pRg st="10" end="10"/>
                                            </p:txEl>
                                          </p:spTgt>
                                        </p:tgtEl>
                                        <p:attrNameLst>
                                          <p:attrName>ppt_x</p:attrName>
                                        </p:attrNameLst>
                                      </p:cBhvr>
                                      <p:tavLst>
                                        <p:tav tm="0">
                                          <p:val>
                                            <p:strVal val="#ppt_x"/>
                                          </p:val>
                                        </p:tav>
                                        <p:tav tm="100000">
                                          <p:val>
                                            <p:strVal val="#ppt_x"/>
                                          </p:val>
                                        </p:tav>
                                      </p:tavLst>
                                    </p:anim>
                                    <p:anim calcmode="lin" valueType="num">
                                      <p:cBhvr>
                                        <p:cTn id="86" dur="500" fill="hold"/>
                                        <p:tgtEl>
                                          <p:spTgt spid="87044">
                                            <p:txEl>
                                              <p:pRg st="10" end="10"/>
                                            </p:txEl>
                                          </p:spTgt>
                                        </p:tgtEl>
                                        <p:attrNameLst>
                                          <p:attrName>ppt_y</p:attrName>
                                        </p:attrNameLst>
                                      </p:cBhvr>
                                      <p:tavLst>
                                        <p:tav tm="0">
                                          <p:val>
                                            <p:strVal val="#ppt_y+.1"/>
                                          </p:val>
                                        </p:tav>
                                        <p:tav tm="100000">
                                          <p:val>
                                            <p:strVal val="#ppt_y"/>
                                          </p:val>
                                        </p:tav>
                                      </p:tavLst>
                                    </p:anim>
                                  </p:childTnLst>
                                </p:cTn>
                              </p:par>
                            </p:childTnLst>
                          </p:cTn>
                        </p:par>
                        <p:par>
                          <p:cTn id="87" fill="hold" nodeType="afterGroup">
                            <p:stCondLst>
                              <p:cond delay="7500"/>
                            </p:stCondLst>
                            <p:childTnLst>
                              <p:par>
                                <p:cTn id="88" presetID="42" presetClass="entr" presetSubtype="0" fill="hold" grpId="0" nodeType="afterEffect">
                                  <p:stCondLst>
                                    <p:cond delay="0"/>
                                  </p:stCondLst>
                                  <p:childTnLst>
                                    <p:set>
                                      <p:cBhvr>
                                        <p:cTn id="89" dur="1" fill="hold">
                                          <p:stCondLst>
                                            <p:cond delay="0"/>
                                          </p:stCondLst>
                                        </p:cTn>
                                        <p:tgtEl>
                                          <p:spTgt spid="87044">
                                            <p:txEl>
                                              <p:pRg st="11" end="11"/>
                                            </p:txEl>
                                          </p:spTgt>
                                        </p:tgtEl>
                                        <p:attrNameLst>
                                          <p:attrName>style.visibility</p:attrName>
                                        </p:attrNameLst>
                                      </p:cBhvr>
                                      <p:to>
                                        <p:strVal val="visible"/>
                                      </p:to>
                                    </p:set>
                                    <p:animEffect transition="in" filter="fade">
                                      <p:cBhvr>
                                        <p:cTn id="90" dur="500"/>
                                        <p:tgtEl>
                                          <p:spTgt spid="87044">
                                            <p:txEl>
                                              <p:pRg st="11" end="11"/>
                                            </p:txEl>
                                          </p:spTgt>
                                        </p:tgtEl>
                                      </p:cBhvr>
                                    </p:animEffect>
                                    <p:anim calcmode="lin" valueType="num">
                                      <p:cBhvr>
                                        <p:cTn id="91" dur="500" fill="hold"/>
                                        <p:tgtEl>
                                          <p:spTgt spid="87044">
                                            <p:txEl>
                                              <p:pRg st="11" end="11"/>
                                            </p:txEl>
                                          </p:spTgt>
                                        </p:tgtEl>
                                        <p:attrNameLst>
                                          <p:attrName>ppt_x</p:attrName>
                                        </p:attrNameLst>
                                      </p:cBhvr>
                                      <p:tavLst>
                                        <p:tav tm="0">
                                          <p:val>
                                            <p:strVal val="#ppt_x"/>
                                          </p:val>
                                        </p:tav>
                                        <p:tav tm="100000">
                                          <p:val>
                                            <p:strVal val="#ppt_x"/>
                                          </p:val>
                                        </p:tav>
                                      </p:tavLst>
                                    </p:anim>
                                    <p:anim calcmode="lin" valueType="num">
                                      <p:cBhvr>
                                        <p:cTn id="92" dur="500" fill="hold"/>
                                        <p:tgtEl>
                                          <p:spTgt spid="87044">
                                            <p:txEl>
                                              <p:pRg st="11" end="11"/>
                                            </p:txEl>
                                          </p:spTgt>
                                        </p:tgtEl>
                                        <p:attrNameLst>
                                          <p:attrName>ppt_y</p:attrName>
                                        </p:attrNameLst>
                                      </p:cBhvr>
                                      <p:tavLst>
                                        <p:tav tm="0">
                                          <p:val>
                                            <p:strVal val="#ppt_y+.1"/>
                                          </p:val>
                                        </p:tav>
                                        <p:tav tm="100000">
                                          <p:val>
                                            <p:strVal val="#ppt_y"/>
                                          </p:val>
                                        </p:tav>
                                      </p:tavLst>
                                    </p:anim>
                                  </p:childTnLst>
                                </p:cTn>
                              </p:par>
                            </p:childTnLst>
                          </p:cTn>
                        </p:par>
                        <p:par>
                          <p:cTn id="93" fill="hold" nodeType="afterGroup">
                            <p:stCondLst>
                              <p:cond delay="8000"/>
                            </p:stCondLst>
                            <p:childTnLst>
                              <p:par>
                                <p:cTn id="94" presetID="42" presetClass="entr" presetSubtype="0" fill="hold" grpId="0" nodeType="afterEffect">
                                  <p:stCondLst>
                                    <p:cond delay="0"/>
                                  </p:stCondLst>
                                  <p:childTnLst>
                                    <p:set>
                                      <p:cBhvr>
                                        <p:cTn id="95" dur="1" fill="hold">
                                          <p:stCondLst>
                                            <p:cond delay="0"/>
                                          </p:stCondLst>
                                        </p:cTn>
                                        <p:tgtEl>
                                          <p:spTgt spid="87044">
                                            <p:txEl>
                                              <p:pRg st="12" end="12"/>
                                            </p:txEl>
                                          </p:spTgt>
                                        </p:tgtEl>
                                        <p:attrNameLst>
                                          <p:attrName>style.visibility</p:attrName>
                                        </p:attrNameLst>
                                      </p:cBhvr>
                                      <p:to>
                                        <p:strVal val="visible"/>
                                      </p:to>
                                    </p:set>
                                    <p:animEffect transition="in" filter="fade">
                                      <p:cBhvr>
                                        <p:cTn id="96" dur="500"/>
                                        <p:tgtEl>
                                          <p:spTgt spid="87044">
                                            <p:txEl>
                                              <p:pRg st="12" end="12"/>
                                            </p:txEl>
                                          </p:spTgt>
                                        </p:tgtEl>
                                      </p:cBhvr>
                                    </p:animEffect>
                                    <p:anim calcmode="lin" valueType="num">
                                      <p:cBhvr>
                                        <p:cTn id="97" dur="500" fill="hold"/>
                                        <p:tgtEl>
                                          <p:spTgt spid="87044">
                                            <p:txEl>
                                              <p:pRg st="12" end="12"/>
                                            </p:txEl>
                                          </p:spTgt>
                                        </p:tgtEl>
                                        <p:attrNameLst>
                                          <p:attrName>ppt_x</p:attrName>
                                        </p:attrNameLst>
                                      </p:cBhvr>
                                      <p:tavLst>
                                        <p:tav tm="0">
                                          <p:val>
                                            <p:strVal val="#ppt_x"/>
                                          </p:val>
                                        </p:tav>
                                        <p:tav tm="100000">
                                          <p:val>
                                            <p:strVal val="#ppt_x"/>
                                          </p:val>
                                        </p:tav>
                                      </p:tavLst>
                                    </p:anim>
                                    <p:anim calcmode="lin" valueType="num">
                                      <p:cBhvr>
                                        <p:cTn id="98" dur="500" fill="hold"/>
                                        <p:tgtEl>
                                          <p:spTgt spid="87044">
                                            <p:txEl>
                                              <p:pRg st="12" end="12"/>
                                            </p:txEl>
                                          </p:spTgt>
                                        </p:tgtEl>
                                        <p:attrNameLst>
                                          <p:attrName>ppt_y</p:attrName>
                                        </p:attrNameLst>
                                      </p:cBhvr>
                                      <p:tavLst>
                                        <p:tav tm="0">
                                          <p:val>
                                            <p:strVal val="#ppt_y+.1"/>
                                          </p:val>
                                        </p:tav>
                                        <p:tav tm="100000">
                                          <p:val>
                                            <p:strVal val="#ppt_y"/>
                                          </p:val>
                                        </p:tav>
                                      </p:tavLst>
                                    </p:anim>
                                  </p:childTnLst>
                                </p:cTn>
                              </p:par>
                            </p:childTnLst>
                          </p:cTn>
                        </p:par>
                        <p:par>
                          <p:cTn id="99" fill="hold" nodeType="afterGroup">
                            <p:stCondLst>
                              <p:cond delay="8500"/>
                            </p:stCondLst>
                            <p:childTnLst>
                              <p:par>
                                <p:cTn id="100" presetID="42" presetClass="entr" presetSubtype="0" fill="hold" grpId="0" nodeType="afterEffect">
                                  <p:stCondLst>
                                    <p:cond delay="0"/>
                                  </p:stCondLst>
                                  <p:childTnLst>
                                    <p:set>
                                      <p:cBhvr>
                                        <p:cTn id="101" dur="1" fill="hold">
                                          <p:stCondLst>
                                            <p:cond delay="0"/>
                                          </p:stCondLst>
                                        </p:cTn>
                                        <p:tgtEl>
                                          <p:spTgt spid="87044">
                                            <p:txEl>
                                              <p:pRg st="13" end="13"/>
                                            </p:txEl>
                                          </p:spTgt>
                                        </p:tgtEl>
                                        <p:attrNameLst>
                                          <p:attrName>style.visibility</p:attrName>
                                        </p:attrNameLst>
                                      </p:cBhvr>
                                      <p:to>
                                        <p:strVal val="visible"/>
                                      </p:to>
                                    </p:set>
                                    <p:animEffect transition="in" filter="fade">
                                      <p:cBhvr>
                                        <p:cTn id="102" dur="500"/>
                                        <p:tgtEl>
                                          <p:spTgt spid="87044">
                                            <p:txEl>
                                              <p:pRg st="13" end="13"/>
                                            </p:txEl>
                                          </p:spTgt>
                                        </p:tgtEl>
                                      </p:cBhvr>
                                    </p:animEffect>
                                    <p:anim calcmode="lin" valueType="num">
                                      <p:cBhvr>
                                        <p:cTn id="103" dur="500" fill="hold"/>
                                        <p:tgtEl>
                                          <p:spTgt spid="87044">
                                            <p:txEl>
                                              <p:pRg st="13" end="13"/>
                                            </p:txEl>
                                          </p:spTgt>
                                        </p:tgtEl>
                                        <p:attrNameLst>
                                          <p:attrName>ppt_x</p:attrName>
                                        </p:attrNameLst>
                                      </p:cBhvr>
                                      <p:tavLst>
                                        <p:tav tm="0">
                                          <p:val>
                                            <p:strVal val="#ppt_x"/>
                                          </p:val>
                                        </p:tav>
                                        <p:tav tm="100000">
                                          <p:val>
                                            <p:strVal val="#ppt_x"/>
                                          </p:val>
                                        </p:tav>
                                      </p:tavLst>
                                    </p:anim>
                                    <p:anim calcmode="lin" valueType="num">
                                      <p:cBhvr>
                                        <p:cTn id="104" dur="500" fill="hold"/>
                                        <p:tgtEl>
                                          <p:spTgt spid="87044">
                                            <p:txEl>
                                              <p:pRg st="13" end="13"/>
                                            </p:txEl>
                                          </p:spTgt>
                                        </p:tgtEl>
                                        <p:attrNameLst>
                                          <p:attrName>ppt_y</p:attrName>
                                        </p:attrNameLst>
                                      </p:cBhvr>
                                      <p:tavLst>
                                        <p:tav tm="0">
                                          <p:val>
                                            <p:strVal val="#ppt_y+.1"/>
                                          </p:val>
                                        </p:tav>
                                        <p:tav tm="100000">
                                          <p:val>
                                            <p:strVal val="#ppt_y"/>
                                          </p:val>
                                        </p:tav>
                                      </p:tavLst>
                                    </p:anim>
                                  </p:childTnLst>
                                </p:cTn>
                              </p:par>
                            </p:childTnLst>
                          </p:cTn>
                        </p:par>
                        <p:par>
                          <p:cTn id="105" fill="hold" nodeType="afterGroup">
                            <p:stCondLst>
                              <p:cond delay="9000"/>
                            </p:stCondLst>
                            <p:childTnLst>
                              <p:par>
                                <p:cTn id="106" presetID="42" presetClass="entr" presetSubtype="0" fill="hold" grpId="0" nodeType="afterEffect">
                                  <p:stCondLst>
                                    <p:cond delay="0"/>
                                  </p:stCondLst>
                                  <p:childTnLst>
                                    <p:set>
                                      <p:cBhvr>
                                        <p:cTn id="107" dur="1" fill="hold">
                                          <p:stCondLst>
                                            <p:cond delay="0"/>
                                          </p:stCondLst>
                                        </p:cTn>
                                        <p:tgtEl>
                                          <p:spTgt spid="87044">
                                            <p:txEl>
                                              <p:pRg st="14" end="14"/>
                                            </p:txEl>
                                          </p:spTgt>
                                        </p:tgtEl>
                                        <p:attrNameLst>
                                          <p:attrName>style.visibility</p:attrName>
                                        </p:attrNameLst>
                                      </p:cBhvr>
                                      <p:to>
                                        <p:strVal val="visible"/>
                                      </p:to>
                                    </p:set>
                                    <p:animEffect transition="in" filter="fade">
                                      <p:cBhvr>
                                        <p:cTn id="108" dur="500"/>
                                        <p:tgtEl>
                                          <p:spTgt spid="87044">
                                            <p:txEl>
                                              <p:pRg st="14" end="14"/>
                                            </p:txEl>
                                          </p:spTgt>
                                        </p:tgtEl>
                                      </p:cBhvr>
                                    </p:animEffect>
                                    <p:anim calcmode="lin" valueType="num">
                                      <p:cBhvr>
                                        <p:cTn id="109" dur="500" fill="hold"/>
                                        <p:tgtEl>
                                          <p:spTgt spid="87044">
                                            <p:txEl>
                                              <p:pRg st="14" end="14"/>
                                            </p:txEl>
                                          </p:spTgt>
                                        </p:tgtEl>
                                        <p:attrNameLst>
                                          <p:attrName>ppt_x</p:attrName>
                                        </p:attrNameLst>
                                      </p:cBhvr>
                                      <p:tavLst>
                                        <p:tav tm="0">
                                          <p:val>
                                            <p:strVal val="#ppt_x"/>
                                          </p:val>
                                        </p:tav>
                                        <p:tav tm="100000">
                                          <p:val>
                                            <p:strVal val="#ppt_x"/>
                                          </p:val>
                                        </p:tav>
                                      </p:tavLst>
                                    </p:anim>
                                    <p:anim calcmode="lin" valueType="num">
                                      <p:cBhvr>
                                        <p:cTn id="110" dur="500" fill="hold"/>
                                        <p:tgtEl>
                                          <p:spTgt spid="87044">
                                            <p:txEl>
                                              <p:pRg st="14" end="14"/>
                                            </p:txEl>
                                          </p:spTgt>
                                        </p:tgtEl>
                                        <p:attrNameLst>
                                          <p:attrName>ppt_y</p:attrName>
                                        </p:attrNameLst>
                                      </p:cBhvr>
                                      <p:tavLst>
                                        <p:tav tm="0">
                                          <p:val>
                                            <p:strVal val="#ppt_y+.1"/>
                                          </p:val>
                                        </p:tav>
                                        <p:tav tm="100000">
                                          <p:val>
                                            <p:strVal val="#ppt_y"/>
                                          </p:val>
                                        </p:tav>
                                      </p:tavLst>
                                    </p:anim>
                                  </p:childTnLst>
                                </p:cTn>
                              </p:par>
                            </p:childTnLst>
                          </p:cTn>
                        </p:par>
                        <p:par>
                          <p:cTn id="111" fill="hold" nodeType="afterGroup">
                            <p:stCondLst>
                              <p:cond delay="9500"/>
                            </p:stCondLst>
                            <p:childTnLst>
                              <p:par>
                                <p:cTn id="112" presetID="42" presetClass="entr" presetSubtype="0" fill="hold" grpId="0" nodeType="afterEffect">
                                  <p:stCondLst>
                                    <p:cond delay="0"/>
                                  </p:stCondLst>
                                  <p:childTnLst>
                                    <p:set>
                                      <p:cBhvr>
                                        <p:cTn id="113" dur="1" fill="hold">
                                          <p:stCondLst>
                                            <p:cond delay="0"/>
                                          </p:stCondLst>
                                        </p:cTn>
                                        <p:tgtEl>
                                          <p:spTgt spid="87044">
                                            <p:txEl>
                                              <p:pRg st="15" end="15"/>
                                            </p:txEl>
                                          </p:spTgt>
                                        </p:tgtEl>
                                        <p:attrNameLst>
                                          <p:attrName>style.visibility</p:attrName>
                                        </p:attrNameLst>
                                      </p:cBhvr>
                                      <p:to>
                                        <p:strVal val="visible"/>
                                      </p:to>
                                    </p:set>
                                    <p:animEffect transition="in" filter="fade">
                                      <p:cBhvr>
                                        <p:cTn id="114" dur="500"/>
                                        <p:tgtEl>
                                          <p:spTgt spid="87044">
                                            <p:txEl>
                                              <p:pRg st="15" end="15"/>
                                            </p:txEl>
                                          </p:spTgt>
                                        </p:tgtEl>
                                      </p:cBhvr>
                                    </p:animEffect>
                                    <p:anim calcmode="lin" valueType="num">
                                      <p:cBhvr>
                                        <p:cTn id="115" dur="500" fill="hold"/>
                                        <p:tgtEl>
                                          <p:spTgt spid="87044">
                                            <p:txEl>
                                              <p:pRg st="15" end="15"/>
                                            </p:txEl>
                                          </p:spTgt>
                                        </p:tgtEl>
                                        <p:attrNameLst>
                                          <p:attrName>ppt_x</p:attrName>
                                        </p:attrNameLst>
                                      </p:cBhvr>
                                      <p:tavLst>
                                        <p:tav tm="0">
                                          <p:val>
                                            <p:strVal val="#ppt_x"/>
                                          </p:val>
                                        </p:tav>
                                        <p:tav tm="100000">
                                          <p:val>
                                            <p:strVal val="#ppt_x"/>
                                          </p:val>
                                        </p:tav>
                                      </p:tavLst>
                                    </p:anim>
                                    <p:anim calcmode="lin" valueType="num">
                                      <p:cBhvr>
                                        <p:cTn id="116" dur="500" fill="hold"/>
                                        <p:tgtEl>
                                          <p:spTgt spid="87044">
                                            <p:txEl>
                                              <p:pRg st="15" end="15"/>
                                            </p:txEl>
                                          </p:spTgt>
                                        </p:tgtEl>
                                        <p:attrNameLst>
                                          <p:attrName>ppt_y</p:attrName>
                                        </p:attrNameLst>
                                      </p:cBhvr>
                                      <p:tavLst>
                                        <p:tav tm="0">
                                          <p:val>
                                            <p:strVal val="#ppt_y+.1"/>
                                          </p:val>
                                        </p:tav>
                                        <p:tav tm="100000">
                                          <p:val>
                                            <p:strVal val="#ppt_y"/>
                                          </p:val>
                                        </p:tav>
                                      </p:tavLst>
                                    </p:anim>
                                  </p:childTnLst>
                                </p:cTn>
                              </p:par>
                            </p:childTnLst>
                          </p:cTn>
                        </p:par>
                        <p:par>
                          <p:cTn id="117" fill="hold" nodeType="afterGroup">
                            <p:stCondLst>
                              <p:cond delay="10000"/>
                            </p:stCondLst>
                            <p:childTnLst>
                              <p:par>
                                <p:cTn id="118" presetID="42" presetClass="entr" presetSubtype="0" fill="hold" grpId="0" nodeType="afterEffect">
                                  <p:stCondLst>
                                    <p:cond delay="0"/>
                                  </p:stCondLst>
                                  <p:childTnLst>
                                    <p:set>
                                      <p:cBhvr>
                                        <p:cTn id="119" dur="1" fill="hold">
                                          <p:stCondLst>
                                            <p:cond delay="0"/>
                                          </p:stCondLst>
                                        </p:cTn>
                                        <p:tgtEl>
                                          <p:spTgt spid="87044">
                                            <p:txEl>
                                              <p:pRg st="16" end="16"/>
                                            </p:txEl>
                                          </p:spTgt>
                                        </p:tgtEl>
                                        <p:attrNameLst>
                                          <p:attrName>style.visibility</p:attrName>
                                        </p:attrNameLst>
                                      </p:cBhvr>
                                      <p:to>
                                        <p:strVal val="visible"/>
                                      </p:to>
                                    </p:set>
                                    <p:animEffect transition="in" filter="fade">
                                      <p:cBhvr>
                                        <p:cTn id="120" dur="500"/>
                                        <p:tgtEl>
                                          <p:spTgt spid="87044">
                                            <p:txEl>
                                              <p:pRg st="16" end="16"/>
                                            </p:txEl>
                                          </p:spTgt>
                                        </p:tgtEl>
                                      </p:cBhvr>
                                    </p:animEffect>
                                    <p:anim calcmode="lin" valueType="num">
                                      <p:cBhvr>
                                        <p:cTn id="121" dur="500" fill="hold"/>
                                        <p:tgtEl>
                                          <p:spTgt spid="87044">
                                            <p:txEl>
                                              <p:pRg st="16" end="16"/>
                                            </p:txEl>
                                          </p:spTgt>
                                        </p:tgtEl>
                                        <p:attrNameLst>
                                          <p:attrName>ppt_x</p:attrName>
                                        </p:attrNameLst>
                                      </p:cBhvr>
                                      <p:tavLst>
                                        <p:tav tm="0">
                                          <p:val>
                                            <p:strVal val="#ppt_x"/>
                                          </p:val>
                                        </p:tav>
                                        <p:tav tm="100000">
                                          <p:val>
                                            <p:strVal val="#ppt_x"/>
                                          </p:val>
                                        </p:tav>
                                      </p:tavLst>
                                    </p:anim>
                                    <p:anim calcmode="lin" valueType="num">
                                      <p:cBhvr>
                                        <p:cTn id="122" dur="500" fill="hold"/>
                                        <p:tgtEl>
                                          <p:spTgt spid="87044">
                                            <p:txEl>
                                              <p:pRg st="16" end="16"/>
                                            </p:txEl>
                                          </p:spTgt>
                                        </p:tgtEl>
                                        <p:attrNameLst>
                                          <p:attrName>ppt_y</p:attrName>
                                        </p:attrNameLst>
                                      </p:cBhvr>
                                      <p:tavLst>
                                        <p:tav tm="0">
                                          <p:val>
                                            <p:strVal val="#ppt_y+.1"/>
                                          </p:val>
                                        </p:tav>
                                        <p:tav tm="100000">
                                          <p:val>
                                            <p:strVal val="#ppt_y"/>
                                          </p:val>
                                        </p:tav>
                                      </p:tavLst>
                                    </p:anim>
                                  </p:childTnLst>
                                </p:cTn>
                              </p:par>
                            </p:childTnLst>
                          </p:cTn>
                        </p:par>
                        <p:par>
                          <p:cTn id="123" fill="hold" nodeType="afterGroup">
                            <p:stCondLst>
                              <p:cond delay="10500"/>
                            </p:stCondLst>
                            <p:childTnLst>
                              <p:par>
                                <p:cTn id="124" presetID="42" presetClass="entr" presetSubtype="0" fill="hold" grpId="0" nodeType="afterEffect">
                                  <p:stCondLst>
                                    <p:cond delay="0"/>
                                  </p:stCondLst>
                                  <p:childTnLst>
                                    <p:set>
                                      <p:cBhvr>
                                        <p:cTn id="125" dur="1" fill="hold">
                                          <p:stCondLst>
                                            <p:cond delay="0"/>
                                          </p:stCondLst>
                                        </p:cTn>
                                        <p:tgtEl>
                                          <p:spTgt spid="87044">
                                            <p:txEl>
                                              <p:pRg st="17" end="17"/>
                                            </p:txEl>
                                          </p:spTgt>
                                        </p:tgtEl>
                                        <p:attrNameLst>
                                          <p:attrName>style.visibility</p:attrName>
                                        </p:attrNameLst>
                                      </p:cBhvr>
                                      <p:to>
                                        <p:strVal val="visible"/>
                                      </p:to>
                                    </p:set>
                                    <p:animEffect transition="in" filter="fade">
                                      <p:cBhvr>
                                        <p:cTn id="126" dur="500"/>
                                        <p:tgtEl>
                                          <p:spTgt spid="87044">
                                            <p:txEl>
                                              <p:pRg st="17" end="17"/>
                                            </p:txEl>
                                          </p:spTgt>
                                        </p:tgtEl>
                                      </p:cBhvr>
                                    </p:animEffect>
                                    <p:anim calcmode="lin" valueType="num">
                                      <p:cBhvr>
                                        <p:cTn id="127" dur="500" fill="hold"/>
                                        <p:tgtEl>
                                          <p:spTgt spid="87044">
                                            <p:txEl>
                                              <p:pRg st="17" end="17"/>
                                            </p:txEl>
                                          </p:spTgt>
                                        </p:tgtEl>
                                        <p:attrNameLst>
                                          <p:attrName>ppt_x</p:attrName>
                                        </p:attrNameLst>
                                      </p:cBhvr>
                                      <p:tavLst>
                                        <p:tav tm="0">
                                          <p:val>
                                            <p:strVal val="#ppt_x"/>
                                          </p:val>
                                        </p:tav>
                                        <p:tav tm="100000">
                                          <p:val>
                                            <p:strVal val="#ppt_x"/>
                                          </p:val>
                                        </p:tav>
                                      </p:tavLst>
                                    </p:anim>
                                    <p:anim calcmode="lin" valueType="num">
                                      <p:cBhvr>
                                        <p:cTn id="128" dur="500" fill="hold"/>
                                        <p:tgtEl>
                                          <p:spTgt spid="87044">
                                            <p:txEl>
                                              <p:pRg st="17" end="17"/>
                                            </p:txEl>
                                          </p:spTgt>
                                        </p:tgtEl>
                                        <p:attrNameLst>
                                          <p:attrName>ppt_y</p:attrName>
                                        </p:attrNameLst>
                                      </p:cBhvr>
                                      <p:tavLst>
                                        <p:tav tm="0">
                                          <p:val>
                                            <p:strVal val="#ppt_y+.1"/>
                                          </p:val>
                                        </p:tav>
                                        <p:tav tm="100000">
                                          <p:val>
                                            <p:strVal val="#ppt_y"/>
                                          </p:val>
                                        </p:tav>
                                      </p:tavLst>
                                    </p:anim>
                                  </p:childTnLst>
                                </p:cTn>
                              </p:par>
                            </p:childTnLst>
                          </p:cTn>
                        </p:par>
                        <p:par>
                          <p:cTn id="129" fill="hold" nodeType="afterGroup">
                            <p:stCondLst>
                              <p:cond delay="11000"/>
                            </p:stCondLst>
                            <p:childTnLst>
                              <p:par>
                                <p:cTn id="130" presetID="53" presetClass="entr" presetSubtype="16" fill="hold" grpId="0" nodeType="afterEffect">
                                  <p:stCondLst>
                                    <p:cond delay="0"/>
                                  </p:stCondLst>
                                  <p:childTnLst>
                                    <p:set>
                                      <p:cBhvr>
                                        <p:cTn id="131" dur="1" fill="hold">
                                          <p:stCondLst>
                                            <p:cond delay="0"/>
                                          </p:stCondLst>
                                        </p:cTn>
                                        <p:tgtEl>
                                          <p:spTgt spid="87042"/>
                                        </p:tgtEl>
                                        <p:attrNameLst>
                                          <p:attrName>style.visibility</p:attrName>
                                        </p:attrNameLst>
                                      </p:cBhvr>
                                      <p:to>
                                        <p:strVal val="visible"/>
                                      </p:to>
                                    </p:set>
                                    <p:anim calcmode="lin" valueType="num">
                                      <p:cBhvr>
                                        <p:cTn id="132" dur="500" fill="hold"/>
                                        <p:tgtEl>
                                          <p:spTgt spid="87042"/>
                                        </p:tgtEl>
                                        <p:attrNameLst>
                                          <p:attrName>ppt_w</p:attrName>
                                        </p:attrNameLst>
                                      </p:cBhvr>
                                      <p:tavLst>
                                        <p:tav tm="0">
                                          <p:val>
                                            <p:fltVal val="0"/>
                                          </p:val>
                                        </p:tav>
                                        <p:tav tm="100000">
                                          <p:val>
                                            <p:strVal val="#ppt_w"/>
                                          </p:val>
                                        </p:tav>
                                      </p:tavLst>
                                    </p:anim>
                                    <p:anim calcmode="lin" valueType="num">
                                      <p:cBhvr>
                                        <p:cTn id="133" dur="500" fill="hold"/>
                                        <p:tgtEl>
                                          <p:spTgt spid="87042"/>
                                        </p:tgtEl>
                                        <p:attrNameLst>
                                          <p:attrName>ppt_h</p:attrName>
                                        </p:attrNameLst>
                                      </p:cBhvr>
                                      <p:tavLst>
                                        <p:tav tm="0">
                                          <p:val>
                                            <p:fltVal val="0"/>
                                          </p:val>
                                        </p:tav>
                                        <p:tav tm="100000">
                                          <p:val>
                                            <p:strVal val="#ppt_h"/>
                                          </p:val>
                                        </p:tav>
                                      </p:tavLst>
                                    </p:anim>
                                    <p:animEffect transition="in" filter="fade">
                                      <p:cBhvr>
                                        <p:cTn id="134" dur="500"/>
                                        <p:tgtEl>
                                          <p:spTgt spid="87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smtClean="0"/>
              <a:t>And bath salts, what are they…</a:t>
            </a:r>
            <a:r>
              <a:rPr lang="en-US" i="1" smtClean="0"/>
              <a:t>really?</a:t>
            </a:r>
            <a:endParaRPr lang="en-US" smtClean="0"/>
          </a:p>
        </p:txBody>
      </p:sp>
      <p:sp>
        <p:nvSpPr>
          <p:cNvPr id="89091" name="Rectangle 3"/>
          <p:cNvSpPr>
            <a:spLocks noGrp="1" noChangeArrowheads="1"/>
          </p:cNvSpPr>
          <p:nvPr>
            <p:ph idx="1"/>
          </p:nvPr>
        </p:nvSpPr>
        <p:spPr>
          <a:xfrm>
            <a:off x="533400" y="2336872"/>
            <a:ext cx="8153400" cy="4368727"/>
          </a:xfrm>
        </p:spPr>
        <p:txBody>
          <a:bodyPr>
            <a:normAutofit/>
          </a:bodyPr>
          <a:lstStyle/>
          <a:p>
            <a:pPr eaLnBrk="1" hangingPunct="1"/>
            <a:r>
              <a:rPr lang="en-US" sz="2000" dirty="0" smtClean="0">
                <a:latin typeface="Garamond" pitchFamily="18" charset="0"/>
              </a:rPr>
              <a:t>Synthetic amphetamine. Amphetamines such as cocaine, crack, crystal methamphetamines, are drugs that are Central Nervous System (CNS) Stimulants which are designed to speed up parts of your body system. </a:t>
            </a:r>
          </a:p>
          <a:p>
            <a:pPr eaLnBrk="1" hangingPunct="1"/>
            <a:endParaRPr lang="en-US" sz="2000" dirty="0" smtClean="0">
              <a:latin typeface="Garamond" pitchFamily="18" charset="0"/>
            </a:endParaRPr>
          </a:p>
          <a:p>
            <a:pPr eaLnBrk="1" hangingPunct="1"/>
            <a:r>
              <a:rPr lang="en-US" sz="2000" dirty="0" smtClean="0">
                <a:latin typeface="Garamond" pitchFamily="18" charset="0"/>
              </a:rPr>
              <a:t>What sets bath salts apart from its illegal counterpart is its composition (ingredients). Bath salts have part of their composition made from a legal </a:t>
            </a:r>
            <a:r>
              <a:rPr lang="en-US" sz="2000" dirty="0" err="1" smtClean="0">
                <a:latin typeface="Garamond" pitchFamily="18" charset="0"/>
              </a:rPr>
              <a:t>stimulat</a:t>
            </a:r>
            <a:r>
              <a:rPr lang="en-US" sz="2000" dirty="0" smtClean="0">
                <a:latin typeface="Garamond" pitchFamily="18" charset="0"/>
              </a:rPr>
              <a:t> called 3, 4-Methylenedioxypyrovalerone (MDPV) or </a:t>
            </a:r>
            <a:r>
              <a:rPr lang="en-US" sz="2000" dirty="0" err="1" smtClean="0">
                <a:latin typeface="Garamond" pitchFamily="18" charset="0"/>
              </a:rPr>
              <a:t>Mephedrone</a:t>
            </a:r>
            <a:r>
              <a:rPr lang="en-US" sz="2000" dirty="0" smtClean="0">
                <a:latin typeface="Garamond" pitchFamily="18" charset="0"/>
              </a:rPr>
              <a:t> or </a:t>
            </a:r>
            <a:r>
              <a:rPr lang="en-US" sz="2000" dirty="0" err="1" smtClean="0">
                <a:latin typeface="Garamond" pitchFamily="18" charset="0"/>
              </a:rPr>
              <a:t>Methylone</a:t>
            </a:r>
            <a:r>
              <a:rPr lang="en-US" sz="2000" dirty="0" smtClean="0">
                <a:latin typeface="Garamond" pitchFamily="18" charset="0"/>
              </a:rPr>
              <a:t>. These synthetic stimulants are known as synthetic </a:t>
            </a:r>
            <a:r>
              <a:rPr lang="en-US" sz="2000" dirty="0" err="1" smtClean="0">
                <a:latin typeface="Garamond" pitchFamily="18" charset="0"/>
              </a:rPr>
              <a:t>cathinones</a:t>
            </a:r>
            <a:r>
              <a:rPr lang="en-US" sz="2000" dirty="0" smtClean="0">
                <a:latin typeface="Garamond" pitchFamily="18" charset="0"/>
              </a:rPr>
              <a:t>.</a:t>
            </a:r>
          </a:p>
          <a:p>
            <a:pPr eaLnBrk="1" hangingPunct="1"/>
            <a:endParaRPr lang="en-US" sz="2000" dirty="0" smtClean="0">
              <a:latin typeface="Garamond" pitchFamily="18" charset="0"/>
            </a:endParaRPr>
          </a:p>
          <a:p>
            <a:pPr eaLnBrk="1" hangingPunct="1"/>
            <a:r>
              <a:rPr lang="en-US" sz="1800" dirty="0" smtClean="0">
                <a:latin typeface="Garamond" pitchFamily="18" charset="0"/>
              </a:rPr>
              <a:t>MDPV is sometimes labeled online as legal </a:t>
            </a:r>
            <a:r>
              <a:rPr lang="en-US" sz="1800" b="1" dirty="0" smtClean="0">
                <a:latin typeface="Garamond" pitchFamily="18" charset="0"/>
              </a:rPr>
              <a:t>cocaine</a:t>
            </a:r>
            <a:r>
              <a:rPr lang="en-US" sz="1800" dirty="0" smtClean="0">
                <a:latin typeface="Garamond" pitchFamily="18" charset="0"/>
              </a:rPr>
              <a:t> or legal </a:t>
            </a:r>
            <a:r>
              <a:rPr lang="en-US" sz="1800" b="1" dirty="0" smtClean="0">
                <a:latin typeface="Garamond" pitchFamily="18" charset="0"/>
              </a:rPr>
              <a:t>amphetamines</a:t>
            </a:r>
            <a:r>
              <a:rPr lang="en-US" sz="1800" dirty="0" smtClean="0">
                <a:latin typeface="Garamond" pitchFamily="18" charset="0"/>
              </a:rPr>
              <a:t>.</a:t>
            </a:r>
          </a:p>
          <a:p>
            <a:pPr eaLnBrk="1" hangingPunct="1"/>
            <a:endParaRPr lang="en-US" sz="1800" dirty="0" smtClean="0">
              <a:latin typeface="Garamond" pitchFamily="18" charset="0"/>
            </a:endParaRPr>
          </a:p>
          <a:p>
            <a:pPr eaLnBrk="1" hangingPunct="1"/>
            <a:r>
              <a:rPr lang="en-US" sz="2000" dirty="0" smtClean="0">
                <a:latin typeface="Garamond" pitchFamily="18" charset="0"/>
              </a:rPr>
              <a:t>Much like the marketing of Synthetic Cannabinoids as incense, MDPV has been marketed as “bath salts” and has been labeled with…</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mph" presetSubtype="0" fill="hold" grpId="0" nodeType="afterEffect">
                                  <p:stCondLst>
                                    <p:cond delay="0"/>
                                  </p:stCondLst>
                                  <p:iterate type="lt">
                                    <p:tmPct val="4000"/>
                                  </p:iterate>
                                  <p:childTnLst>
                                    <p:set>
                                      <p:cBhvr override="childStyle">
                                        <p:cTn id="6" dur="500" fill="hold"/>
                                        <p:tgtEl>
                                          <p:spTgt spid="89090"/>
                                        </p:tgtEl>
                                        <p:attrNameLst>
                                          <p:attrName>style.textDecorationUnderline</p:attrName>
                                        </p:attrNameLst>
                                      </p:cBhvr>
                                      <p:to>
                                        <p:strVal val="true"/>
                                      </p:to>
                                    </p:set>
                                  </p:childTnLst>
                                </p:cTn>
                              </p:par>
                            </p:childTnLst>
                          </p:cTn>
                        </p:par>
                        <p:par>
                          <p:cTn id="7" fill="hold" nodeType="afterGroup">
                            <p:stCondLst>
                              <p:cond delay="1120"/>
                            </p:stCondLst>
                            <p:childTnLst>
                              <p:par>
                                <p:cTn id="8" presetID="42" presetClass="entr" presetSubtype="0" fill="hold" grpId="0" nodeType="afterEffect">
                                  <p:stCondLst>
                                    <p:cond delay="0"/>
                                  </p:stCondLst>
                                  <p:childTnLst>
                                    <p:set>
                                      <p:cBhvr>
                                        <p:cTn id="9" dur="1" fill="hold">
                                          <p:stCondLst>
                                            <p:cond delay="0"/>
                                          </p:stCondLst>
                                        </p:cTn>
                                        <p:tgtEl>
                                          <p:spTgt spid="89091">
                                            <p:txEl>
                                              <p:pRg st="0" end="0"/>
                                            </p:txEl>
                                          </p:spTgt>
                                        </p:tgtEl>
                                        <p:attrNameLst>
                                          <p:attrName>style.visibility</p:attrName>
                                        </p:attrNameLst>
                                      </p:cBhvr>
                                      <p:to>
                                        <p:strVal val="visible"/>
                                      </p:to>
                                    </p:set>
                                    <p:animEffect transition="in" filter="fade">
                                      <p:cBhvr>
                                        <p:cTn id="10" dur="3000"/>
                                        <p:tgtEl>
                                          <p:spTgt spid="89091">
                                            <p:txEl>
                                              <p:pRg st="0" end="0"/>
                                            </p:txEl>
                                          </p:spTgt>
                                        </p:tgtEl>
                                      </p:cBhvr>
                                    </p:animEffect>
                                    <p:anim calcmode="lin" valueType="num">
                                      <p:cBhvr>
                                        <p:cTn id="11" dur="3000" fill="hold"/>
                                        <p:tgtEl>
                                          <p:spTgt spid="89091">
                                            <p:txEl>
                                              <p:pRg st="0" end="0"/>
                                            </p:txEl>
                                          </p:spTgt>
                                        </p:tgtEl>
                                        <p:attrNameLst>
                                          <p:attrName>ppt_x</p:attrName>
                                        </p:attrNameLst>
                                      </p:cBhvr>
                                      <p:tavLst>
                                        <p:tav tm="0">
                                          <p:val>
                                            <p:strVal val="#ppt_x"/>
                                          </p:val>
                                        </p:tav>
                                        <p:tav tm="100000">
                                          <p:val>
                                            <p:strVal val="#ppt_x"/>
                                          </p:val>
                                        </p:tav>
                                      </p:tavLst>
                                    </p:anim>
                                    <p:anim calcmode="lin" valueType="num">
                                      <p:cBhvr>
                                        <p:cTn id="12" dur="3000" fill="hold"/>
                                        <p:tgtEl>
                                          <p:spTgt spid="89091">
                                            <p:txEl>
                                              <p:pRg st="0" end="0"/>
                                            </p:txEl>
                                          </p:spTgt>
                                        </p:tgtEl>
                                        <p:attrNameLst>
                                          <p:attrName>ppt_y</p:attrName>
                                        </p:attrNameLst>
                                      </p:cBhvr>
                                      <p:tavLst>
                                        <p:tav tm="0">
                                          <p:val>
                                            <p:strVal val="#ppt_y+.1"/>
                                          </p:val>
                                        </p:tav>
                                        <p:tav tm="100000">
                                          <p:val>
                                            <p:strVal val="#ppt_y"/>
                                          </p:val>
                                        </p:tav>
                                      </p:tavLst>
                                    </p:anim>
                                  </p:childTnLst>
                                </p:cTn>
                              </p:par>
                            </p:childTnLst>
                          </p:cTn>
                        </p:par>
                        <p:par>
                          <p:cTn id="13" fill="hold" nodeType="afterGroup">
                            <p:stCondLst>
                              <p:cond delay="4120"/>
                            </p:stCondLst>
                            <p:childTnLst>
                              <p:par>
                                <p:cTn id="14" presetID="42" presetClass="entr" presetSubtype="0" fill="hold" grpId="0" nodeType="afterEffect">
                                  <p:stCondLst>
                                    <p:cond delay="0"/>
                                  </p:stCondLst>
                                  <p:childTnLst>
                                    <p:set>
                                      <p:cBhvr>
                                        <p:cTn id="15" dur="1" fill="hold">
                                          <p:stCondLst>
                                            <p:cond delay="0"/>
                                          </p:stCondLst>
                                        </p:cTn>
                                        <p:tgtEl>
                                          <p:spTgt spid="89091">
                                            <p:txEl>
                                              <p:pRg st="2" end="2"/>
                                            </p:txEl>
                                          </p:spTgt>
                                        </p:tgtEl>
                                        <p:attrNameLst>
                                          <p:attrName>style.visibility</p:attrName>
                                        </p:attrNameLst>
                                      </p:cBhvr>
                                      <p:to>
                                        <p:strVal val="visible"/>
                                      </p:to>
                                    </p:set>
                                    <p:animEffect transition="in" filter="fade">
                                      <p:cBhvr>
                                        <p:cTn id="16" dur="3000"/>
                                        <p:tgtEl>
                                          <p:spTgt spid="89091">
                                            <p:txEl>
                                              <p:pRg st="2" end="2"/>
                                            </p:txEl>
                                          </p:spTgt>
                                        </p:tgtEl>
                                      </p:cBhvr>
                                    </p:animEffect>
                                    <p:anim calcmode="lin" valueType="num">
                                      <p:cBhvr>
                                        <p:cTn id="17" dur="30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p:cTn id="18" dur="3000" fill="hold"/>
                                        <p:tgtEl>
                                          <p:spTgt spid="89091">
                                            <p:txEl>
                                              <p:pRg st="2" end="2"/>
                                            </p:txEl>
                                          </p:spTgt>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7120"/>
                            </p:stCondLst>
                            <p:childTnLst>
                              <p:par>
                                <p:cTn id="20" presetID="42" presetClass="entr" presetSubtype="0" fill="hold" grpId="0" nodeType="afterEffect">
                                  <p:stCondLst>
                                    <p:cond delay="0"/>
                                  </p:stCondLst>
                                  <p:childTnLst>
                                    <p:set>
                                      <p:cBhvr>
                                        <p:cTn id="21" dur="1" fill="hold">
                                          <p:stCondLst>
                                            <p:cond delay="0"/>
                                          </p:stCondLst>
                                        </p:cTn>
                                        <p:tgtEl>
                                          <p:spTgt spid="89091">
                                            <p:txEl>
                                              <p:pRg st="4" end="4"/>
                                            </p:txEl>
                                          </p:spTgt>
                                        </p:tgtEl>
                                        <p:attrNameLst>
                                          <p:attrName>style.visibility</p:attrName>
                                        </p:attrNameLst>
                                      </p:cBhvr>
                                      <p:to>
                                        <p:strVal val="visible"/>
                                      </p:to>
                                    </p:set>
                                    <p:animEffect transition="in" filter="fade">
                                      <p:cBhvr>
                                        <p:cTn id="22" dur="3000"/>
                                        <p:tgtEl>
                                          <p:spTgt spid="89091">
                                            <p:txEl>
                                              <p:pRg st="4" end="4"/>
                                            </p:txEl>
                                          </p:spTgt>
                                        </p:tgtEl>
                                      </p:cBhvr>
                                    </p:animEffect>
                                    <p:anim calcmode="lin" valueType="num">
                                      <p:cBhvr>
                                        <p:cTn id="23" dur="3000" fill="hold"/>
                                        <p:tgtEl>
                                          <p:spTgt spid="89091">
                                            <p:txEl>
                                              <p:pRg st="4" end="4"/>
                                            </p:txEl>
                                          </p:spTgt>
                                        </p:tgtEl>
                                        <p:attrNameLst>
                                          <p:attrName>ppt_x</p:attrName>
                                        </p:attrNameLst>
                                      </p:cBhvr>
                                      <p:tavLst>
                                        <p:tav tm="0">
                                          <p:val>
                                            <p:strVal val="#ppt_x"/>
                                          </p:val>
                                        </p:tav>
                                        <p:tav tm="100000">
                                          <p:val>
                                            <p:strVal val="#ppt_x"/>
                                          </p:val>
                                        </p:tav>
                                      </p:tavLst>
                                    </p:anim>
                                    <p:anim calcmode="lin" valueType="num">
                                      <p:cBhvr>
                                        <p:cTn id="24" dur="3000" fill="hold"/>
                                        <p:tgtEl>
                                          <p:spTgt spid="89091">
                                            <p:txEl>
                                              <p:pRg st="4" end="4"/>
                                            </p:txEl>
                                          </p:spTgt>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0120"/>
                            </p:stCondLst>
                            <p:childTnLst>
                              <p:par>
                                <p:cTn id="26" presetID="42" presetClass="entr" presetSubtype="0" fill="hold" grpId="0" nodeType="afterEffect">
                                  <p:stCondLst>
                                    <p:cond delay="0"/>
                                  </p:stCondLst>
                                  <p:childTnLst>
                                    <p:set>
                                      <p:cBhvr>
                                        <p:cTn id="27" dur="1" fill="hold">
                                          <p:stCondLst>
                                            <p:cond delay="0"/>
                                          </p:stCondLst>
                                        </p:cTn>
                                        <p:tgtEl>
                                          <p:spTgt spid="89091">
                                            <p:txEl>
                                              <p:pRg st="6" end="6"/>
                                            </p:txEl>
                                          </p:spTgt>
                                        </p:tgtEl>
                                        <p:attrNameLst>
                                          <p:attrName>style.visibility</p:attrName>
                                        </p:attrNameLst>
                                      </p:cBhvr>
                                      <p:to>
                                        <p:strVal val="visible"/>
                                      </p:to>
                                    </p:set>
                                    <p:animEffect transition="in" filter="fade">
                                      <p:cBhvr>
                                        <p:cTn id="28" dur="3000"/>
                                        <p:tgtEl>
                                          <p:spTgt spid="89091">
                                            <p:txEl>
                                              <p:pRg st="6" end="6"/>
                                            </p:txEl>
                                          </p:spTgt>
                                        </p:tgtEl>
                                      </p:cBhvr>
                                    </p:animEffect>
                                    <p:anim calcmode="lin" valueType="num">
                                      <p:cBhvr>
                                        <p:cTn id="29" dur="3000" fill="hold"/>
                                        <p:tgtEl>
                                          <p:spTgt spid="89091">
                                            <p:txEl>
                                              <p:pRg st="6" end="6"/>
                                            </p:txEl>
                                          </p:spTgt>
                                        </p:tgtEl>
                                        <p:attrNameLst>
                                          <p:attrName>ppt_x</p:attrName>
                                        </p:attrNameLst>
                                      </p:cBhvr>
                                      <p:tavLst>
                                        <p:tav tm="0">
                                          <p:val>
                                            <p:strVal val="#ppt_x"/>
                                          </p:val>
                                        </p:tav>
                                        <p:tav tm="100000">
                                          <p:val>
                                            <p:strVal val="#ppt_x"/>
                                          </p:val>
                                        </p:tav>
                                      </p:tavLst>
                                    </p:anim>
                                    <p:anim calcmode="lin" valueType="num">
                                      <p:cBhvr>
                                        <p:cTn id="30" dur="3000" fill="hold"/>
                                        <p:tgtEl>
                                          <p:spTgt spid="8909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fontScale="90000"/>
          </a:bodyPr>
          <a:lstStyle/>
          <a:p>
            <a:pPr algn="ctr" eaLnBrk="1" hangingPunct="1"/>
            <a:r>
              <a:rPr lang="en-US" sz="4000" smtClean="0"/>
              <a:t>That’s right, you’ve guessed it!</a:t>
            </a:r>
            <a:br>
              <a:rPr lang="en-US" sz="4000" smtClean="0"/>
            </a:br>
            <a:r>
              <a:rPr lang="en-US" sz="4000" smtClean="0"/>
              <a:t>A </a:t>
            </a:r>
            <a:r>
              <a:rPr lang="en-US" sz="4000" b="1" smtClean="0"/>
              <a:t>warning</a:t>
            </a:r>
            <a:r>
              <a:rPr lang="en-US" sz="4000" smtClean="0"/>
              <a:t> label…</a:t>
            </a:r>
          </a:p>
        </p:txBody>
      </p:sp>
      <p:pic>
        <p:nvPicPr>
          <p:cNvPr id="90117" name="Picture 5" descr="EP-7112099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980724"/>
            <a:ext cx="3810000" cy="263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7" descr="pages_head_shops_bath_sal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971800"/>
            <a:ext cx="3932468" cy="264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randombar(horizontal)">
                                      <p:cBhvr>
                                        <p:cTn id="7" dur="500"/>
                                        <p:tgtEl>
                                          <p:spTgt spid="90114"/>
                                        </p:tgtEl>
                                      </p:cBhvr>
                                    </p:animEffect>
                                  </p:childTnLst>
                                </p:cTn>
                              </p:par>
                              <p:par>
                                <p:cTn id="8" presetID="53" presetClass="entr" presetSubtype="16" fill="hold" nodeType="withEffect">
                                  <p:stCondLst>
                                    <p:cond delay="0"/>
                                  </p:stCondLst>
                                  <p:childTnLst>
                                    <p:set>
                                      <p:cBhvr>
                                        <p:cTn id="9" dur="1" fill="hold">
                                          <p:stCondLst>
                                            <p:cond delay="0"/>
                                          </p:stCondLst>
                                        </p:cTn>
                                        <p:tgtEl>
                                          <p:spTgt spid="90117"/>
                                        </p:tgtEl>
                                        <p:attrNameLst>
                                          <p:attrName>style.visibility</p:attrName>
                                        </p:attrNameLst>
                                      </p:cBhvr>
                                      <p:to>
                                        <p:strVal val="visible"/>
                                      </p:to>
                                    </p:set>
                                    <p:anim calcmode="lin" valueType="num">
                                      <p:cBhvr>
                                        <p:cTn id="10" dur="500" fill="hold"/>
                                        <p:tgtEl>
                                          <p:spTgt spid="90117"/>
                                        </p:tgtEl>
                                        <p:attrNameLst>
                                          <p:attrName>ppt_w</p:attrName>
                                        </p:attrNameLst>
                                      </p:cBhvr>
                                      <p:tavLst>
                                        <p:tav tm="0">
                                          <p:val>
                                            <p:fltVal val="0"/>
                                          </p:val>
                                        </p:tav>
                                        <p:tav tm="100000">
                                          <p:val>
                                            <p:strVal val="#ppt_w"/>
                                          </p:val>
                                        </p:tav>
                                      </p:tavLst>
                                    </p:anim>
                                    <p:anim calcmode="lin" valueType="num">
                                      <p:cBhvr>
                                        <p:cTn id="11" dur="500" fill="hold"/>
                                        <p:tgtEl>
                                          <p:spTgt spid="90117"/>
                                        </p:tgtEl>
                                        <p:attrNameLst>
                                          <p:attrName>ppt_h</p:attrName>
                                        </p:attrNameLst>
                                      </p:cBhvr>
                                      <p:tavLst>
                                        <p:tav tm="0">
                                          <p:val>
                                            <p:fltVal val="0"/>
                                          </p:val>
                                        </p:tav>
                                        <p:tav tm="100000">
                                          <p:val>
                                            <p:strVal val="#ppt_h"/>
                                          </p:val>
                                        </p:tav>
                                      </p:tavLst>
                                    </p:anim>
                                    <p:animEffect transition="in" filter="fade">
                                      <p:cBhvr>
                                        <p:cTn id="12" dur="500"/>
                                        <p:tgtEl>
                                          <p:spTgt spid="90117"/>
                                        </p:tgtEl>
                                      </p:cBhvr>
                                    </p:animEffect>
                                  </p:childTnLst>
                                </p:cTn>
                              </p:par>
                              <p:par>
                                <p:cTn id="13" presetID="45" presetClass="entr" presetSubtype="0" fill="hold" nodeType="withEffect">
                                  <p:stCondLst>
                                    <p:cond delay="0"/>
                                  </p:stCondLst>
                                  <p:childTnLst>
                                    <p:set>
                                      <p:cBhvr>
                                        <p:cTn id="14" dur="1" fill="hold">
                                          <p:stCondLst>
                                            <p:cond delay="0"/>
                                          </p:stCondLst>
                                        </p:cTn>
                                        <p:tgtEl>
                                          <p:spTgt spid="90119"/>
                                        </p:tgtEl>
                                        <p:attrNameLst>
                                          <p:attrName>style.visibility</p:attrName>
                                        </p:attrNameLst>
                                      </p:cBhvr>
                                      <p:to>
                                        <p:strVal val="visible"/>
                                      </p:to>
                                    </p:set>
                                    <p:animEffect transition="in" filter="fade">
                                      <p:cBhvr>
                                        <p:cTn id="15" dur="2000"/>
                                        <p:tgtEl>
                                          <p:spTgt spid="90119"/>
                                        </p:tgtEl>
                                      </p:cBhvr>
                                    </p:animEffect>
                                    <p:anim calcmode="lin" valueType="num">
                                      <p:cBhvr>
                                        <p:cTn id="16" dur="2000" fill="hold"/>
                                        <p:tgtEl>
                                          <p:spTgt spid="90119"/>
                                        </p:tgtEl>
                                        <p:attrNameLst>
                                          <p:attrName>ppt_w</p:attrName>
                                        </p:attrNameLst>
                                      </p:cBhvr>
                                      <p:tavLst>
                                        <p:tav tm="0" fmla="#ppt_w*sin(2.5*pi*$)">
                                          <p:val>
                                            <p:fltVal val="0"/>
                                          </p:val>
                                        </p:tav>
                                        <p:tav tm="100000">
                                          <p:val>
                                            <p:fltVal val="1"/>
                                          </p:val>
                                        </p:tav>
                                      </p:tavLst>
                                    </p:anim>
                                    <p:anim calcmode="lin" valueType="num">
                                      <p:cBhvr>
                                        <p:cTn id="17" dur="2000" fill="hold"/>
                                        <p:tgtEl>
                                          <p:spTgt spid="901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lgn="ctr" eaLnBrk="1" hangingPunct="1"/>
            <a:r>
              <a:rPr lang="en-US" smtClean="0"/>
              <a:t>History of Bath Salts</a:t>
            </a:r>
          </a:p>
        </p:txBody>
      </p:sp>
      <p:sp>
        <p:nvSpPr>
          <p:cNvPr id="91139" name="Rectangle 3"/>
          <p:cNvSpPr>
            <a:spLocks noGrp="1" noChangeArrowheads="1"/>
          </p:cNvSpPr>
          <p:nvPr>
            <p:ph idx="1"/>
          </p:nvPr>
        </p:nvSpPr>
        <p:spPr>
          <a:xfrm>
            <a:off x="228600" y="2057400"/>
            <a:ext cx="8610600" cy="4876800"/>
          </a:xfrm>
        </p:spPr>
        <p:txBody>
          <a:bodyPr>
            <a:normAutofit fontScale="85000" lnSpcReduction="20000"/>
          </a:bodyPr>
          <a:lstStyle/>
          <a:p>
            <a:pPr eaLnBrk="1" hangingPunct="1">
              <a:lnSpc>
                <a:spcPct val="80000"/>
              </a:lnSpc>
            </a:pPr>
            <a:r>
              <a:rPr lang="en-US" sz="1800" dirty="0" smtClean="0">
                <a:latin typeface="Garamond" pitchFamily="18" charset="0"/>
              </a:rPr>
              <a:t>MDPV was developed in the 1960s, and has been used for the treatment of chronic fatigue, but caused problems of abuse and dependence. </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1969:</a:t>
            </a:r>
            <a:r>
              <a:rPr lang="en-US" sz="1800" dirty="0" smtClean="0">
                <a:latin typeface="Garamond" pitchFamily="18" charset="0"/>
              </a:rPr>
              <a:t> </a:t>
            </a:r>
            <a:r>
              <a:rPr lang="en-US" sz="1800" dirty="0" err="1" smtClean="0">
                <a:latin typeface="Garamond" pitchFamily="18" charset="0"/>
              </a:rPr>
              <a:t>Boehringer</a:t>
            </a:r>
            <a:r>
              <a:rPr lang="en-US" sz="1800" dirty="0" smtClean="0">
                <a:latin typeface="Garamond" pitchFamily="18" charset="0"/>
              </a:rPr>
              <a:t> </a:t>
            </a:r>
            <a:r>
              <a:rPr lang="en-US" sz="1800" dirty="0" err="1" smtClean="0">
                <a:latin typeface="Garamond" pitchFamily="18" charset="0"/>
              </a:rPr>
              <a:t>Ingelheim</a:t>
            </a:r>
            <a:r>
              <a:rPr lang="en-US" sz="1800" dirty="0" smtClean="0">
                <a:latin typeface="Garamond" pitchFamily="18" charset="0"/>
              </a:rPr>
              <a:t> files a patent application for MDPV.</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2005:</a:t>
            </a:r>
            <a:r>
              <a:rPr lang="en-US" sz="1800" dirty="0" smtClean="0">
                <a:latin typeface="Garamond" pitchFamily="18" charset="0"/>
              </a:rPr>
              <a:t> MDPV appears as a recreational drug; first mention on Drugs-Forum.</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2007:</a:t>
            </a:r>
            <a:r>
              <a:rPr lang="en-US" sz="1800" dirty="0" smtClean="0">
                <a:latin typeface="Garamond" pitchFamily="18" charset="0"/>
              </a:rPr>
              <a:t> First seizure of MDPV as a recreational drug, by customs officials in the German state of Saxony. The drug had been shipped from China.</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2008:</a:t>
            </a:r>
            <a:r>
              <a:rPr lang="en-US" sz="1800" dirty="0" smtClean="0">
                <a:latin typeface="Garamond" pitchFamily="18" charset="0"/>
              </a:rPr>
              <a:t> First seizure of MDPV in the United States. </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2009:</a:t>
            </a:r>
            <a:r>
              <a:rPr lang="en-US" sz="1800" dirty="0" smtClean="0">
                <a:latin typeface="Garamond" pitchFamily="18" charset="0"/>
              </a:rPr>
              <a:t> MDPV made illegal in Denmark.</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2010:</a:t>
            </a:r>
            <a:r>
              <a:rPr lang="en-US" sz="1800" dirty="0" smtClean="0">
                <a:latin typeface="Garamond" pitchFamily="18" charset="0"/>
              </a:rPr>
              <a:t> MDPV made a controlled drug in the UK, Sweden, Germany, Australia and Finland. First reports of the widespread retail marketing of 'bath salts' containing MDPV in the US. The US considers both </a:t>
            </a:r>
            <a:r>
              <a:rPr lang="en-US" sz="1800" dirty="0" err="1" smtClean="0">
                <a:latin typeface="Garamond" pitchFamily="18" charset="0"/>
              </a:rPr>
              <a:t>Mephedrone</a:t>
            </a:r>
            <a:r>
              <a:rPr lang="en-US" sz="1800" dirty="0" smtClean="0">
                <a:latin typeface="Garamond" pitchFamily="18" charset="0"/>
              </a:rPr>
              <a:t> (July, 2010) and MDPV (December, 2010) "a drug and chemical of concern".</a:t>
            </a:r>
          </a:p>
          <a:p>
            <a:pPr eaLnBrk="1" hangingPunct="1">
              <a:lnSpc>
                <a:spcPct val="80000"/>
              </a:lnSpc>
            </a:pPr>
            <a:endParaRPr lang="en-US" sz="1800" dirty="0" smtClean="0">
              <a:latin typeface="Garamond" pitchFamily="18" charset="0"/>
            </a:endParaRPr>
          </a:p>
          <a:p>
            <a:pPr eaLnBrk="1" hangingPunct="1">
              <a:lnSpc>
                <a:spcPct val="80000"/>
              </a:lnSpc>
            </a:pPr>
            <a:r>
              <a:rPr lang="en-US" sz="1800" b="1" dirty="0" smtClean="0">
                <a:latin typeface="Garamond" pitchFamily="18" charset="0"/>
              </a:rPr>
              <a:t>2011:</a:t>
            </a:r>
            <a:r>
              <a:rPr lang="en-US" sz="1800" dirty="0" smtClean="0">
                <a:latin typeface="Garamond" pitchFamily="18" charset="0"/>
              </a:rPr>
              <a:t> MDPV sale and possession are banned in 31 US States, with legislation being introduced in many other states. </a:t>
            </a:r>
            <a:r>
              <a:rPr lang="en-US" sz="1600" b="1" dirty="0" smtClean="0">
                <a:latin typeface="Garamond" pitchFamily="18" charset="0"/>
              </a:rPr>
              <a:t/>
            </a:r>
            <a:br>
              <a:rPr lang="en-US" sz="1600" b="1" dirty="0" smtClean="0">
                <a:latin typeface="Garamond" pitchFamily="18" charset="0"/>
              </a:rPr>
            </a:br>
            <a:endParaRPr lang="en-US" sz="1600" b="1" dirty="0" smtClean="0">
              <a:latin typeface="Garamond"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wipe(down)">
                                      <p:cBhvr>
                                        <p:cTn id="7" dur="500"/>
                                        <p:tgtEl>
                                          <p:spTgt spid="9113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1139">
                                            <p:txEl>
                                              <p:pRg st="0" end="0"/>
                                            </p:txEl>
                                          </p:spTgt>
                                        </p:tgtEl>
                                        <p:attrNameLst>
                                          <p:attrName>style.visibility</p:attrName>
                                        </p:attrNameLst>
                                      </p:cBhvr>
                                      <p:to>
                                        <p:strVal val="visible"/>
                                      </p:to>
                                    </p:set>
                                    <p:animEffect transition="in" filter="fade">
                                      <p:cBhvr>
                                        <p:cTn id="11" dur="3000"/>
                                        <p:tgtEl>
                                          <p:spTgt spid="91139">
                                            <p:txEl>
                                              <p:pRg st="0" end="0"/>
                                            </p:txEl>
                                          </p:spTgt>
                                        </p:tgtEl>
                                      </p:cBhvr>
                                    </p:animEffect>
                                    <p:anim calcmode="lin" valueType="num">
                                      <p:cBhvr>
                                        <p:cTn id="12" dur="3000" fill="hold"/>
                                        <p:tgtEl>
                                          <p:spTgt spid="91139">
                                            <p:txEl>
                                              <p:pRg st="0" end="0"/>
                                            </p:txEl>
                                          </p:spTgt>
                                        </p:tgtEl>
                                        <p:attrNameLst>
                                          <p:attrName>ppt_x</p:attrName>
                                        </p:attrNameLst>
                                      </p:cBhvr>
                                      <p:tavLst>
                                        <p:tav tm="0">
                                          <p:val>
                                            <p:strVal val="#ppt_x"/>
                                          </p:val>
                                        </p:tav>
                                        <p:tav tm="100000">
                                          <p:val>
                                            <p:strVal val="#ppt_x"/>
                                          </p:val>
                                        </p:tav>
                                      </p:tavLst>
                                    </p:anim>
                                    <p:anim calcmode="lin" valueType="num">
                                      <p:cBhvr>
                                        <p:cTn id="13" dur="3000" fill="hold"/>
                                        <p:tgtEl>
                                          <p:spTgt spid="91139">
                                            <p:txEl>
                                              <p:pRg st="0" end="0"/>
                                            </p:txEl>
                                          </p:spTgt>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500"/>
                            </p:stCondLst>
                            <p:childTnLst>
                              <p:par>
                                <p:cTn id="15" presetID="42" presetClass="entr" presetSubtype="0" fill="hold" grpId="0" nodeType="afterEffect">
                                  <p:stCondLst>
                                    <p:cond delay="0"/>
                                  </p:stCondLst>
                                  <p:childTnLst>
                                    <p:set>
                                      <p:cBhvr>
                                        <p:cTn id="16" dur="1" fill="hold">
                                          <p:stCondLst>
                                            <p:cond delay="0"/>
                                          </p:stCondLst>
                                        </p:cTn>
                                        <p:tgtEl>
                                          <p:spTgt spid="91139">
                                            <p:txEl>
                                              <p:pRg st="2" end="2"/>
                                            </p:txEl>
                                          </p:spTgt>
                                        </p:tgtEl>
                                        <p:attrNameLst>
                                          <p:attrName>style.visibility</p:attrName>
                                        </p:attrNameLst>
                                      </p:cBhvr>
                                      <p:to>
                                        <p:strVal val="visible"/>
                                      </p:to>
                                    </p:set>
                                    <p:animEffect transition="in" filter="fade">
                                      <p:cBhvr>
                                        <p:cTn id="17" dur="3000"/>
                                        <p:tgtEl>
                                          <p:spTgt spid="91139">
                                            <p:txEl>
                                              <p:pRg st="2" end="2"/>
                                            </p:txEl>
                                          </p:spTgt>
                                        </p:tgtEl>
                                      </p:cBhvr>
                                    </p:animEffect>
                                    <p:anim calcmode="lin" valueType="num">
                                      <p:cBhvr>
                                        <p:cTn id="18" dur="30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p:cTn id="19" dur="3000" fill="hold"/>
                                        <p:tgtEl>
                                          <p:spTgt spid="91139">
                                            <p:txEl>
                                              <p:pRg st="2" end="2"/>
                                            </p:txEl>
                                          </p:spTgt>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6500"/>
                            </p:stCondLst>
                            <p:childTnLst>
                              <p:par>
                                <p:cTn id="21" presetID="42" presetClass="entr" presetSubtype="0" fill="hold" grpId="0" nodeType="afterEffect">
                                  <p:stCondLst>
                                    <p:cond delay="0"/>
                                  </p:stCondLst>
                                  <p:childTnLst>
                                    <p:set>
                                      <p:cBhvr>
                                        <p:cTn id="22" dur="1" fill="hold">
                                          <p:stCondLst>
                                            <p:cond delay="0"/>
                                          </p:stCondLst>
                                        </p:cTn>
                                        <p:tgtEl>
                                          <p:spTgt spid="91139">
                                            <p:txEl>
                                              <p:pRg st="4" end="4"/>
                                            </p:txEl>
                                          </p:spTgt>
                                        </p:tgtEl>
                                        <p:attrNameLst>
                                          <p:attrName>style.visibility</p:attrName>
                                        </p:attrNameLst>
                                      </p:cBhvr>
                                      <p:to>
                                        <p:strVal val="visible"/>
                                      </p:to>
                                    </p:set>
                                    <p:animEffect transition="in" filter="fade">
                                      <p:cBhvr>
                                        <p:cTn id="23" dur="3000"/>
                                        <p:tgtEl>
                                          <p:spTgt spid="91139">
                                            <p:txEl>
                                              <p:pRg st="4" end="4"/>
                                            </p:txEl>
                                          </p:spTgt>
                                        </p:tgtEl>
                                      </p:cBhvr>
                                    </p:animEffect>
                                    <p:anim calcmode="lin" valueType="num">
                                      <p:cBhvr>
                                        <p:cTn id="24" dur="3000" fill="hold"/>
                                        <p:tgtEl>
                                          <p:spTgt spid="91139">
                                            <p:txEl>
                                              <p:pRg st="4" end="4"/>
                                            </p:txEl>
                                          </p:spTgt>
                                        </p:tgtEl>
                                        <p:attrNameLst>
                                          <p:attrName>ppt_x</p:attrName>
                                        </p:attrNameLst>
                                      </p:cBhvr>
                                      <p:tavLst>
                                        <p:tav tm="0">
                                          <p:val>
                                            <p:strVal val="#ppt_x"/>
                                          </p:val>
                                        </p:tav>
                                        <p:tav tm="100000">
                                          <p:val>
                                            <p:strVal val="#ppt_x"/>
                                          </p:val>
                                        </p:tav>
                                      </p:tavLst>
                                    </p:anim>
                                    <p:anim calcmode="lin" valueType="num">
                                      <p:cBhvr>
                                        <p:cTn id="25" dur="3000" fill="hold"/>
                                        <p:tgtEl>
                                          <p:spTgt spid="91139">
                                            <p:txEl>
                                              <p:pRg st="4" end="4"/>
                                            </p:txEl>
                                          </p:spTgt>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9500"/>
                            </p:stCondLst>
                            <p:childTnLst>
                              <p:par>
                                <p:cTn id="27" presetID="42" presetClass="entr" presetSubtype="0" fill="hold" grpId="0" nodeType="afterEffect">
                                  <p:stCondLst>
                                    <p:cond delay="0"/>
                                  </p:stCondLst>
                                  <p:childTnLst>
                                    <p:set>
                                      <p:cBhvr>
                                        <p:cTn id="28" dur="1" fill="hold">
                                          <p:stCondLst>
                                            <p:cond delay="0"/>
                                          </p:stCondLst>
                                        </p:cTn>
                                        <p:tgtEl>
                                          <p:spTgt spid="91139">
                                            <p:txEl>
                                              <p:pRg st="6" end="6"/>
                                            </p:txEl>
                                          </p:spTgt>
                                        </p:tgtEl>
                                        <p:attrNameLst>
                                          <p:attrName>style.visibility</p:attrName>
                                        </p:attrNameLst>
                                      </p:cBhvr>
                                      <p:to>
                                        <p:strVal val="visible"/>
                                      </p:to>
                                    </p:set>
                                    <p:animEffect transition="in" filter="fade">
                                      <p:cBhvr>
                                        <p:cTn id="29" dur="3000"/>
                                        <p:tgtEl>
                                          <p:spTgt spid="91139">
                                            <p:txEl>
                                              <p:pRg st="6" end="6"/>
                                            </p:txEl>
                                          </p:spTgt>
                                        </p:tgtEl>
                                      </p:cBhvr>
                                    </p:animEffect>
                                    <p:anim calcmode="lin" valueType="num">
                                      <p:cBhvr>
                                        <p:cTn id="30" dur="3000" fill="hold"/>
                                        <p:tgtEl>
                                          <p:spTgt spid="91139">
                                            <p:txEl>
                                              <p:pRg st="6" end="6"/>
                                            </p:txEl>
                                          </p:spTgt>
                                        </p:tgtEl>
                                        <p:attrNameLst>
                                          <p:attrName>ppt_x</p:attrName>
                                        </p:attrNameLst>
                                      </p:cBhvr>
                                      <p:tavLst>
                                        <p:tav tm="0">
                                          <p:val>
                                            <p:strVal val="#ppt_x"/>
                                          </p:val>
                                        </p:tav>
                                        <p:tav tm="100000">
                                          <p:val>
                                            <p:strVal val="#ppt_x"/>
                                          </p:val>
                                        </p:tav>
                                      </p:tavLst>
                                    </p:anim>
                                    <p:anim calcmode="lin" valueType="num">
                                      <p:cBhvr>
                                        <p:cTn id="31" dur="3000" fill="hold"/>
                                        <p:tgtEl>
                                          <p:spTgt spid="91139">
                                            <p:txEl>
                                              <p:pRg st="6" end="6"/>
                                            </p:txEl>
                                          </p:spTgt>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12500"/>
                            </p:stCondLst>
                            <p:childTnLst>
                              <p:par>
                                <p:cTn id="33" presetID="42" presetClass="entr" presetSubtype="0" fill="hold" grpId="0" nodeType="afterEffect">
                                  <p:stCondLst>
                                    <p:cond delay="0"/>
                                  </p:stCondLst>
                                  <p:childTnLst>
                                    <p:set>
                                      <p:cBhvr>
                                        <p:cTn id="34" dur="1" fill="hold">
                                          <p:stCondLst>
                                            <p:cond delay="0"/>
                                          </p:stCondLst>
                                        </p:cTn>
                                        <p:tgtEl>
                                          <p:spTgt spid="91139">
                                            <p:txEl>
                                              <p:pRg st="8" end="8"/>
                                            </p:txEl>
                                          </p:spTgt>
                                        </p:tgtEl>
                                        <p:attrNameLst>
                                          <p:attrName>style.visibility</p:attrName>
                                        </p:attrNameLst>
                                      </p:cBhvr>
                                      <p:to>
                                        <p:strVal val="visible"/>
                                      </p:to>
                                    </p:set>
                                    <p:animEffect transition="in" filter="fade">
                                      <p:cBhvr>
                                        <p:cTn id="35" dur="3000"/>
                                        <p:tgtEl>
                                          <p:spTgt spid="91139">
                                            <p:txEl>
                                              <p:pRg st="8" end="8"/>
                                            </p:txEl>
                                          </p:spTgt>
                                        </p:tgtEl>
                                      </p:cBhvr>
                                    </p:animEffect>
                                    <p:anim calcmode="lin" valueType="num">
                                      <p:cBhvr>
                                        <p:cTn id="36" dur="3000" fill="hold"/>
                                        <p:tgtEl>
                                          <p:spTgt spid="91139">
                                            <p:txEl>
                                              <p:pRg st="8" end="8"/>
                                            </p:txEl>
                                          </p:spTgt>
                                        </p:tgtEl>
                                        <p:attrNameLst>
                                          <p:attrName>ppt_x</p:attrName>
                                        </p:attrNameLst>
                                      </p:cBhvr>
                                      <p:tavLst>
                                        <p:tav tm="0">
                                          <p:val>
                                            <p:strVal val="#ppt_x"/>
                                          </p:val>
                                        </p:tav>
                                        <p:tav tm="100000">
                                          <p:val>
                                            <p:strVal val="#ppt_x"/>
                                          </p:val>
                                        </p:tav>
                                      </p:tavLst>
                                    </p:anim>
                                    <p:anim calcmode="lin" valueType="num">
                                      <p:cBhvr>
                                        <p:cTn id="37" dur="3000" fill="hold"/>
                                        <p:tgtEl>
                                          <p:spTgt spid="91139">
                                            <p:txEl>
                                              <p:pRg st="8" end="8"/>
                                            </p:txEl>
                                          </p:spTgt>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5500"/>
                            </p:stCondLst>
                            <p:childTnLst>
                              <p:par>
                                <p:cTn id="39" presetID="42" presetClass="entr" presetSubtype="0" fill="hold" grpId="0" nodeType="afterEffect">
                                  <p:stCondLst>
                                    <p:cond delay="0"/>
                                  </p:stCondLst>
                                  <p:childTnLst>
                                    <p:set>
                                      <p:cBhvr>
                                        <p:cTn id="40" dur="1" fill="hold">
                                          <p:stCondLst>
                                            <p:cond delay="0"/>
                                          </p:stCondLst>
                                        </p:cTn>
                                        <p:tgtEl>
                                          <p:spTgt spid="91139">
                                            <p:txEl>
                                              <p:pRg st="10" end="10"/>
                                            </p:txEl>
                                          </p:spTgt>
                                        </p:tgtEl>
                                        <p:attrNameLst>
                                          <p:attrName>style.visibility</p:attrName>
                                        </p:attrNameLst>
                                      </p:cBhvr>
                                      <p:to>
                                        <p:strVal val="visible"/>
                                      </p:to>
                                    </p:set>
                                    <p:animEffect transition="in" filter="fade">
                                      <p:cBhvr>
                                        <p:cTn id="41" dur="3000"/>
                                        <p:tgtEl>
                                          <p:spTgt spid="91139">
                                            <p:txEl>
                                              <p:pRg st="10" end="10"/>
                                            </p:txEl>
                                          </p:spTgt>
                                        </p:tgtEl>
                                      </p:cBhvr>
                                    </p:animEffect>
                                    <p:anim calcmode="lin" valueType="num">
                                      <p:cBhvr>
                                        <p:cTn id="42" dur="3000" fill="hold"/>
                                        <p:tgtEl>
                                          <p:spTgt spid="91139">
                                            <p:txEl>
                                              <p:pRg st="10" end="10"/>
                                            </p:txEl>
                                          </p:spTgt>
                                        </p:tgtEl>
                                        <p:attrNameLst>
                                          <p:attrName>ppt_x</p:attrName>
                                        </p:attrNameLst>
                                      </p:cBhvr>
                                      <p:tavLst>
                                        <p:tav tm="0">
                                          <p:val>
                                            <p:strVal val="#ppt_x"/>
                                          </p:val>
                                        </p:tav>
                                        <p:tav tm="100000">
                                          <p:val>
                                            <p:strVal val="#ppt_x"/>
                                          </p:val>
                                        </p:tav>
                                      </p:tavLst>
                                    </p:anim>
                                    <p:anim calcmode="lin" valueType="num">
                                      <p:cBhvr>
                                        <p:cTn id="43" dur="3000" fill="hold"/>
                                        <p:tgtEl>
                                          <p:spTgt spid="91139">
                                            <p:txEl>
                                              <p:pRg st="10" end="10"/>
                                            </p:txEl>
                                          </p:spTgt>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18500"/>
                            </p:stCondLst>
                            <p:childTnLst>
                              <p:par>
                                <p:cTn id="45" presetID="42" presetClass="entr" presetSubtype="0" fill="hold" grpId="0" nodeType="afterEffect">
                                  <p:stCondLst>
                                    <p:cond delay="0"/>
                                  </p:stCondLst>
                                  <p:childTnLst>
                                    <p:set>
                                      <p:cBhvr>
                                        <p:cTn id="46" dur="1" fill="hold">
                                          <p:stCondLst>
                                            <p:cond delay="0"/>
                                          </p:stCondLst>
                                        </p:cTn>
                                        <p:tgtEl>
                                          <p:spTgt spid="91139">
                                            <p:txEl>
                                              <p:pRg st="12" end="12"/>
                                            </p:txEl>
                                          </p:spTgt>
                                        </p:tgtEl>
                                        <p:attrNameLst>
                                          <p:attrName>style.visibility</p:attrName>
                                        </p:attrNameLst>
                                      </p:cBhvr>
                                      <p:to>
                                        <p:strVal val="visible"/>
                                      </p:to>
                                    </p:set>
                                    <p:animEffect transition="in" filter="fade">
                                      <p:cBhvr>
                                        <p:cTn id="47" dur="3000"/>
                                        <p:tgtEl>
                                          <p:spTgt spid="91139">
                                            <p:txEl>
                                              <p:pRg st="12" end="12"/>
                                            </p:txEl>
                                          </p:spTgt>
                                        </p:tgtEl>
                                      </p:cBhvr>
                                    </p:animEffect>
                                    <p:anim calcmode="lin" valueType="num">
                                      <p:cBhvr>
                                        <p:cTn id="48" dur="3000" fill="hold"/>
                                        <p:tgtEl>
                                          <p:spTgt spid="91139">
                                            <p:txEl>
                                              <p:pRg st="12" end="12"/>
                                            </p:txEl>
                                          </p:spTgt>
                                        </p:tgtEl>
                                        <p:attrNameLst>
                                          <p:attrName>ppt_x</p:attrName>
                                        </p:attrNameLst>
                                      </p:cBhvr>
                                      <p:tavLst>
                                        <p:tav tm="0">
                                          <p:val>
                                            <p:strVal val="#ppt_x"/>
                                          </p:val>
                                        </p:tav>
                                        <p:tav tm="100000">
                                          <p:val>
                                            <p:strVal val="#ppt_x"/>
                                          </p:val>
                                        </p:tav>
                                      </p:tavLst>
                                    </p:anim>
                                    <p:anim calcmode="lin" valueType="num">
                                      <p:cBhvr>
                                        <p:cTn id="49" dur="3000" fill="hold"/>
                                        <p:tgtEl>
                                          <p:spTgt spid="91139">
                                            <p:txEl>
                                              <p:pRg st="12" end="12"/>
                                            </p:txEl>
                                          </p:spTgt>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21500"/>
                            </p:stCondLst>
                            <p:childTnLst>
                              <p:par>
                                <p:cTn id="51" presetID="42" presetClass="entr" presetSubtype="0" fill="hold" grpId="0" nodeType="afterEffect">
                                  <p:stCondLst>
                                    <p:cond delay="0"/>
                                  </p:stCondLst>
                                  <p:childTnLst>
                                    <p:set>
                                      <p:cBhvr>
                                        <p:cTn id="52" dur="1" fill="hold">
                                          <p:stCondLst>
                                            <p:cond delay="0"/>
                                          </p:stCondLst>
                                        </p:cTn>
                                        <p:tgtEl>
                                          <p:spTgt spid="91139">
                                            <p:txEl>
                                              <p:pRg st="14" end="14"/>
                                            </p:txEl>
                                          </p:spTgt>
                                        </p:tgtEl>
                                        <p:attrNameLst>
                                          <p:attrName>style.visibility</p:attrName>
                                        </p:attrNameLst>
                                      </p:cBhvr>
                                      <p:to>
                                        <p:strVal val="visible"/>
                                      </p:to>
                                    </p:set>
                                    <p:animEffect transition="in" filter="fade">
                                      <p:cBhvr>
                                        <p:cTn id="53" dur="3000"/>
                                        <p:tgtEl>
                                          <p:spTgt spid="91139">
                                            <p:txEl>
                                              <p:pRg st="14" end="14"/>
                                            </p:txEl>
                                          </p:spTgt>
                                        </p:tgtEl>
                                      </p:cBhvr>
                                    </p:animEffect>
                                    <p:anim calcmode="lin" valueType="num">
                                      <p:cBhvr>
                                        <p:cTn id="54" dur="3000" fill="hold"/>
                                        <p:tgtEl>
                                          <p:spTgt spid="91139">
                                            <p:txEl>
                                              <p:pRg st="14" end="14"/>
                                            </p:txEl>
                                          </p:spTgt>
                                        </p:tgtEl>
                                        <p:attrNameLst>
                                          <p:attrName>ppt_x</p:attrName>
                                        </p:attrNameLst>
                                      </p:cBhvr>
                                      <p:tavLst>
                                        <p:tav tm="0">
                                          <p:val>
                                            <p:strVal val="#ppt_x"/>
                                          </p:val>
                                        </p:tav>
                                        <p:tav tm="100000">
                                          <p:val>
                                            <p:strVal val="#ppt_x"/>
                                          </p:val>
                                        </p:tav>
                                      </p:tavLst>
                                    </p:anim>
                                    <p:anim calcmode="lin" valueType="num">
                                      <p:cBhvr>
                                        <p:cTn id="55" dur="3000" fill="hold"/>
                                        <p:tgtEl>
                                          <p:spTgt spid="91139">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P spid="911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lgn="ctr" eaLnBrk="1" hangingPunct="1"/>
            <a:r>
              <a:rPr lang="en-US" smtClean="0"/>
              <a:t>The “Scientific” effects of Bath Salts</a:t>
            </a:r>
          </a:p>
        </p:txBody>
      </p:sp>
      <p:sp>
        <p:nvSpPr>
          <p:cNvPr id="93187" name="Rectangle 3"/>
          <p:cNvSpPr>
            <a:spLocks noGrp="1" noChangeArrowheads="1"/>
          </p:cNvSpPr>
          <p:nvPr>
            <p:ph idx="1"/>
          </p:nvPr>
        </p:nvSpPr>
        <p:spPr>
          <a:xfrm>
            <a:off x="457200" y="1834166"/>
            <a:ext cx="8229600" cy="4953000"/>
          </a:xfrm>
        </p:spPr>
        <p:txBody>
          <a:bodyPr>
            <a:normAutofit lnSpcReduction="10000"/>
          </a:bodyPr>
          <a:lstStyle/>
          <a:p>
            <a:pPr eaLnBrk="1" hangingPunct="1">
              <a:lnSpc>
                <a:spcPct val="80000"/>
              </a:lnSpc>
            </a:pPr>
            <a:endParaRPr lang="en-US" sz="1900" dirty="0" smtClean="0">
              <a:latin typeface="Garamond" pitchFamily="18" charset="0"/>
            </a:endParaRPr>
          </a:p>
          <a:p>
            <a:pPr eaLnBrk="1" hangingPunct="1">
              <a:lnSpc>
                <a:spcPct val="80000"/>
              </a:lnSpc>
            </a:pPr>
            <a:r>
              <a:rPr lang="en-US" sz="1900" dirty="0" smtClean="0">
                <a:latin typeface="Garamond" pitchFamily="18" charset="0"/>
              </a:rPr>
              <a:t>Because Bath Salts and MDPV are CNS stimulants, our bodies seem to undergo a huge “speed boost” and the following happens. </a:t>
            </a:r>
          </a:p>
          <a:p>
            <a:pPr eaLnBrk="1" hangingPunct="1">
              <a:lnSpc>
                <a:spcPct val="80000"/>
              </a:lnSpc>
            </a:pPr>
            <a:endParaRPr lang="en-US" sz="1900" dirty="0" smtClean="0">
              <a:latin typeface="Garamond" pitchFamily="18" charset="0"/>
            </a:endParaRPr>
          </a:p>
          <a:p>
            <a:pPr lvl="1" eaLnBrk="1" hangingPunct="1">
              <a:lnSpc>
                <a:spcPct val="80000"/>
              </a:lnSpc>
              <a:buFont typeface="Tahoma" pitchFamily="34" charset="0"/>
              <a:buAutoNum type="arabicPeriod"/>
            </a:pPr>
            <a:r>
              <a:rPr lang="en-US" sz="1600" dirty="0" smtClean="0">
                <a:latin typeface="Garamond" pitchFamily="18" charset="0"/>
              </a:rPr>
              <a:t>physical: rapid heartbeat, increase in blood pressure, vasoconstriction, sweating.</a:t>
            </a:r>
          </a:p>
          <a:p>
            <a:pPr lvl="1" eaLnBrk="1" hangingPunct="1">
              <a:lnSpc>
                <a:spcPct val="80000"/>
              </a:lnSpc>
              <a:buFont typeface="Tahoma" pitchFamily="34" charset="0"/>
              <a:buAutoNum type="arabicPeriod"/>
            </a:pPr>
            <a:endParaRPr lang="en-US" sz="1600" dirty="0" smtClean="0">
              <a:latin typeface="Garamond" pitchFamily="18" charset="0"/>
            </a:endParaRPr>
          </a:p>
          <a:p>
            <a:pPr lvl="1" eaLnBrk="1" hangingPunct="1">
              <a:lnSpc>
                <a:spcPct val="80000"/>
              </a:lnSpc>
              <a:buFont typeface="Tahoma" pitchFamily="34" charset="0"/>
              <a:buAutoNum type="arabicPeriod"/>
            </a:pPr>
            <a:r>
              <a:rPr lang="en-US" sz="1600" dirty="0" smtClean="0">
                <a:latin typeface="Garamond" pitchFamily="18" charset="0"/>
              </a:rPr>
              <a:t>mental: euphoria, increases in alertness &amp; awareness, increased wakefulness and arousal, anxiety, agitation, perception of a diminished requirement for food and sleep.</a:t>
            </a:r>
          </a:p>
          <a:p>
            <a:pPr lvl="1" eaLnBrk="1" hangingPunct="1">
              <a:lnSpc>
                <a:spcPct val="80000"/>
              </a:lnSpc>
              <a:buFont typeface="Tahoma" pitchFamily="34" charset="0"/>
              <a:buAutoNum type="arabicPeriod"/>
            </a:pPr>
            <a:endParaRPr lang="en-US" sz="1600" dirty="0" smtClean="0">
              <a:latin typeface="Garamond" pitchFamily="18" charset="0"/>
            </a:endParaRPr>
          </a:p>
          <a:p>
            <a:pPr eaLnBrk="1" hangingPunct="1">
              <a:lnSpc>
                <a:spcPct val="80000"/>
              </a:lnSpc>
            </a:pPr>
            <a:endParaRPr lang="en-US" sz="1900" dirty="0" smtClean="0">
              <a:latin typeface="Garamond" pitchFamily="18" charset="0"/>
            </a:endParaRPr>
          </a:p>
          <a:p>
            <a:pPr eaLnBrk="1" hangingPunct="1">
              <a:lnSpc>
                <a:spcPct val="80000"/>
              </a:lnSpc>
            </a:pPr>
            <a:r>
              <a:rPr lang="en-US" sz="1900" dirty="0" smtClean="0">
                <a:latin typeface="Garamond" pitchFamily="18" charset="0"/>
              </a:rPr>
              <a:t>MDPV reportedly has </a:t>
            </a:r>
            <a:r>
              <a:rPr lang="en-US" sz="1900" u="sng" dirty="0" smtClean="0">
                <a:latin typeface="Garamond" pitchFamily="18" charset="0"/>
              </a:rPr>
              <a:t>four</a:t>
            </a:r>
            <a:r>
              <a:rPr lang="en-US" sz="1900" dirty="0" smtClean="0">
                <a:latin typeface="Garamond" pitchFamily="18" charset="0"/>
              </a:rPr>
              <a:t> times the potency of Ritalin and </a:t>
            </a:r>
            <a:r>
              <a:rPr lang="en-US" sz="1900" dirty="0" err="1" smtClean="0">
                <a:latin typeface="Garamond" pitchFamily="18" charset="0"/>
              </a:rPr>
              <a:t>Concerta</a:t>
            </a:r>
            <a:r>
              <a:rPr lang="en-US" sz="1900" dirty="0" smtClean="0">
                <a:latin typeface="Garamond" pitchFamily="18" charset="0"/>
              </a:rPr>
              <a:t>.  </a:t>
            </a:r>
          </a:p>
          <a:p>
            <a:pPr eaLnBrk="1" hangingPunct="1">
              <a:lnSpc>
                <a:spcPct val="80000"/>
              </a:lnSpc>
            </a:pPr>
            <a:endParaRPr lang="en-US" sz="1900" dirty="0" smtClean="0">
              <a:latin typeface="Garamond" pitchFamily="18" charset="0"/>
            </a:endParaRPr>
          </a:p>
          <a:p>
            <a:pPr eaLnBrk="1" hangingPunct="1">
              <a:lnSpc>
                <a:spcPct val="80000"/>
              </a:lnSpc>
            </a:pPr>
            <a:r>
              <a:rPr lang="en-US" sz="1900" dirty="0" smtClean="0">
                <a:latin typeface="Garamond" pitchFamily="18" charset="0"/>
              </a:rPr>
              <a:t>The effects have a duration of roughly 3 to 4 hours, with after effects such as tachycardia, hypertension, and mild stimulation lasting from 6 to 8 hours. High doses have been observed to cause intense, prolonged panic attacks in stimulant-intolerant users, and there are anecdotal reports of psychosis from sleep withdrawal and addiction at higher doses or more frequent dosing intervals.</a:t>
            </a:r>
            <a:r>
              <a:rPr lang="en-US" sz="2400" b="1" dirty="0" smtClean="0">
                <a:latin typeface="Garamond" pitchFamily="18" charset="0"/>
              </a:rPr>
              <a:t/>
            </a:r>
            <a:br>
              <a:rPr lang="en-US" sz="2400" b="1" dirty="0" smtClean="0">
                <a:latin typeface="Garamond" pitchFamily="18" charset="0"/>
              </a:rPr>
            </a:br>
            <a:endParaRPr lang="en-US" sz="2400" b="1" dirty="0" smtClean="0">
              <a:latin typeface="Garamond" pitchFamily="18"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3186"/>
                                        </p:tgtEl>
                                        <p:attrNameLst>
                                          <p:attrName>style.visibility</p:attrName>
                                        </p:attrNameLst>
                                      </p:cBhvr>
                                      <p:to>
                                        <p:strVal val="visible"/>
                                      </p:to>
                                    </p:set>
                                    <p:anim calcmode="lin" valueType="num">
                                      <p:cBhvr>
                                        <p:cTn id="7" dur="1000" fill="hold"/>
                                        <p:tgtEl>
                                          <p:spTgt spid="93186"/>
                                        </p:tgtEl>
                                        <p:attrNameLst>
                                          <p:attrName>ppt_w</p:attrName>
                                        </p:attrNameLst>
                                      </p:cBhvr>
                                      <p:tavLst>
                                        <p:tav tm="0">
                                          <p:val>
                                            <p:fltVal val="0"/>
                                          </p:val>
                                        </p:tav>
                                        <p:tav tm="100000">
                                          <p:val>
                                            <p:strVal val="#ppt_w"/>
                                          </p:val>
                                        </p:tav>
                                      </p:tavLst>
                                    </p:anim>
                                    <p:anim calcmode="lin" valueType="num">
                                      <p:cBhvr>
                                        <p:cTn id="8" dur="1000" fill="hold"/>
                                        <p:tgtEl>
                                          <p:spTgt spid="93186"/>
                                        </p:tgtEl>
                                        <p:attrNameLst>
                                          <p:attrName>ppt_h</p:attrName>
                                        </p:attrNameLst>
                                      </p:cBhvr>
                                      <p:tavLst>
                                        <p:tav tm="0">
                                          <p:val>
                                            <p:fltVal val="0"/>
                                          </p:val>
                                        </p:tav>
                                        <p:tav tm="100000">
                                          <p:val>
                                            <p:strVal val="#ppt_h"/>
                                          </p:val>
                                        </p:tav>
                                      </p:tavLst>
                                    </p:anim>
                                    <p:anim calcmode="lin" valueType="num">
                                      <p:cBhvr>
                                        <p:cTn id="9" dur="1000" fill="hold"/>
                                        <p:tgtEl>
                                          <p:spTgt spid="93186"/>
                                        </p:tgtEl>
                                        <p:attrNameLst>
                                          <p:attrName>style.rotation</p:attrName>
                                        </p:attrNameLst>
                                      </p:cBhvr>
                                      <p:tavLst>
                                        <p:tav tm="0">
                                          <p:val>
                                            <p:fltVal val="90"/>
                                          </p:val>
                                        </p:tav>
                                        <p:tav tm="100000">
                                          <p:val>
                                            <p:fltVal val="0"/>
                                          </p:val>
                                        </p:tav>
                                      </p:tavLst>
                                    </p:anim>
                                    <p:animEffect transition="in" filter="fade">
                                      <p:cBhvr>
                                        <p:cTn id="10" dur="1000"/>
                                        <p:tgtEl>
                                          <p:spTgt spid="93186"/>
                                        </p:tgtEl>
                                      </p:cBhvr>
                                    </p:animEffect>
                                  </p:childTnLst>
                                </p:cTn>
                              </p:par>
                            </p:childTnLst>
                          </p:cTn>
                        </p:par>
                        <p:par>
                          <p:cTn id="11" fill="hold" nodeType="afterGroup">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93187">
                                            <p:txEl>
                                              <p:pRg st="1" end="1"/>
                                            </p:txEl>
                                          </p:spTgt>
                                        </p:tgtEl>
                                        <p:attrNameLst>
                                          <p:attrName>style.visibility</p:attrName>
                                        </p:attrNameLst>
                                      </p:cBhvr>
                                      <p:to>
                                        <p:strVal val="visible"/>
                                      </p:to>
                                    </p:set>
                                    <p:anim calcmode="lin" valueType="num">
                                      <p:cBhvr>
                                        <p:cTn id="14" dur="500" fill="hold"/>
                                        <p:tgtEl>
                                          <p:spTgt spid="9318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318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3187">
                                            <p:txEl>
                                              <p:pRg st="1" end="1"/>
                                            </p:txEl>
                                          </p:spTgt>
                                        </p:tgtEl>
                                      </p:cBhvr>
                                    </p:animEffect>
                                  </p:childTnLst>
                                </p:cTn>
                              </p:par>
                            </p:childTnLst>
                          </p:cTn>
                        </p:par>
                        <p:par>
                          <p:cTn id="17" fill="hold" nodeType="afterGroup">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93187">
                                            <p:txEl>
                                              <p:pRg st="3" end="3"/>
                                            </p:txEl>
                                          </p:spTgt>
                                        </p:tgtEl>
                                        <p:attrNameLst>
                                          <p:attrName>style.visibility</p:attrName>
                                        </p:attrNameLst>
                                      </p:cBhvr>
                                      <p:to>
                                        <p:strVal val="visible"/>
                                      </p:to>
                                    </p:set>
                                    <p:anim calcmode="lin" valueType="num">
                                      <p:cBhvr>
                                        <p:cTn id="20" dur="500" fill="hold"/>
                                        <p:tgtEl>
                                          <p:spTgt spid="93187">
                                            <p:txEl>
                                              <p:pRg st="3" end="3"/>
                                            </p:txEl>
                                          </p:spTgt>
                                        </p:tgtEl>
                                        <p:attrNameLst>
                                          <p:attrName>ppt_w</p:attrName>
                                        </p:attrNameLst>
                                      </p:cBhvr>
                                      <p:tavLst>
                                        <p:tav tm="0">
                                          <p:val>
                                            <p:fltVal val="0"/>
                                          </p:val>
                                        </p:tav>
                                        <p:tav tm="100000">
                                          <p:val>
                                            <p:strVal val="#ppt_w"/>
                                          </p:val>
                                        </p:tav>
                                      </p:tavLst>
                                    </p:anim>
                                    <p:anim calcmode="lin" valueType="num">
                                      <p:cBhvr>
                                        <p:cTn id="21" dur="500" fill="hold"/>
                                        <p:tgtEl>
                                          <p:spTgt spid="93187">
                                            <p:txEl>
                                              <p:pRg st="3" end="3"/>
                                            </p:txEl>
                                          </p:spTgt>
                                        </p:tgtEl>
                                        <p:attrNameLst>
                                          <p:attrName>ppt_h</p:attrName>
                                        </p:attrNameLst>
                                      </p:cBhvr>
                                      <p:tavLst>
                                        <p:tav tm="0">
                                          <p:val>
                                            <p:fltVal val="0"/>
                                          </p:val>
                                        </p:tav>
                                        <p:tav tm="100000">
                                          <p:val>
                                            <p:strVal val="#ppt_h"/>
                                          </p:val>
                                        </p:tav>
                                      </p:tavLst>
                                    </p:anim>
                                    <p:animEffect transition="in" filter="fade">
                                      <p:cBhvr>
                                        <p:cTn id="22" dur="500"/>
                                        <p:tgtEl>
                                          <p:spTgt spid="93187">
                                            <p:txEl>
                                              <p:pRg st="3" end="3"/>
                                            </p:txEl>
                                          </p:spTgt>
                                        </p:tgtEl>
                                      </p:cBhvr>
                                    </p:animEffect>
                                  </p:childTnLst>
                                </p:cTn>
                              </p:par>
                            </p:childTnLst>
                          </p:cTn>
                        </p:par>
                        <p:par>
                          <p:cTn id="23" fill="hold" nodeType="afterGroup">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93187">
                                            <p:txEl>
                                              <p:pRg st="5" end="5"/>
                                            </p:txEl>
                                          </p:spTgt>
                                        </p:tgtEl>
                                        <p:attrNameLst>
                                          <p:attrName>style.visibility</p:attrName>
                                        </p:attrNameLst>
                                      </p:cBhvr>
                                      <p:to>
                                        <p:strVal val="visible"/>
                                      </p:to>
                                    </p:set>
                                    <p:anim calcmode="lin" valueType="num">
                                      <p:cBhvr>
                                        <p:cTn id="26" dur="500" fill="hold"/>
                                        <p:tgtEl>
                                          <p:spTgt spid="93187">
                                            <p:txEl>
                                              <p:pRg st="5" end="5"/>
                                            </p:txEl>
                                          </p:spTgt>
                                        </p:tgtEl>
                                        <p:attrNameLst>
                                          <p:attrName>ppt_w</p:attrName>
                                        </p:attrNameLst>
                                      </p:cBhvr>
                                      <p:tavLst>
                                        <p:tav tm="0">
                                          <p:val>
                                            <p:fltVal val="0"/>
                                          </p:val>
                                        </p:tav>
                                        <p:tav tm="100000">
                                          <p:val>
                                            <p:strVal val="#ppt_w"/>
                                          </p:val>
                                        </p:tav>
                                      </p:tavLst>
                                    </p:anim>
                                    <p:anim calcmode="lin" valueType="num">
                                      <p:cBhvr>
                                        <p:cTn id="27" dur="500" fill="hold"/>
                                        <p:tgtEl>
                                          <p:spTgt spid="93187">
                                            <p:txEl>
                                              <p:pRg st="5" end="5"/>
                                            </p:txEl>
                                          </p:spTgt>
                                        </p:tgtEl>
                                        <p:attrNameLst>
                                          <p:attrName>ppt_h</p:attrName>
                                        </p:attrNameLst>
                                      </p:cBhvr>
                                      <p:tavLst>
                                        <p:tav tm="0">
                                          <p:val>
                                            <p:fltVal val="0"/>
                                          </p:val>
                                        </p:tav>
                                        <p:tav tm="100000">
                                          <p:val>
                                            <p:strVal val="#ppt_h"/>
                                          </p:val>
                                        </p:tav>
                                      </p:tavLst>
                                    </p:anim>
                                    <p:animEffect transition="in" filter="fade">
                                      <p:cBhvr>
                                        <p:cTn id="28" dur="500"/>
                                        <p:tgtEl>
                                          <p:spTgt spid="93187">
                                            <p:txEl>
                                              <p:pRg st="5" end="5"/>
                                            </p:txEl>
                                          </p:spTgt>
                                        </p:tgtEl>
                                      </p:cBhvr>
                                    </p:animEffect>
                                  </p:childTnLst>
                                </p:cTn>
                              </p:par>
                            </p:childTnLst>
                          </p:cTn>
                        </p:par>
                        <p:par>
                          <p:cTn id="29" fill="hold" nodeType="afterGroup">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93187">
                                            <p:txEl>
                                              <p:pRg st="8" end="8"/>
                                            </p:txEl>
                                          </p:spTgt>
                                        </p:tgtEl>
                                        <p:attrNameLst>
                                          <p:attrName>style.visibility</p:attrName>
                                        </p:attrNameLst>
                                      </p:cBhvr>
                                      <p:to>
                                        <p:strVal val="visible"/>
                                      </p:to>
                                    </p:set>
                                    <p:anim calcmode="lin" valueType="num">
                                      <p:cBhvr>
                                        <p:cTn id="32" dur="500" fill="hold"/>
                                        <p:tgtEl>
                                          <p:spTgt spid="93187">
                                            <p:txEl>
                                              <p:pRg st="8" end="8"/>
                                            </p:txEl>
                                          </p:spTgt>
                                        </p:tgtEl>
                                        <p:attrNameLst>
                                          <p:attrName>ppt_w</p:attrName>
                                        </p:attrNameLst>
                                      </p:cBhvr>
                                      <p:tavLst>
                                        <p:tav tm="0">
                                          <p:val>
                                            <p:fltVal val="0"/>
                                          </p:val>
                                        </p:tav>
                                        <p:tav tm="100000">
                                          <p:val>
                                            <p:strVal val="#ppt_w"/>
                                          </p:val>
                                        </p:tav>
                                      </p:tavLst>
                                    </p:anim>
                                    <p:anim calcmode="lin" valueType="num">
                                      <p:cBhvr>
                                        <p:cTn id="33" dur="500" fill="hold"/>
                                        <p:tgtEl>
                                          <p:spTgt spid="93187">
                                            <p:txEl>
                                              <p:pRg st="8" end="8"/>
                                            </p:txEl>
                                          </p:spTgt>
                                        </p:tgtEl>
                                        <p:attrNameLst>
                                          <p:attrName>ppt_h</p:attrName>
                                        </p:attrNameLst>
                                      </p:cBhvr>
                                      <p:tavLst>
                                        <p:tav tm="0">
                                          <p:val>
                                            <p:fltVal val="0"/>
                                          </p:val>
                                        </p:tav>
                                        <p:tav tm="100000">
                                          <p:val>
                                            <p:strVal val="#ppt_h"/>
                                          </p:val>
                                        </p:tav>
                                      </p:tavLst>
                                    </p:anim>
                                    <p:animEffect transition="in" filter="fade">
                                      <p:cBhvr>
                                        <p:cTn id="34" dur="500"/>
                                        <p:tgtEl>
                                          <p:spTgt spid="93187">
                                            <p:txEl>
                                              <p:pRg st="8" end="8"/>
                                            </p:txEl>
                                          </p:spTgt>
                                        </p:tgtEl>
                                      </p:cBhvr>
                                    </p:animEffect>
                                  </p:childTnLst>
                                </p:cTn>
                              </p:par>
                            </p:childTnLst>
                          </p:cTn>
                        </p:par>
                        <p:par>
                          <p:cTn id="35" fill="hold" nodeType="afterGroup">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93187">
                                            <p:txEl>
                                              <p:pRg st="10" end="10"/>
                                            </p:txEl>
                                          </p:spTgt>
                                        </p:tgtEl>
                                        <p:attrNameLst>
                                          <p:attrName>style.visibility</p:attrName>
                                        </p:attrNameLst>
                                      </p:cBhvr>
                                      <p:to>
                                        <p:strVal val="visible"/>
                                      </p:to>
                                    </p:set>
                                    <p:anim calcmode="lin" valueType="num">
                                      <p:cBhvr>
                                        <p:cTn id="38" dur="500" fill="hold"/>
                                        <p:tgtEl>
                                          <p:spTgt spid="93187">
                                            <p:txEl>
                                              <p:pRg st="10" end="10"/>
                                            </p:txEl>
                                          </p:spTgt>
                                        </p:tgtEl>
                                        <p:attrNameLst>
                                          <p:attrName>ppt_w</p:attrName>
                                        </p:attrNameLst>
                                      </p:cBhvr>
                                      <p:tavLst>
                                        <p:tav tm="0">
                                          <p:val>
                                            <p:fltVal val="0"/>
                                          </p:val>
                                        </p:tav>
                                        <p:tav tm="100000">
                                          <p:val>
                                            <p:strVal val="#ppt_w"/>
                                          </p:val>
                                        </p:tav>
                                      </p:tavLst>
                                    </p:anim>
                                    <p:anim calcmode="lin" valueType="num">
                                      <p:cBhvr>
                                        <p:cTn id="39" dur="500" fill="hold"/>
                                        <p:tgtEl>
                                          <p:spTgt spid="93187">
                                            <p:txEl>
                                              <p:pRg st="10" end="10"/>
                                            </p:txEl>
                                          </p:spTgt>
                                        </p:tgtEl>
                                        <p:attrNameLst>
                                          <p:attrName>ppt_h</p:attrName>
                                        </p:attrNameLst>
                                      </p:cBhvr>
                                      <p:tavLst>
                                        <p:tav tm="0">
                                          <p:val>
                                            <p:fltVal val="0"/>
                                          </p:val>
                                        </p:tav>
                                        <p:tav tm="100000">
                                          <p:val>
                                            <p:strVal val="#ppt_h"/>
                                          </p:val>
                                        </p:tav>
                                      </p:tavLst>
                                    </p:anim>
                                    <p:animEffect transition="in" filter="fade">
                                      <p:cBhvr>
                                        <p:cTn id="40" dur="500"/>
                                        <p:tgtEl>
                                          <p:spTgt spid="9318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P spid="9318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lgn="ctr" eaLnBrk="1" hangingPunct="1"/>
            <a:r>
              <a:rPr lang="en-US" smtClean="0"/>
              <a:t>Effects of Bath Salts</a:t>
            </a:r>
          </a:p>
        </p:txBody>
      </p:sp>
      <p:sp>
        <p:nvSpPr>
          <p:cNvPr id="77833" name="Rectangle 9"/>
          <p:cNvSpPr>
            <a:spLocks noGrp="1" noChangeArrowheads="1"/>
          </p:cNvSpPr>
          <p:nvPr>
            <p:ph sz="half" idx="1"/>
          </p:nvPr>
        </p:nvSpPr>
        <p:spPr>
          <a:xfrm>
            <a:off x="226671" y="2174875"/>
            <a:ext cx="2971800" cy="5181600"/>
          </a:xfrm>
        </p:spPr>
        <p:txBody>
          <a:bodyPr>
            <a:normAutofit fontScale="92500" lnSpcReduction="20000"/>
          </a:bodyPr>
          <a:lstStyle/>
          <a:p>
            <a:pPr eaLnBrk="1" hangingPunct="1">
              <a:lnSpc>
                <a:spcPct val="80000"/>
              </a:lnSpc>
            </a:pPr>
            <a:r>
              <a:rPr lang="en-US" sz="1800" dirty="0" smtClean="0">
                <a:latin typeface="Garamond" pitchFamily="18" charset="0"/>
              </a:rPr>
              <a:t>Aggression</a:t>
            </a:r>
          </a:p>
          <a:p>
            <a:pPr eaLnBrk="1" hangingPunct="1">
              <a:lnSpc>
                <a:spcPct val="80000"/>
              </a:lnSpc>
            </a:pPr>
            <a:r>
              <a:rPr lang="en-US" sz="1800" dirty="0" smtClean="0">
                <a:latin typeface="Garamond" pitchFamily="18" charset="0"/>
              </a:rPr>
              <a:t>Agitation</a:t>
            </a:r>
          </a:p>
          <a:p>
            <a:pPr eaLnBrk="1" hangingPunct="1">
              <a:lnSpc>
                <a:spcPct val="80000"/>
              </a:lnSpc>
            </a:pPr>
            <a:r>
              <a:rPr lang="en-US" sz="1800" dirty="0" smtClean="0">
                <a:latin typeface="Garamond" pitchFamily="18" charset="0"/>
              </a:rPr>
              <a:t>Breathing difficulty</a:t>
            </a:r>
          </a:p>
          <a:p>
            <a:pPr eaLnBrk="1" hangingPunct="1">
              <a:lnSpc>
                <a:spcPct val="80000"/>
              </a:lnSpc>
            </a:pPr>
            <a:r>
              <a:rPr lang="en-US" sz="1800" dirty="0" smtClean="0">
                <a:latin typeface="Garamond" pitchFamily="18" charset="0"/>
              </a:rPr>
              <a:t>Bruxism (grinding teeth) </a:t>
            </a:r>
          </a:p>
          <a:p>
            <a:pPr eaLnBrk="1" hangingPunct="1">
              <a:lnSpc>
                <a:spcPct val="80000"/>
              </a:lnSpc>
            </a:pPr>
            <a:r>
              <a:rPr lang="en-US" sz="1800" dirty="0" smtClean="0">
                <a:latin typeface="Garamond" pitchFamily="18" charset="0"/>
              </a:rPr>
              <a:t>Confusion</a:t>
            </a:r>
          </a:p>
          <a:p>
            <a:pPr eaLnBrk="1" hangingPunct="1">
              <a:lnSpc>
                <a:spcPct val="80000"/>
              </a:lnSpc>
            </a:pPr>
            <a:r>
              <a:rPr lang="en-US" sz="1800" dirty="0" smtClean="0">
                <a:latin typeface="Garamond" pitchFamily="18" charset="0"/>
              </a:rPr>
              <a:t>Dizziness</a:t>
            </a:r>
          </a:p>
          <a:p>
            <a:pPr eaLnBrk="1" hangingPunct="1">
              <a:lnSpc>
                <a:spcPct val="80000"/>
              </a:lnSpc>
            </a:pPr>
            <a:r>
              <a:rPr lang="en-US" sz="1800" dirty="0" smtClean="0">
                <a:latin typeface="Garamond" pitchFamily="18" charset="0"/>
              </a:rPr>
              <a:t>Extreme anxiety sometimes progressing to violent behavior </a:t>
            </a:r>
          </a:p>
          <a:p>
            <a:pPr eaLnBrk="1" hangingPunct="1">
              <a:lnSpc>
                <a:spcPct val="80000"/>
              </a:lnSpc>
            </a:pPr>
            <a:r>
              <a:rPr lang="en-US" sz="1800" dirty="0" smtClean="0">
                <a:latin typeface="Garamond" pitchFamily="18" charset="0"/>
              </a:rPr>
              <a:t>Fits and delusions </a:t>
            </a:r>
          </a:p>
          <a:p>
            <a:pPr eaLnBrk="1" hangingPunct="1">
              <a:lnSpc>
                <a:spcPct val="80000"/>
              </a:lnSpc>
            </a:pPr>
            <a:r>
              <a:rPr lang="en-US" sz="1800" dirty="0" smtClean="0">
                <a:latin typeface="Garamond" pitchFamily="18" charset="0"/>
              </a:rPr>
              <a:t>Hallucinations </a:t>
            </a:r>
          </a:p>
          <a:p>
            <a:pPr eaLnBrk="1" hangingPunct="1">
              <a:lnSpc>
                <a:spcPct val="80000"/>
              </a:lnSpc>
            </a:pPr>
            <a:r>
              <a:rPr lang="en-US" sz="1800" dirty="0" smtClean="0">
                <a:latin typeface="Garamond" pitchFamily="18" charset="0"/>
              </a:rPr>
              <a:t>Headache</a:t>
            </a:r>
          </a:p>
          <a:p>
            <a:pPr eaLnBrk="1" hangingPunct="1">
              <a:lnSpc>
                <a:spcPct val="80000"/>
              </a:lnSpc>
            </a:pPr>
            <a:r>
              <a:rPr lang="en-US" sz="1800" dirty="0" smtClean="0">
                <a:latin typeface="Garamond" pitchFamily="18" charset="0"/>
              </a:rPr>
              <a:t>Nausea, stomach cramps, and digestive problems </a:t>
            </a:r>
          </a:p>
          <a:p>
            <a:pPr eaLnBrk="1" hangingPunct="1">
              <a:lnSpc>
                <a:spcPct val="80000"/>
              </a:lnSpc>
            </a:pPr>
            <a:r>
              <a:rPr lang="en-US" sz="1800" dirty="0" smtClean="0">
                <a:latin typeface="Garamond" pitchFamily="18" charset="0"/>
              </a:rPr>
              <a:t>Nosebleeds</a:t>
            </a:r>
          </a:p>
          <a:p>
            <a:pPr eaLnBrk="1" hangingPunct="1">
              <a:lnSpc>
                <a:spcPct val="80000"/>
              </a:lnSpc>
            </a:pPr>
            <a:r>
              <a:rPr lang="en-US" sz="1800" dirty="0" smtClean="0">
                <a:latin typeface="Garamond" pitchFamily="18" charset="0"/>
              </a:rPr>
              <a:t>Psychotic delusions</a:t>
            </a:r>
            <a:r>
              <a:rPr lang="en-US" sz="1600" dirty="0" smtClean="0">
                <a:latin typeface="Garamond" pitchFamily="18" charset="0"/>
              </a:rPr>
              <a:t> </a:t>
            </a:r>
          </a:p>
        </p:txBody>
      </p:sp>
      <p:sp>
        <p:nvSpPr>
          <p:cNvPr id="77834" name="Rectangle 10"/>
          <p:cNvSpPr>
            <a:spLocks noGrp="1" noChangeArrowheads="1"/>
          </p:cNvSpPr>
          <p:nvPr>
            <p:ph sz="half" idx="2"/>
          </p:nvPr>
        </p:nvSpPr>
        <p:spPr>
          <a:xfrm>
            <a:off x="3350871" y="2174875"/>
            <a:ext cx="2667000" cy="4530725"/>
          </a:xfrm>
        </p:spPr>
        <p:txBody>
          <a:bodyPr>
            <a:normAutofit fontScale="92500" lnSpcReduction="20000"/>
          </a:bodyPr>
          <a:lstStyle/>
          <a:p>
            <a:pPr eaLnBrk="1" hangingPunct="1">
              <a:lnSpc>
                <a:spcPct val="80000"/>
              </a:lnSpc>
            </a:pPr>
            <a:r>
              <a:rPr lang="en-US" sz="1800" dirty="0" smtClean="0">
                <a:latin typeface="Garamond" pitchFamily="18" charset="0"/>
              </a:rPr>
              <a:t>Hypertension (high blood pressure)</a:t>
            </a:r>
          </a:p>
          <a:p>
            <a:pPr eaLnBrk="1" hangingPunct="1">
              <a:lnSpc>
                <a:spcPct val="80000"/>
              </a:lnSpc>
            </a:pPr>
            <a:r>
              <a:rPr lang="en-US" sz="1800" dirty="0" smtClean="0">
                <a:latin typeface="Garamond" pitchFamily="18" charset="0"/>
              </a:rPr>
              <a:t>Increased alertness/awareness </a:t>
            </a:r>
          </a:p>
          <a:p>
            <a:pPr eaLnBrk="1" hangingPunct="1">
              <a:lnSpc>
                <a:spcPct val="80000"/>
              </a:lnSpc>
            </a:pPr>
            <a:r>
              <a:rPr lang="en-US" sz="1800" dirty="0" smtClean="0">
                <a:latin typeface="Garamond" pitchFamily="18" charset="0"/>
              </a:rPr>
              <a:t>Increased body temperature, chills, sweating </a:t>
            </a:r>
          </a:p>
          <a:p>
            <a:pPr eaLnBrk="1" hangingPunct="1">
              <a:lnSpc>
                <a:spcPct val="80000"/>
              </a:lnSpc>
            </a:pPr>
            <a:r>
              <a:rPr lang="en-US" sz="1800" dirty="0" smtClean="0">
                <a:latin typeface="Garamond" pitchFamily="18" charset="0"/>
              </a:rPr>
              <a:t>Insomnia </a:t>
            </a:r>
          </a:p>
          <a:p>
            <a:pPr eaLnBrk="1" hangingPunct="1">
              <a:lnSpc>
                <a:spcPct val="80000"/>
              </a:lnSpc>
            </a:pPr>
            <a:r>
              <a:rPr lang="en-US" sz="1800" dirty="0" smtClean="0">
                <a:latin typeface="Garamond" pitchFamily="18" charset="0"/>
              </a:rPr>
              <a:t>Kidney pain </a:t>
            </a:r>
          </a:p>
          <a:p>
            <a:pPr eaLnBrk="1" hangingPunct="1">
              <a:lnSpc>
                <a:spcPct val="80000"/>
              </a:lnSpc>
            </a:pPr>
            <a:r>
              <a:rPr lang="en-US" sz="1800" dirty="0" smtClean="0">
                <a:latin typeface="Garamond" pitchFamily="18" charset="0"/>
              </a:rPr>
              <a:t>Lack of appetite </a:t>
            </a:r>
          </a:p>
          <a:p>
            <a:pPr eaLnBrk="1" hangingPunct="1">
              <a:lnSpc>
                <a:spcPct val="80000"/>
              </a:lnSpc>
            </a:pPr>
            <a:r>
              <a:rPr lang="en-US" sz="1800" dirty="0" smtClean="0">
                <a:latin typeface="Garamond" pitchFamily="18" charset="0"/>
              </a:rPr>
              <a:t>Liver failure </a:t>
            </a:r>
          </a:p>
          <a:p>
            <a:pPr eaLnBrk="1" hangingPunct="1">
              <a:lnSpc>
                <a:spcPct val="80000"/>
              </a:lnSpc>
            </a:pPr>
            <a:r>
              <a:rPr lang="en-US" sz="1800" dirty="0" smtClean="0">
                <a:latin typeface="Garamond" pitchFamily="18" charset="0"/>
              </a:rPr>
              <a:t>Loss of bowel control </a:t>
            </a:r>
          </a:p>
          <a:p>
            <a:pPr eaLnBrk="1" hangingPunct="1">
              <a:lnSpc>
                <a:spcPct val="80000"/>
              </a:lnSpc>
            </a:pPr>
            <a:r>
              <a:rPr lang="en-US" sz="1800" dirty="0" smtClean="0">
                <a:latin typeface="Garamond" pitchFamily="18" charset="0"/>
              </a:rPr>
              <a:t>Muscle spasms </a:t>
            </a:r>
          </a:p>
          <a:p>
            <a:pPr eaLnBrk="1" hangingPunct="1">
              <a:lnSpc>
                <a:spcPct val="80000"/>
              </a:lnSpc>
            </a:pPr>
            <a:r>
              <a:rPr lang="en-US" sz="1800" dirty="0" smtClean="0">
                <a:latin typeface="Garamond" pitchFamily="18" charset="0"/>
              </a:rPr>
              <a:t>Muscle tenseness</a:t>
            </a:r>
          </a:p>
          <a:p>
            <a:pPr eaLnBrk="1" hangingPunct="1">
              <a:lnSpc>
                <a:spcPct val="80000"/>
              </a:lnSpc>
            </a:pPr>
            <a:r>
              <a:rPr lang="en-US" sz="1800" dirty="0" smtClean="0">
                <a:latin typeface="Garamond" pitchFamily="18" charset="0"/>
              </a:rPr>
              <a:t>Vasoconstriction (narrowing of the blood vessels) </a:t>
            </a:r>
          </a:p>
          <a:p>
            <a:pPr eaLnBrk="1" hangingPunct="1">
              <a:lnSpc>
                <a:spcPct val="80000"/>
              </a:lnSpc>
            </a:pPr>
            <a:r>
              <a:rPr lang="en-US" sz="1800" dirty="0" smtClean="0">
                <a:latin typeface="Garamond" pitchFamily="18" charset="0"/>
              </a:rPr>
              <a:t>Pupil dilation</a:t>
            </a:r>
          </a:p>
          <a:p>
            <a:pPr eaLnBrk="1" hangingPunct="1">
              <a:lnSpc>
                <a:spcPct val="80000"/>
              </a:lnSpc>
            </a:pPr>
            <a:endParaRPr lang="en-US" sz="1800" dirty="0" smtClean="0">
              <a:latin typeface="Garamond" pitchFamily="18" charset="0"/>
            </a:endParaRPr>
          </a:p>
        </p:txBody>
      </p:sp>
      <p:sp>
        <p:nvSpPr>
          <p:cNvPr id="77835" name="Text Box 11"/>
          <p:cNvSpPr txBox="1">
            <a:spLocks noChangeArrowheads="1"/>
          </p:cNvSpPr>
          <p:nvPr/>
        </p:nvSpPr>
        <p:spPr bwMode="auto">
          <a:xfrm>
            <a:off x="6553200" y="2138496"/>
            <a:ext cx="2438400" cy="3721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1400">
                <a:solidFill>
                  <a:schemeClr val="tx1"/>
                </a:solidFill>
                <a:latin typeface="Garamond" pitchFamily="18" charset="0"/>
              </a:defRPr>
            </a:lvl1pPr>
            <a:lvl2pPr marL="742950" indent="-285750" eaLnBrk="0" hangingPunct="0">
              <a:defRPr sz="1400">
                <a:solidFill>
                  <a:schemeClr val="tx1"/>
                </a:solidFill>
                <a:latin typeface="Garamond" pitchFamily="18" charset="0"/>
              </a:defRPr>
            </a:lvl2pPr>
            <a:lvl3pPr marL="1143000" indent="-228600" eaLnBrk="0" hangingPunct="0">
              <a:defRPr sz="1400">
                <a:solidFill>
                  <a:schemeClr val="tx1"/>
                </a:solidFill>
                <a:latin typeface="Garamond" pitchFamily="18" charset="0"/>
              </a:defRPr>
            </a:lvl3pPr>
            <a:lvl4pPr marL="1600200" indent="-228600" eaLnBrk="0" hangingPunct="0">
              <a:defRPr sz="1400">
                <a:solidFill>
                  <a:schemeClr val="tx1"/>
                </a:solidFill>
                <a:latin typeface="Garamond" pitchFamily="18" charset="0"/>
              </a:defRPr>
            </a:lvl4pPr>
            <a:lvl5pPr marL="2057400" indent="-228600" eaLnBrk="0" hangingPunct="0">
              <a:defRPr sz="1400">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9pPr>
          </a:lstStyle>
          <a:p>
            <a:pPr marL="0" indent="0" eaLnBrk="1" hangingPunct="1">
              <a:buNone/>
            </a:pPr>
            <a:r>
              <a:rPr lang="en-US" sz="1800" dirty="0"/>
              <a:t>Renal </a:t>
            </a:r>
            <a:r>
              <a:rPr lang="en-US" sz="1800" dirty="0" smtClean="0"/>
              <a:t>failure</a:t>
            </a:r>
          </a:p>
          <a:p>
            <a:pPr marL="0" indent="0" eaLnBrk="1" hangingPunct="1">
              <a:buNone/>
            </a:pPr>
            <a:endParaRPr lang="en-US" sz="1800" dirty="0"/>
          </a:p>
          <a:p>
            <a:pPr marL="0" indent="0" eaLnBrk="1" hangingPunct="1">
              <a:buNone/>
            </a:pPr>
            <a:r>
              <a:rPr lang="en-US" sz="1800" dirty="0" smtClean="0"/>
              <a:t>Severe </a:t>
            </a:r>
            <a:r>
              <a:rPr lang="en-US" sz="1800" dirty="0"/>
              <a:t>paranoia</a:t>
            </a:r>
          </a:p>
          <a:p>
            <a:pPr marL="0" indent="0" eaLnBrk="1" hangingPunct="1">
              <a:buNone/>
            </a:pPr>
            <a:endParaRPr lang="en-US" sz="1800" dirty="0" smtClean="0"/>
          </a:p>
          <a:p>
            <a:pPr marL="0" indent="0" eaLnBrk="1" hangingPunct="1">
              <a:buNone/>
            </a:pPr>
            <a:r>
              <a:rPr lang="en-US" sz="1800" dirty="0" smtClean="0"/>
              <a:t>Suicidal </a:t>
            </a:r>
            <a:r>
              <a:rPr lang="en-US" sz="1800" dirty="0"/>
              <a:t>thoughts</a:t>
            </a:r>
          </a:p>
          <a:p>
            <a:pPr marL="0" indent="0" eaLnBrk="1" hangingPunct="1">
              <a:buNone/>
            </a:pPr>
            <a:endParaRPr lang="en-US" sz="1800" dirty="0" smtClean="0"/>
          </a:p>
          <a:p>
            <a:pPr marL="0" indent="0" eaLnBrk="1" hangingPunct="1">
              <a:buNone/>
            </a:pPr>
            <a:r>
              <a:rPr lang="en-US" sz="1800" dirty="0" smtClean="0"/>
              <a:t>Tachycardia </a:t>
            </a:r>
            <a:r>
              <a:rPr lang="en-US" sz="1800" dirty="0"/>
              <a:t>(rapid heartbeat) </a:t>
            </a:r>
          </a:p>
          <a:p>
            <a:pPr marL="0" indent="0" eaLnBrk="1" hangingPunct="1">
              <a:buNone/>
            </a:pPr>
            <a:endParaRPr lang="en-US" sz="1800" dirty="0" smtClean="0"/>
          </a:p>
          <a:p>
            <a:pPr marL="0" indent="0" eaLnBrk="1" hangingPunct="1">
              <a:buNone/>
            </a:pPr>
            <a:r>
              <a:rPr lang="en-US" sz="1800" dirty="0" smtClean="0"/>
              <a:t>Tinnitus </a:t>
            </a:r>
            <a:endParaRPr lang="en-US" sz="1800" dirty="0"/>
          </a:p>
          <a:p>
            <a:pPr eaLnBrk="1" hangingPunct="1">
              <a:spcBef>
                <a:spcPct val="50000"/>
              </a:spcBef>
            </a:pPr>
            <a:endParaRPr lang="en-US" sz="1800"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barn(inVertical)">
                                      <p:cBhvr>
                                        <p:cTn id="7" dur="500"/>
                                        <p:tgtEl>
                                          <p:spTgt spid="7782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833">
                                            <p:txEl>
                                              <p:pRg st="0" end="0"/>
                                            </p:txEl>
                                          </p:spTgt>
                                        </p:tgtEl>
                                        <p:attrNameLst>
                                          <p:attrName>style.visibility</p:attrName>
                                        </p:attrNameLst>
                                      </p:cBhvr>
                                      <p:to>
                                        <p:strVal val="visible"/>
                                      </p:to>
                                    </p:set>
                                    <p:animEffect transition="in" filter="fade">
                                      <p:cBhvr>
                                        <p:cTn id="11" dur="500"/>
                                        <p:tgtEl>
                                          <p:spTgt spid="77833">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7833">
                                            <p:txEl>
                                              <p:pRg st="1" end="1"/>
                                            </p:txEl>
                                          </p:spTgt>
                                        </p:tgtEl>
                                        <p:attrNameLst>
                                          <p:attrName>style.visibility</p:attrName>
                                        </p:attrNameLst>
                                      </p:cBhvr>
                                      <p:to>
                                        <p:strVal val="visible"/>
                                      </p:to>
                                    </p:set>
                                    <p:animEffect transition="in" filter="fade">
                                      <p:cBhvr>
                                        <p:cTn id="15" dur="500"/>
                                        <p:tgtEl>
                                          <p:spTgt spid="77833">
                                            <p:txEl>
                                              <p:pRg st="1" end="1"/>
                                            </p:txEl>
                                          </p:spTgt>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7833">
                                            <p:txEl>
                                              <p:pRg st="2" end="2"/>
                                            </p:txEl>
                                          </p:spTgt>
                                        </p:tgtEl>
                                        <p:attrNameLst>
                                          <p:attrName>style.visibility</p:attrName>
                                        </p:attrNameLst>
                                      </p:cBhvr>
                                      <p:to>
                                        <p:strVal val="visible"/>
                                      </p:to>
                                    </p:set>
                                    <p:animEffect transition="in" filter="fade">
                                      <p:cBhvr>
                                        <p:cTn id="19" dur="500"/>
                                        <p:tgtEl>
                                          <p:spTgt spid="77833">
                                            <p:txEl>
                                              <p:pRg st="2" end="2"/>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7833">
                                            <p:txEl>
                                              <p:pRg st="3" end="3"/>
                                            </p:txEl>
                                          </p:spTgt>
                                        </p:tgtEl>
                                        <p:attrNameLst>
                                          <p:attrName>style.visibility</p:attrName>
                                        </p:attrNameLst>
                                      </p:cBhvr>
                                      <p:to>
                                        <p:strVal val="visible"/>
                                      </p:to>
                                    </p:set>
                                    <p:animEffect transition="in" filter="fade">
                                      <p:cBhvr>
                                        <p:cTn id="23" dur="500"/>
                                        <p:tgtEl>
                                          <p:spTgt spid="77833">
                                            <p:txEl>
                                              <p:pRg st="3" end="3"/>
                                            </p:txEl>
                                          </p:spTgt>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7833">
                                            <p:txEl>
                                              <p:pRg st="4" end="4"/>
                                            </p:txEl>
                                          </p:spTgt>
                                        </p:tgtEl>
                                        <p:attrNameLst>
                                          <p:attrName>style.visibility</p:attrName>
                                        </p:attrNameLst>
                                      </p:cBhvr>
                                      <p:to>
                                        <p:strVal val="visible"/>
                                      </p:to>
                                    </p:set>
                                    <p:animEffect transition="in" filter="fade">
                                      <p:cBhvr>
                                        <p:cTn id="27" dur="500"/>
                                        <p:tgtEl>
                                          <p:spTgt spid="77833">
                                            <p:txEl>
                                              <p:pRg st="4" end="4"/>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7833">
                                            <p:txEl>
                                              <p:pRg st="5" end="5"/>
                                            </p:txEl>
                                          </p:spTgt>
                                        </p:tgtEl>
                                        <p:attrNameLst>
                                          <p:attrName>style.visibility</p:attrName>
                                        </p:attrNameLst>
                                      </p:cBhvr>
                                      <p:to>
                                        <p:strVal val="visible"/>
                                      </p:to>
                                    </p:set>
                                    <p:animEffect transition="in" filter="fade">
                                      <p:cBhvr>
                                        <p:cTn id="31" dur="500"/>
                                        <p:tgtEl>
                                          <p:spTgt spid="77833">
                                            <p:txEl>
                                              <p:pRg st="5" end="5"/>
                                            </p:txEl>
                                          </p:spTgt>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7833">
                                            <p:txEl>
                                              <p:pRg st="6" end="6"/>
                                            </p:txEl>
                                          </p:spTgt>
                                        </p:tgtEl>
                                        <p:attrNameLst>
                                          <p:attrName>style.visibility</p:attrName>
                                        </p:attrNameLst>
                                      </p:cBhvr>
                                      <p:to>
                                        <p:strVal val="visible"/>
                                      </p:to>
                                    </p:set>
                                    <p:animEffect transition="in" filter="fade">
                                      <p:cBhvr>
                                        <p:cTn id="35" dur="500"/>
                                        <p:tgtEl>
                                          <p:spTgt spid="77833">
                                            <p:txEl>
                                              <p:pRg st="6" end="6"/>
                                            </p:txEl>
                                          </p:spTgt>
                                        </p:tgtEl>
                                      </p:cBhvr>
                                    </p:animEffect>
                                  </p:childTnLst>
                                </p:cTn>
                              </p:par>
                            </p:childTnLst>
                          </p:cTn>
                        </p:par>
                        <p:par>
                          <p:cTn id="36" fill="hold" nodeType="afterGroup">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7833">
                                            <p:txEl>
                                              <p:pRg st="7" end="7"/>
                                            </p:txEl>
                                          </p:spTgt>
                                        </p:tgtEl>
                                        <p:attrNameLst>
                                          <p:attrName>style.visibility</p:attrName>
                                        </p:attrNameLst>
                                      </p:cBhvr>
                                      <p:to>
                                        <p:strVal val="visible"/>
                                      </p:to>
                                    </p:set>
                                    <p:animEffect transition="in" filter="fade">
                                      <p:cBhvr>
                                        <p:cTn id="39" dur="500"/>
                                        <p:tgtEl>
                                          <p:spTgt spid="77833">
                                            <p:txEl>
                                              <p:pRg st="7" end="7"/>
                                            </p:txEl>
                                          </p:spTgt>
                                        </p:tgtEl>
                                      </p:cBhvr>
                                    </p:animEffect>
                                  </p:childTnLst>
                                </p:cTn>
                              </p:par>
                            </p:childTnLst>
                          </p:cTn>
                        </p:par>
                        <p:par>
                          <p:cTn id="40" fill="hold" nodeType="afterGroup">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7833">
                                            <p:txEl>
                                              <p:pRg st="8" end="8"/>
                                            </p:txEl>
                                          </p:spTgt>
                                        </p:tgtEl>
                                        <p:attrNameLst>
                                          <p:attrName>style.visibility</p:attrName>
                                        </p:attrNameLst>
                                      </p:cBhvr>
                                      <p:to>
                                        <p:strVal val="visible"/>
                                      </p:to>
                                    </p:set>
                                    <p:animEffect transition="in" filter="fade">
                                      <p:cBhvr>
                                        <p:cTn id="43" dur="500"/>
                                        <p:tgtEl>
                                          <p:spTgt spid="77833">
                                            <p:txEl>
                                              <p:pRg st="8" end="8"/>
                                            </p:txEl>
                                          </p:spTgt>
                                        </p:tgtEl>
                                      </p:cBhvr>
                                    </p:animEffect>
                                  </p:childTnLst>
                                </p:cTn>
                              </p:par>
                            </p:childTnLst>
                          </p:cTn>
                        </p:par>
                        <p:par>
                          <p:cTn id="44" fill="hold" nodeType="afterGroup">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7833">
                                            <p:txEl>
                                              <p:pRg st="9" end="9"/>
                                            </p:txEl>
                                          </p:spTgt>
                                        </p:tgtEl>
                                        <p:attrNameLst>
                                          <p:attrName>style.visibility</p:attrName>
                                        </p:attrNameLst>
                                      </p:cBhvr>
                                      <p:to>
                                        <p:strVal val="visible"/>
                                      </p:to>
                                    </p:set>
                                    <p:animEffect transition="in" filter="fade">
                                      <p:cBhvr>
                                        <p:cTn id="47" dur="500"/>
                                        <p:tgtEl>
                                          <p:spTgt spid="77833">
                                            <p:txEl>
                                              <p:pRg st="9" end="9"/>
                                            </p:txEl>
                                          </p:spTgt>
                                        </p:tgtEl>
                                      </p:cBhvr>
                                    </p:animEffect>
                                  </p:childTnLst>
                                </p:cTn>
                              </p:par>
                            </p:childTnLst>
                          </p:cTn>
                        </p:par>
                        <p:par>
                          <p:cTn id="48" fill="hold" nodeType="afterGroup">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7833">
                                            <p:txEl>
                                              <p:pRg st="10" end="10"/>
                                            </p:txEl>
                                          </p:spTgt>
                                        </p:tgtEl>
                                        <p:attrNameLst>
                                          <p:attrName>style.visibility</p:attrName>
                                        </p:attrNameLst>
                                      </p:cBhvr>
                                      <p:to>
                                        <p:strVal val="visible"/>
                                      </p:to>
                                    </p:set>
                                    <p:animEffect transition="in" filter="fade">
                                      <p:cBhvr>
                                        <p:cTn id="51" dur="500"/>
                                        <p:tgtEl>
                                          <p:spTgt spid="77833">
                                            <p:txEl>
                                              <p:pRg st="10" end="10"/>
                                            </p:txEl>
                                          </p:spTgt>
                                        </p:tgtEl>
                                      </p:cBhvr>
                                    </p:animEffect>
                                  </p:childTnLst>
                                </p:cTn>
                              </p:par>
                            </p:childTnLst>
                          </p:cTn>
                        </p:par>
                        <p:par>
                          <p:cTn id="52" fill="hold" nodeType="afterGroup">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7833">
                                            <p:txEl>
                                              <p:pRg st="11" end="11"/>
                                            </p:txEl>
                                          </p:spTgt>
                                        </p:tgtEl>
                                        <p:attrNameLst>
                                          <p:attrName>style.visibility</p:attrName>
                                        </p:attrNameLst>
                                      </p:cBhvr>
                                      <p:to>
                                        <p:strVal val="visible"/>
                                      </p:to>
                                    </p:set>
                                    <p:animEffect transition="in" filter="fade">
                                      <p:cBhvr>
                                        <p:cTn id="55" dur="500"/>
                                        <p:tgtEl>
                                          <p:spTgt spid="77833">
                                            <p:txEl>
                                              <p:pRg st="11" end="11"/>
                                            </p:txEl>
                                          </p:spTgt>
                                        </p:tgtEl>
                                      </p:cBhvr>
                                    </p:animEffect>
                                  </p:childTnLst>
                                </p:cTn>
                              </p:par>
                            </p:childTnLst>
                          </p:cTn>
                        </p:par>
                        <p:par>
                          <p:cTn id="56" fill="hold" nodeType="afterGroup">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7833">
                                            <p:txEl>
                                              <p:pRg st="12" end="12"/>
                                            </p:txEl>
                                          </p:spTgt>
                                        </p:tgtEl>
                                        <p:attrNameLst>
                                          <p:attrName>style.visibility</p:attrName>
                                        </p:attrNameLst>
                                      </p:cBhvr>
                                      <p:to>
                                        <p:strVal val="visible"/>
                                      </p:to>
                                    </p:set>
                                    <p:animEffect transition="in" filter="fade">
                                      <p:cBhvr>
                                        <p:cTn id="59" dur="500"/>
                                        <p:tgtEl>
                                          <p:spTgt spid="77833">
                                            <p:txEl>
                                              <p:pRg st="12" end="12"/>
                                            </p:txEl>
                                          </p:spTgt>
                                        </p:tgtEl>
                                      </p:cBhvr>
                                    </p:animEffect>
                                  </p:childTnLst>
                                </p:cTn>
                              </p:par>
                            </p:childTnLst>
                          </p:cTn>
                        </p:par>
                        <p:par>
                          <p:cTn id="60" fill="hold" nodeType="afterGroup">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77834">
                                            <p:txEl>
                                              <p:pRg st="0" end="0"/>
                                            </p:txEl>
                                          </p:spTgt>
                                        </p:tgtEl>
                                        <p:attrNameLst>
                                          <p:attrName>style.visibility</p:attrName>
                                        </p:attrNameLst>
                                      </p:cBhvr>
                                      <p:to>
                                        <p:strVal val="visible"/>
                                      </p:to>
                                    </p:set>
                                    <p:animEffect transition="in" filter="fade">
                                      <p:cBhvr>
                                        <p:cTn id="63" dur="1000"/>
                                        <p:tgtEl>
                                          <p:spTgt spid="77834">
                                            <p:txEl>
                                              <p:pRg st="0" end="0"/>
                                            </p:txEl>
                                          </p:spTgt>
                                        </p:tgtEl>
                                      </p:cBhvr>
                                    </p:animEffect>
                                    <p:anim calcmode="lin" valueType="num">
                                      <p:cBhvr>
                                        <p:cTn id="64" dur="1000" fill="hold"/>
                                        <p:tgtEl>
                                          <p:spTgt spid="77834">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77834">
                                            <p:txEl>
                                              <p:pRg st="0" end="0"/>
                                            </p:txEl>
                                          </p:spTgt>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8000"/>
                            </p:stCondLst>
                            <p:childTnLst>
                              <p:par>
                                <p:cTn id="67" presetID="42" presetClass="entr" presetSubtype="0" fill="hold" grpId="0" nodeType="afterEffect">
                                  <p:stCondLst>
                                    <p:cond delay="0"/>
                                  </p:stCondLst>
                                  <p:childTnLst>
                                    <p:set>
                                      <p:cBhvr>
                                        <p:cTn id="68" dur="1" fill="hold">
                                          <p:stCondLst>
                                            <p:cond delay="0"/>
                                          </p:stCondLst>
                                        </p:cTn>
                                        <p:tgtEl>
                                          <p:spTgt spid="77834">
                                            <p:txEl>
                                              <p:pRg st="1" end="1"/>
                                            </p:txEl>
                                          </p:spTgt>
                                        </p:tgtEl>
                                        <p:attrNameLst>
                                          <p:attrName>style.visibility</p:attrName>
                                        </p:attrNameLst>
                                      </p:cBhvr>
                                      <p:to>
                                        <p:strVal val="visible"/>
                                      </p:to>
                                    </p:set>
                                    <p:animEffect transition="in" filter="fade">
                                      <p:cBhvr>
                                        <p:cTn id="69" dur="1000"/>
                                        <p:tgtEl>
                                          <p:spTgt spid="77834">
                                            <p:txEl>
                                              <p:pRg st="1" end="1"/>
                                            </p:txEl>
                                          </p:spTgt>
                                        </p:tgtEl>
                                      </p:cBhvr>
                                    </p:animEffect>
                                    <p:anim calcmode="lin" valueType="num">
                                      <p:cBhvr>
                                        <p:cTn id="70" dur="1000" fill="hold"/>
                                        <p:tgtEl>
                                          <p:spTgt spid="77834">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77834">
                                            <p:txEl>
                                              <p:pRg st="1" end="1"/>
                                            </p:txEl>
                                          </p:spTgt>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77834">
                                            <p:txEl>
                                              <p:pRg st="2" end="2"/>
                                            </p:txEl>
                                          </p:spTgt>
                                        </p:tgtEl>
                                        <p:attrNameLst>
                                          <p:attrName>style.visibility</p:attrName>
                                        </p:attrNameLst>
                                      </p:cBhvr>
                                      <p:to>
                                        <p:strVal val="visible"/>
                                      </p:to>
                                    </p:set>
                                    <p:animEffect transition="in" filter="fade">
                                      <p:cBhvr>
                                        <p:cTn id="75" dur="1000"/>
                                        <p:tgtEl>
                                          <p:spTgt spid="77834">
                                            <p:txEl>
                                              <p:pRg st="2" end="2"/>
                                            </p:txEl>
                                          </p:spTgt>
                                        </p:tgtEl>
                                      </p:cBhvr>
                                    </p:animEffect>
                                    <p:anim calcmode="lin" valueType="num">
                                      <p:cBhvr>
                                        <p:cTn id="76" dur="1000" fill="hold"/>
                                        <p:tgtEl>
                                          <p:spTgt spid="77834">
                                            <p:txEl>
                                              <p:pRg st="2" end="2"/>
                                            </p:txEl>
                                          </p:spTgt>
                                        </p:tgtEl>
                                        <p:attrNameLst>
                                          <p:attrName>ppt_x</p:attrName>
                                        </p:attrNameLst>
                                      </p:cBhvr>
                                      <p:tavLst>
                                        <p:tav tm="0">
                                          <p:val>
                                            <p:strVal val="#ppt_x"/>
                                          </p:val>
                                        </p:tav>
                                        <p:tav tm="100000">
                                          <p:val>
                                            <p:strVal val="#ppt_x"/>
                                          </p:val>
                                        </p:tav>
                                      </p:tavLst>
                                    </p:anim>
                                    <p:anim calcmode="lin" valueType="num">
                                      <p:cBhvr>
                                        <p:cTn id="77" dur="1000" fill="hold"/>
                                        <p:tgtEl>
                                          <p:spTgt spid="77834">
                                            <p:txEl>
                                              <p:pRg st="2" end="2"/>
                                            </p:txEl>
                                          </p:spTgt>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10000"/>
                            </p:stCondLst>
                            <p:childTnLst>
                              <p:par>
                                <p:cTn id="79" presetID="42" presetClass="entr" presetSubtype="0" fill="hold" grpId="0" nodeType="afterEffect">
                                  <p:stCondLst>
                                    <p:cond delay="0"/>
                                  </p:stCondLst>
                                  <p:childTnLst>
                                    <p:set>
                                      <p:cBhvr>
                                        <p:cTn id="80" dur="1" fill="hold">
                                          <p:stCondLst>
                                            <p:cond delay="0"/>
                                          </p:stCondLst>
                                        </p:cTn>
                                        <p:tgtEl>
                                          <p:spTgt spid="77834">
                                            <p:txEl>
                                              <p:pRg st="3" end="3"/>
                                            </p:txEl>
                                          </p:spTgt>
                                        </p:tgtEl>
                                        <p:attrNameLst>
                                          <p:attrName>style.visibility</p:attrName>
                                        </p:attrNameLst>
                                      </p:cBhvr>
                                      <p:to>
                                        <p:strVal val="visible"/>
                                      </p:to>
                                    </p:set>
                                    <p:animEffect transition="in" filter="fade">
                                      <p:cBhvr>
                                        <p:cTn id="81" dur="1000"/>
                                        <p:tgtEl>
                                          <p:spTgt spid="77834">
                                            <p:txEl>
                                              <p:pRg st="3" end="3"/>
                                            </p:txEl>
                                          </p:spTgt>
                                        </p:tgtEl>
                                      </p:cBhvr>
                                    </p:animEffect>
                                    <p:anim calcmode="lin" valueType="num">
                                      <p:cBhvr>
                                        <p:cTn id="82" dur="1000" fill="hold"/>
                                        <p:tgtEl>
                                          <p:spTgt spid="77834">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77834">
                                            <p:txEl>
                                              <p:pRg st="3" end="3"/>
                                            </p:txEl>
                                          </p:spTgt>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11000"/>
                            </p:stCondLst>
                            <p:childTnLst>
                              <p:par>
                                <p:cTn id="85" presetID="42" presetClass="entr" presetSubtype="0" fill="hold" grpId="0" nodeType="afterEffect">
                                  <p:stCondLst>
                                    <p:cond delay="0"/>
                                  </p:stCondLst>
                                  <p:childTnLst>
                                    <p:set>
                                      <p:cBhvr>
                                        <p:cTn id="86" dur="1" fill="hold">
                                          <p:stCondLst>
                                            <p:cond delay="0"/>
                                          </p:stCondLst>
                                        </p:cTn>
                                        <p:tgtEl>
                                          <p:spTgt spid="77834">
                                            <p:txEl>
                                              <p:pRg st="4" end="4"/>
                                            </p:txEl>
                                          </p:spTgt>
                                        </p:tgtEl>
                                        <p:attrNameLst>
                                          <p:attrName>style.visibility</p:attrName>
                                        </p:attrNameLst>
                                      </p:cBhvr>
                                      <p:to>
                                        <p:strVal val="visible"/>
                                      </p:to>
                                    </p:set>
                                    <p:animEffect transition="in" filter="fade">
                                      <p:cBhvr>
                                        <p:cTn id="87" dur="1000"/>
                                        <p:tgtEl>
                                          <p:spTgt spid="77834">
                                            <p:txEl>
                                              <p:pRg st="4" end="4"/>
                                            </p:txEl>
                                          </p:spTgt>
                                        </p:tgtEl>
                                      </p:cBhvr>
                                    </p:animEffect>
                                    <p:anim calcmode="lin" valueType="num">
                                      <p:cBhvr>
                                        <p:cTn id="88" dur="1000" fill="hold"/>
                                        <p:tgtEl>
                                          <p:spTgt spid="77834">
                                            <p:txEl>
                                              <p:pRg st="4" end="4"/>
                                            </p:txEl>
                                          </p:spTgt>
                                        </p:tgtEl>
                                        <p:attrNameLst>
                                          <p:attrName>ppt_x</p:attrName>
                                        </p:attrNameLst>
                                      </p:cBhvr>
                                      <p:tavLst>
                                        <p:tav tm="0">
                                          <p:val>
                                            <p:strVal val="#ppt_x"/>
                                          </p:val>
                                        </p:tav>
                                        <p:tav tm="100000">
                                          <p:val>
                                            <p:strVal val="#ppt_x"/>
                                          </p:val>
                                        </p:tav>
                                      </p:tavLst>
                                    </p:anim>
                                    <p:anim calcmode="lin" valueType="num">
                                      <p:cBhvr>
                                        <p:cTn id="89" dur="1000" fill="hold"/>
                                        <p:tgtEl>
                                          <p:spTgt spid="77834">
                                            <p:txEl>
                                              <p:pRg st="4" end="4"/>
                                            </p:txEl>
                                          </p:spTgt>
                                        </p:tgtEl>
                                        <p:attrNameLst>
                                          <p:attrName>ppt_y</p:attrName>
                                        </p:attrNameLst>
                                      </p:cBhvr>
                                      <p:tavLst>
                                        <p:tav tm="0">
                                          <p:val>
                                            <p:strVal val="#ppt_y+.1"/>
                                          </p:val>
                                        </p:tav>
                                        <p:tav tm="100000">
                                          <p:val>
                                            <p:strVal val="#ppt_y"/>
                                          </p:val>
                                        </p:tav>
                                      </p:tavLst>
                                    </p:anim>
                                  </p:childTnLst>
                                </p:cTn>
                              </p:par>
                            </p:childTnLst>
                          </p:cTn>
                        </p:par>
                        <p:par>
                          <p:cTn id="90" fill="hold" nodeType="afterGroup">
                            <p:stCondLst>
                              <p:cond delay="12000"/>
                            </p:stCondLst>
                            <p:childTnLst>
                              <p:par>
                                <p:cTn id="91" presetID="42" presetClass="entr" presetSubtype="0" fill="hold" grpId="0" nodeType="afterEffect">
                                  <p:stCondLst>
                                    <p:cond delay="0"/>
                                  </p:stCondLst>
                                  <p:childTnLst>
                                    <p:set>
                                      <p:cBhvr>
                                        <p:cTn id="92" dur="1" fill="hold">
                                          <p:stCondLst>
                                            <p:cond delay="0"/>
                                          </p:stCondLst>
                                        </p:cTn>
                                        <p:tgtEl>
                                          <p:spTgt spid="77834">
                                            <p:txEl>
                                              <p:pRg st="5" end="5"/>
                                            </p:txEl>
                                          </p:spTgt>
                                        </p:tgtEl>
                                        <p:attrNameLst>
                                          <p:attrName>style.visibility</p:attrName>
                                        </p:attrNameLst>
                                      </p:cBhvr>
                                      <p:to>
                                        <p:strVal val="visible"/>
                                      </p:to>
                                    </p:set>
                                    <p:animEffect transition="in" filter="fade">
                                      <p:cBhvr>
                                        <p:cTn id="93" dur="1000"/>
                                        <p:tgtEl>
                                          <p:spTgt spid="77834">
                                            <p:txEl>
                                              <p:pRg st="5" end="5"/>
                                            </p:txEl>
                                          </p:spTgt>
                                        </p:tgtEl>
                                      </p:cBhvr>
                                    </p:animEffect>
                                    <p:anim calcmode="lin" valueType="num">
                                      <p:cBhvr>
                                        <p:cTn id="94" dur="1000" fill="hold"/>
                                        <p:tgtEl>
                                          <p:spTgt spid="77834">
                                            <p:txEl>
                                              <p:pRg st="5" end="5"/>
                                            </p:txEl>
                                          </p:spTgt>
                                        </p:tgtEl>
                                        <p:attrNameLst>
                                          <p:attrName>ppt_x</p:attrName>
                                        </p:attrNameLst>
                                      </p:cBhvr>
                                      <p:tavLst>
                                        <p:tav tm="0">
                                          <p:val>
                                            <p:strVal val="#ppt_x"/>
                                          </p:val>
                                        </p:tav>
                                        <p:tav tm="100000">
                                          <p:val>
                                            <p:strVal val="#ppt_x"/>
                                          </p:val>
                                        </p:tav>
                                      </p:tavLst>
                                    </p:anim>
                                    <p:anim calcmode="lin" valueType="num">
                                      <p:cBhvr>
                                        <p:cTn id="95" dur="1000" fill="hold"/>
                                        <p:tgtEl>
                                          <p:spTgt spid="77834">
                                            <p:txEl>
                                              <p:pRg st="5" end="5"/>
                                            </p:txEl>
                                          </p:spTgt>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3000"/>
                            </p:stCondLst>
                            <p:childTnLst>
                              <p:par>
                                <p:cTn id="97" presetID="42" presetClass="entr" presetSubtype="0" fill="hold" grpId="0" nodeType="afterEffect">
                                  <p:stCondLst>
                                    <p:cond delay="0"/>
                                  </p:stCondLst>
                                  <p:childTnLst>
                                    <p:set>
                                      <p:cBhvr>
                                        <p:cTn id="98" dur="1" fill="hold">
                                          <p:stCondLst>
                                            <p:cond delay="0"/>
                                          </p:stCondLst>
                                        </p:cTn>
                                        <p:tgtEl>
                                          <p:spTgt spid="77834">
                                            <p:txEl>
                                              <p:pRg st="6" end="6"/>
                                            </p:txEl>
                                          </p:spTgt>
                                        </p:tgtEl>
                                        <p:attrNameLst>
                                          <p:attrName>style.visibility</p:attrName>
                                        </p:attrNameLst>
                                      </p:cBhvr>
                                      <p:to>
                                        <p:strVal val="visible"/>
                                      </p:to>
                                    </p:set>
                                    <p:animEffect transition="in" filter="fade">
                                      <p:cBhvr>
                                        <p:cTn id="99" dur="1000"/>
                                        <p:tgtEl>
                                          <p:spTgt spid="77834">
                                            <p:txEl>
                                              <p:pRg st="6" end="6"/>
                                            </p:txEl>
                                          </p:spTgt>
                                        </p:tgtEl>
                                      </p:cBhvr>
                                    </p:animEffect>
                                    <p:anim calcmode="lin" valueType="num">
                                      <p:cBhvr>
                                        <p:cTn id="100" dur="1000" fill="hold"/>
                                        <p:tgtEl>
                                          <p:spTgt spid="77834">
                                            <p:txEl>
                                              <p:pRg st="6" end="6"/>
                                            </p:txEl>
                                          </p:spTgt>
                                        </p:tgtEl>
                                        <p:attrNameLst>
                                          <p:attrName>ppt_x</p:attrName>
                                        </p:attrNameLst>
                                      </p:cBhvr>
                                      <p:tavLst>
                                        <p:tav tm="0">
                                          <p:val>
                                            <p:strVal val="#ppt_x"/>
                                          </p:val>
                                        </p:tav>
                                        <p:tav tm="100000">
                                          <p:val>
                                            <p:strVal val="#ppt_x"/>
                                          </p:val>
                                        </p:tav>
                                      </p:tavLst>
                                    </p:anim>
                                    <p:anim calcmode="lin" valueType="num">
                                      <p:cBhvr>
                                        <p:cTn id="101" dur="1000" fill="hold"/>
                                        <p:tgtEl>
                                          <p:spTgt spid="77834">
                                            <p:txEl>
                                              <p:pRg st="6" end="6"/>
                                            </p:txEl>
                                          </p:spTgt>
                                        </p:tgtEl>
                                        <p:attrNameLst>
                                          <p:attrName>ppt_y</p:attrName>
                                        </p:attrNameLst>
                                      </p:cBhvr>
                                      <p:tavLst>
                                        <p:tav tm="0">
                                          <p:val>
                                            <p:strVal val="#ppt_y+.1"/>
                                          </p:val>
                                        </p:tav>
                                        <p:tav tm="100000">
                                          <p:val>
                                            <p:strVal val="#ppt_y"/>
                                          </p:val>
                                        </p:tav>
                                      </p:tavLst>
                                    </p:anim>
                                  </p:childTnLst>
                                </p:cTn>
                              </p:par>
                            </p:childTnLst>
                          </p:cTn>
                        </p:par>
                        <p:par>
                          <p:cTn id="102" fill="hold" nodeType="afterGroup">
                            <p:stCondLst>
                              <p:cond delay="14000"/>
                            </p:stCondLst>
                            <p:childTnLst>
                              <p:par>
                                <p:cTn id="103" presetID="42" presetClass="entr" presetSubtype="0" fill="hold" grpId="0" nodeType="afterEffect">
                                  <p:stCondLst>
                                    <p:cond delay="0"/>
                                  </p:stCondLst>
                                  <p:childTnLst>
                                    <p:set>
                                      <p:cBhvr>
                                        <p:cTn id="104" dur="1" fill="hold">
                                          <p:stCondLst>
                                            <p:cond delay="0"/>
                                          </p:stCondLst>
                                        </p:cTn>
                                        <p:tgtEl>
                                          <p:spTgt spid="77834">
                                            <p:txEl>
                                              <p:pRg st="7" end="7"/>
                                            </p:txEl>
                                          </p:spTgt>
                                        </p:tgtEl>
                                        <p:attrNameLst>
                                          <p:attrName>style.visibility</p:attrName>
                                        </p:attrNameLst>
                                      </p:cBhvr>
                                      <p:to>
                                        <p:strVal val="visible"/>
                                      </p:to>
                                    </p:set>
                                    <p:animEffect transition="in" filter="fade">
                                      <p:cBhvr>
                                        <p:cTn id="105" dur="1000"/>
                                        <p:tgtEl>
                                          <p:spTgt spid="77834">
                                            <p:txEl>
                                              <p:pRg st="7" end="7"/>
                                            </p:txEl>
                                          </p:spTgt>
                                        </p:tgtEl>
                                      </p:cBhvr>
                                    </p:animEffect>
                                    <p:anim calcmode="lin" valueType="num">
                                      <p:cBhvr>
                                        <p:cTn id="106" dur="1000" fill="hold"/>
                                        <p:tgtEl>
                                          <p:spTgt spid="77834">
                                            <p:txEl>
                                              <p:pRg st="7" end="7"/>
                                            </p:txEl>
                                          </p:spTgt>
                                        </p:tgtEl>
                                        <p:attrNameLst>
                                          <p:attrName>ppt_x</p:attrName>
                                        </p:attrNameLst>
                                      </p:cBhvr>
                                      <p:tavLst>
                                        <p:tav tm="0">
                                          <p:val>
                                            <p:strVal val="#ppt_x"/>
                                          </p:val>
                                        </p:tav>
                                        <p:tav tm="100000">
                                          <p:val>
                                            <p:strVal val="#ppt_x"/>
                                          </p:val>
                                        </p:tav>
                                      </p:tavLst>
                                    </p:anim>
                                    <p:anim calcmode="lin" valueType="num">
                                      <p:cBhvr>
                                        <p:cTn id="107" dur="1000" fill="hold"/>
                                        <p:tgtEl>
                                          <p:spTgt spid="77834">
                                            <p:txEl>
                                              <p:pRg st="7" end="7"/>
                                            </p:txEl>
                                          </p:spTgt>
                                        </p:tgtEl>
                                        <p:attrNameLst>
                                          <p:attrName>ppt_y</p:attrName>
                                        </p:attrNameLst>
                                      </p:cBhvr>
                                      <p:tavLst>
                                        <p:tav tm="0">
                                          <p:val>
                                            <p:strVal val="#ppt_y+.1"/>
                                          </p:val>
                                        </p:tav>
                                        <p:tav tm="100000">
                                          <p:val>
                                            <p:strVal val="#ppt_y"/>
                                          </p:val>
                                        </p:tav>
                                      </p:tavLst>
                                    </p:anim>
                                  </p:childTnLst>
                                </p:cTn>
                              </p:par>
                            </p:childTnLst>
                          </p:cTn>
                        </p:par>
                        <p:par>
                          <p:cTn id="108" fill="hold" nodeType="afterGroup">
                            <p:stCondLst>
                              <p:cond delay="15000"/>
                            </p:stCondLst>
                            <p:childTnLst>
                              <p:par>
                                <p:cTn id="109" presetID="42" presetClass="entr" presetSubtype="0" fill="hold" grpId="0" nodeType="afterEffect">
                                  <p:stCondLst>
                                    <p:cond delay="0"/>
                                  </p:stCondLst>
                                  <p:childTnLst>
                                    <p:set>
                                      <p:cBhvr>
                                        <p:cTn id="110" dur="1" fill="hold">
                                          <p:stCondLst>
                                            <p:cond delay="0"/>
                                          </p:stCondLst>
                                        </p:cTn>
                                        <p:tgtEl>
                                          <p:spTgt spid="77834">
                                            <p:txEl>
                                              <p:pRg st="8" end="8"/>
                                            </p:txEl>
                                          </p:spTgt>
                                        </p:tgtEl>
                                        <p:attrNameLst>
                                          <p:attrName>style.visibility</p:attrName>
                                        </p:attrNameLst>
                                      </p:cBhvr>
                                      <p:to>
                                        <p:strVal val="visible"/>
                                      </p:to>
                                    </p:set>
                                    <p:animEffect transition="in" filter="fade">
                                      <p:cBhvr>
                                        <p:cTn id="111" dur="1000"/>
                                        <p:tgtEl>
                                          <p:spTgt spid="77834">
                                            <p:txEl>
                                              <p:pRg st="8" end="8"/>
                                            </p:txEl>
                                          </p:spTgt>
                                        </p:tgtEl>
                                      </p:cBhvr>
                                    </p:animEffect>
                                    <p:anim calcmode="lin" valueType="num">
                                      <p:cBhvr>
                                        <p:cTn id="112" dur="1000" fill="hold"/>
                                        <p:tgtEl>
                                          <p:spTgt spid="77834">
                                            <p:txEl>
                                              <p:pRg st="8" end="8"/>
                                            </p:txEl>
                                          </p:spTgt>
                                        </p:tgtEl>
                                        <p:attrNameLst>
                                          <p:attrName>ppt_x</p:attrName>
                                        </p:attrNameLst>
                                      </p:cBhvr>
                                      <p:tavLst>
                                        <p:tav tm="0">
                                          <p:val>
                                            <p:strVal val="#ppt_x"/>
                                          </p:val>
                                        </p:tav>
                                        <p:tav tm="100000">
                                          <p:val>
                                            <p:strVal val="#ppt_x"/>
                                          </p:val>
                                        </p:tav>
                                      </p:tavLst>
                                    </p:anim>
                                    <p:anim calcmode="lin" valueType="num">
                                      <p:cBhvr>
                                        <p:cTn id="113" dur="1000" fill="hold"/>
                                        <p:tgtEl>
                                          <p:spTgt spid="77834">
                                            <p:txEl>
                                              <p:pRg st="8" end="8"/>
                                            </p:txEl>
                                          </p:spTgt>
                                        </p:tgtEl>
                                        <p:attrNameLst>
                                          <p:attrName>ppt_y</p:attrName>
                                        </p:attrNameLst>
                                      </p:cBhvr>
                                      <p:tavLst>
                                        <p:tav tm="0">
                                          <p:val>
                                            <p:strVal val="#ppt_y+.1"/>
                                          </p:val>
                                        </p:tav>
                                        <p:tav tm="100000">
                                          <p:val>
                                            <p:strVal val="#ppt_y"/>
                                          </p:val>
                                        </p:tav>
                                      </p:tavLst>
                                    </p:anim>
                                  </p:childTnLst>
                                </p:cTn>
                              </p:par>
                            </p:childTnLst>
                          </p:cTn>
                        </p:par>
                        <p:par>
                          <p:cTn id="114" fill="hold" nodeType="afterGroup">
                            <p:stCondLst>
                              <p:cond delay="16000"/>
                            </p:stCondLst>
                            <p:childTnLst>
                              <p:par>
                                <p:cTn id="115" presetID="42" presetClass="entr" presetSubtype="0" fill="hold" grpId="0" nodeType="afterEffect">
                                  <p:stCondLst>
                                    <p:cond delay="0"/>
                                  </p:stCondLst>
                                  <p:childTnLst>
                                    <p:set>
                                      <p:cBhvr>
                                        <p:cTn id="116" dur="1" fill="hold">
                                          <p:stCondLst>
                                            <p:cond delay="0"/>
                                          </p:stCondLst>
                                        </p:cTn>
                                        <p:tgtEl>
                                          <p:spTgt spid="77834">
                                            <p:txEl>
                                              <p:pRg st="9" end="9"/>
                                            </p:txEl>
                                          </p:spTgt>
                                        </p:tgtEl>
                                        <p:attrNameLst>
                                          <p:attrName>style.visibility</p:attrName>
                                        </p:attrNameLst>
                                      </p:cBhvr>
                                      <p:to>
                                        <p:strVal val="visible"/>
                                      </p:to>
                                    </p:set>
                                    <p:animEffect transition="in" filter="fade">
                                      <p:cBhvr>
                                        <p:cTn id="117" dur="1000"/>
                                        <p:tgtEl>
                                          <p:spTgt spid="77834">
                                            <p:txEl>
                                              <p:pRg st="9" end="9"/>
                                            </p:txEl>
                                          </p:spTgt>
                                        </p:tgtEl>
                                      </p:cBhvr>
                                    </p:animEffect>
                                    <p:anim calcmode="lin" valueType="num">
                                      <p:cBhvr>
                                        <p:cTn id="118" dur="1000" fill="hold"/>
                                        <p:tgtEl>
                                          <p:spTgt spid="77834">
                                            <p:txEl>
                                              <p:pRg st="9" end="9"/>
                                            </p:txEl>
                                          </p:spTgt>
                                        </p:tgtEl>
                                        <p:attrNameLst>
                                          <p:attrName>ppt_x</p:attrName>
                                        </p:attrNameLst>
                                      </p:cBhvr>
                                      <p:tavLst>
                                        <p:tav tm="0">
                                          <p:val>
                                            <p:strVal val="#ppt_x"/>
                                          </p:val>
                                        </p:tav>
                                        <p:tav tm="100000">
                                          <p:val>
                                            <p:strVal val="#ppt_x"/>
                                          </p:val>
                                        </p:tav>
                                      </p:tavLst>
                                    </p:anim>
                                    <p:anim calcmode="lin" valueType="num">
                                      <p:cBhvr>
                                        <p:cTn id="119" dur="1000" fill="hold"/>
                                        <p:tgtEl>
                                          <p:spTgt spid="77834">
                                            <p:txEl>
                                              <p:pRg st="9" end="9"/>
                                            </p:txEl>
                                          </p:spTgt>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17000"/>
                            </p:stCondLst>
                            <p:childTnLst>
                              <p:par>
                                <p:cTn id="121" presetID="42" presetClass="entr" presetSubtype="0" fill="hold" grpId="0" nodeType="afterEffect">
                                  <p:stCondLst>
                                    <p:cond delay="0"/>
                                  </p:stCondLst>
                                  <p:childTnLst>
                                    <p:set>
                                      <p:cBhvr>
                                        <p:cTn id="122" dur="1" fill="hold">
                                          <p:stCondLst>
                                            <p:cond delay="0"/>
                                          </p:stCondLst>
                                        </p:cTn>
                                        <p:tgtEl>
                                          <p:spTgt spid="77834">
                                            <p:txEl>
                                              <p:pRg st="10" end="10"/>
                                            </p:txEl>
                                          </p:spTgt>
                                        </p:tgtEl>
                                        <p:attrNameLst>
                                          <p:attrName>style.visibility</p:attrName>
                                        </p:attrNameLst>
                                      </p:cBhvr>
                                      <p:to>
                                        <p:strVal val="visible"/>
                                      </p:to>
                                    </p:set>
                                    <p:animEffect transition="in" filter="fade">
                                      <p:cBhvr>
                                        <p:cTn id="123" dur="1000"/>
                                        <p:tgtEl>
                                          <p:spTgt spid="77834">
                                            <p:txEl>
                                              <p:pRg st="10" end="10"/>
                                            </p:txEl>
                                          </p:spTgt>
                                        </p:tgtEl>
                                      </p:cBhvr>
                                    </p:animEffect>
                                    <p:anim calcmode="lin" valueType="num">
                                      <p:cBhvr>
                                        <p:cTn id="124" dur="1000" fill="hold"/>
                                        <p:tgtEl>
                                          <p:spTgt spid="77834">
                                            <p:txEl>
                                              <p:pRg st="10" end="10"/>
                                            </p:txEl>
                                          </p:spTgt>
                                        </p:tgtEl>
                                        <p:attrNameLst>
                                          <p:attrName>ppt_x</p:attrName>
                                        </p:attrNameLst>
                                      </p:cBhvr>
                                      <p:tavLst>
                                        <p:tav tm="0">
                                          <p:val>
                                            <p:strVal val="#ppt_x"/>
                                          </p:val>
                                        </p:tav>
                                        <p:tav tm="100000">
                                          <p:val>
                                            <p:strVal val="#ppt_x"/>
                                          </p:val>
                                        </p:tav>
                                      </p:tavLst>
                                    </p:anim>
                                    <p:anim calcmode="lin" valueType="num">
                                      <p:cBhvr>
                                        <p:cTn id="125" dur="1000" fill="hold"/>
                                        <p:tgtEl>
                                          <p:spTgt spid="77834">
                                            <p:txEl>
                                              <p:pRg st="10" end="10"/>
                                            </p:txEl>
                                          </p:spTgt>
                                        </p:tgtEl>
                                        <p:attrNameLst>
                                          <p:attrName>ppt_y</p:attrName>
                                        </p:attrNameLst>
                                      </p:cBhvr>
                                      <p:tavLst>
                                        <p:tav tm="0">
                                          <p:val>
                                            <p:strVal val="#ppt_y+.1"/>
                                          </p:val>
                                        </p:tav>
                                        <p:tav tm="100000">
                                          <p:val>
                                            <p:strVal val="#ppt_y"/>
                                          </p:val>
                                        </p:tav>
                                      </p:tavLst>
                                    </p:anim>
                                  </p:childTnLst>
                                </p:cTn>
                              </p:par>
                            </p:childTnLst>
                          </p:cTn>
                        </p:par>
                        <p:par>
                          <p:cTn id="126" fill="hold" nodeType="afterGroup">
                            <p:stCondLst>
                              <p:cond delay="18000"/>
                            </p:stCondLst>
                            <p:childTnLst>
                              <p:par>
                                <p:cTn id="127" presetID="42" presetClass="entr" presetSubtype="0" fill="hold" grpId="0" nodeType="afterEffect">
                                  <p:stCondLst>
                                    <p:cond delay="0"/>
                                  </p:stCondLst>
                                  <p:childTnLst>
                                    <p:set>
                                      <p:cBhvr>
                                        <p:cTn id="128" dur="1" fill="hold">
                                          <p:stCondLst>
                                            <p:cond delay="0"/>
                                          </p:stCondLst>
                                        </p:cTn>
                                        <p:tgtEl>
                                          <p:spTgt spid="77834">
                                            <p:txEl>
                                              <p:pRg st="11" end="11"/>
                                            </p:txEl>
                                          </p:spTgt>
                                        </p:tgtEl>
                                        <p:attrNameLst>
                                          <p:attrName>style.visibility</p:attrName>
                                        </p:attrNameLst>
                                      </p:cBhvr>
                                      <p:to>
                                        <p:strVal val="visible"/>
                                      </p:to>
                                    </p:set>
                                    <p:animEffect transition="in" filter="fade">
                                      <p:cBhvr>
                                        <p:cTn id="129" dur="1000"/>
                                        <p:tgtEl>
                                          <p:spTgt spid="77834">
                                            <p:txEl>
                                              <p:pRg st="11" end="11"/>
                                            </p:txEl>
                                          </p:spTgt>
                                        </p:tgtEl>
                                      </p:cBhvr>
                                    </p:animEffect>
                                    <p:anim calcmode="lin" valueType="num">
                                      <p:cBhvr>
                                        <p:cTn id="130" dur="1000" fill="hold"/>
                                        <p:tgtEl>
                                          <p:spTgt spid="77834">
                                            <p:txEl>
                                              <p:pRg st="11" end="11"/>
                                            </p:txEl>
                                          </p:spTgt>
                                        </p:tgtEl>
                                        <p:attrNameLst>
                                          <p:attrName>ppt_x</p:attrName>
                                        </p:attrNameLst>
                                      </p:cBhvr>
                                      <p:tavLst>
                                        <p:tav tm="0">
                                          <p:val>
                                            <p:strVal val="#ppt_x"/>
                                          </p:val>
                                        </p:tav>
                                        <p:tav tm="100000">
                                          <p:val>
                                            <p:strVal val="#ppt_x"/>
                                          </p:val>
                                        </p:tav>
                                      </p:tavLst>
                                    </p:anim>
                                    <p:anim calcmode="lin" valueType="num">
                                      <p:cBhvr>
                                        <p:cTn id="131" dur="1000" fill="hold"/>
                                        <p:tgtEl>
                                          <p:spTgt spid="77834">
                                            <p:txEl>
                                              <p:pRg st="11" end="11"/>
                                            </p:txEl>
                                          </p:spTgt>
                                        </p:tgtEl>
                                        <p:attrNameLst>
                                          <p:attrName>ppt_y</p:attrName>
                                        </p:attrNameLst>
                                      </p:cBhvr>
                                      <p:tavLst>
                                        <p:tav tm="0">
                                          <p:val>
                                            <p:strVal val="#ppt_y+.1"/>
                                          </p:val>
                                        </p:tav>
                                        <p:tav tm="100000">
                                          <p:val>
                                            <p:strVal val="#ppt_y"/>
                                          </p:val>
                                        </p:tav>
                                      </p:tavLst>
                                    </p:anim>
                                  </p:childTnLst>
                                </p:cTn>
                              </p:par>
                            </p:childTnLst>
                          </p:cTn>
                        </p:par>
                        <p:par>
                          <p:cTn id="132" fill="hold" nodeType="afterGroup">
                            <p:stCondLst>
                              <p:cond delay="19000"/>
                            </p:stCondLst>
                            <p:childTnLst>
                              <p:par>
                                <p:cTn id="133" presetID="26" presetClass="entr" presetSubtype="0" fill="hold" grpId="0" nodeType="afterEffect">
                                  <p:stCondLst>
                                    <p:cond delay="0"/>
                                  </p:stCondLst>
                                  <p:childTnLst>
                                    <p:set>
                                      <p:cBhvr>
                                        <p:cTn id="134" dur="1" fill="hold">
                                          <p:stCondLst>
                                            <p:cond delay="0"/>
                                          </p:stCondLst>
                                        </p:cTn>
                                        <p:tgtEl>
                                          <p:spTgt spid="77835"/>
                                        </p:tgtEl>
                                        <p:attrNameLst>
                                          <p:attrName>style.visibility</p:attrName>
                                        </p:attrNameLst>
                                      </p:cBhvr>
                                      <p:to>
                                        <p:strVal val="visible"/>
                                      </p:to>
                                    </p:set>
                                    <p:animEffect transition="in" filter="wipe(down)">
                                      <p:cBhvr>
                                        <p:cTn id="135" dur="580">
                                          <p:stCondLst>
                                            <p:cond delay="0"/>
                                          </p:stCondLst>
                                        </p:cTn>
                                        <p:tgtEl>
                                          <p:spTgt spid="77835"/>
                                        </p:tgtEl>
                                      </p:cBhvr>
                                    </p:animEffect>
                                    <p:anim calcmode="lin" valueType="num">
                                      <p:cBhvr>
                                        <p:cTn id="136" dur="1822" tmFilter="0,0; 0.14,0.36; 0.43,0.73; 0.71,0.91; 1.0,1.0">
                                          <p:stCondLst>
                                            <p:cond delay="0"/>
                                          </p:stCondLst>
                                        </p:cTn>
                                        <p:tgtEl>
                                          <p:spTgt spid="77835"/>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77835"/>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77835"/>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77835"/>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77835"/>
                                        </p:tgtEl>
                                        <p:attrNameLst>
                                          <p:attrName>ppt_y</p:attrName>
                                        </p:attrNameLst>
                                      </p:cBhvr>
                                      <p:tavLst>
                                        <p:tav tm="0" fmla="#ppt_y-sin(pi*$)/81">
                                          <p:val>
                                            <p:fltVal val="0"/>
                                          </p:val>
                                        </p:tav>
                                        <p:tav tm="100000">
                                          <p:val>
                                            <p:fltVal val="1"/>
                                          </p:val>
                                        </p:tav>
                                      </p:tavLst>
                                    </p:anim>
                                    <p:animScale>
                                      <p:cBhvr>
                                        <p:cTn id="141" dur="26">
                                          <p:stCondLst>
                                            <p:cond delay="650"/>
                                          </p:stCondLst>
                                        </p:cTn>
                                        <p:tgtEl>
                                          <p:spTgt spid="77835"/>
                                        </p:tgtEl>
                                      </p:cBhvr>
                                      <p:to x="100000" y="60000"/>
                                    </p:animScale>
                                    <p:animScale>
                                      <p:cBhvr>
                                        <p:cTn id="142" dur="166" decel="50000">
                                          <p:stCondLst>
                                            <p:cond delay="676"/>
                                          </p:stCondLst>
                                        </p:cTn>
                                        <p:tgtEl>
                                          <p:spTgt spid="77835"/>
                                        </p:tgtEl>
                                      </p:cBhvr>
                                      <p:to x="100000" y="100000"/>
                                    </p:animScale>
                                    <p:animScale>
                                      <p:cBhvr>
                                        <p:cTn id="143" dur="26">
                                          <p:stCondLst>
                                            <p:cond delay="1312"/>
                                          </p:stCondLst>
                                        </p:cTn>
                                        <p:tgtEl>
                                          <p:spTgt spid="77835"/>
                                        </p:tgtEl>
                                      </p:cBhvr>
                                      <p:to x="100000" y="80000"/>
                                    </p:animScale>
                                    <p:animScale>
                                      <p:cBhvr>
                                        <p:cTn id="144" dur="166" decel="50000">
                                          <p:stCondLst>
                                            <p:cond delay="1338"/>
                                          </p:stCondLst>
                                        </p:cTn>
                                        <p:tgtEl>
                                          <p:spTgt spid="77835"/>
                                        </p:tgtEl>
                                      </p:cBhvr>
                                      <p:to x="100000" y="100000"/>
                                    </p:animScale>
                                    <p:animScale>
                                      <p:cBhvr>
                                        <p:cTn id="145" dur="26">
                                          <p:stCondLst>
                                            <p:cond delay="1642"/>
                                          </p:stCondLst>
                                        </p:cTn>
                                        <p:tgtEl>
                                          <p:spTgt spid="77835"/>
                                        </p:tgtEl>
                                      </p:cBhvr>
                                      <p:to x="100000" y="90000"/>
                                    </p:animScale>
                                    <p:animScale>
                                      <p:cBhvr>
                                        <p:cTn id="146" dur="166" decel="50000">
                                          <p:stCondLst>
                                            <p:cond delay="1668"/>
                                          </p:stCondLst>
                                        </p:cTn>
                                        <p:tgtEl>
                                          <p:spTgt spid="77835"/>
                                        </p:tgtEl>
                                      </p:cBhvr>
                                      <p:to x="100000" y="100000"/>
                                    </p:animScale>
                                    <p:animScale>
                                      <p:cBhvr>
                                        <p:cTn id="147" dur="26">
                                          <p:stCondLst>
                                            <p:cond delay="1808"/>
                                          </p:stCondLst>
                                        </p:cTn>
                                        <p:tgtEl>
                                          <p:spTgt spid="77835"/>
                                        </p:tgtEl>
                                      </p:cBhvr>
                                      <p:to x="100000" y="95000"/>
                                    </p:animScale>
                                    <p:animScale>
                                      <p:cBhvr>
                                        <p:cTn id="148" dur="166" decel="50000">
                                          <p:stCondLst>
                                            <p:cond delay="1834"/>
                                          </p:stCondLst>
                                        </p:cTn>
                                        <p:tgtEl>
                                          <p:spTgt spid="7783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33" grpId="0" build="p"/>
      <p:bldP spid="77834" grpId="0" build="p"/>
      <p:bldP spid="778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smtClean="0"/>
              <a:t>Is a legal substance really dangerous?</a:t>
            </a:r>
          </a:p>
        </p:txBody>
      </p:sp>
      <p:sp>
        <p:nvSpPr>
          <p:cNvPr id="84995" name="Rectangle 3"/>
          <p:cNvSpPr>
            <a:spLocks noGrp="1" noChangeArrowheads="1"/>
          </p:cNvSpPr>
          <p:nvPr>
            <p:ph idx="1"/>
          </p:nvPr>
        </p:nvSpPr>
        <p:spPr>
          <a:xfrm>
            <a:off x="304800" y="2336872"/>
            <a:ext cx="8534400" cy="4521127"/>
          </a:xfrm>
        </p:spPr>
        <p:txBody>
          <a:bodyPr>
            <a:normAutofit/>
          </a:bodyPr>
          <a:lstStyle/>
          <a:p>
            <a:pPr eaLnBrk="1" hangingPunct="1">
              <a:lnSpc>
                <a:spcPct val="80000"/>
              </a:lnSpc>
            </a:pPr>
            <a:r>
              <a:rPr lang="en-US" sz="2000" dirty="0" smtClean="0">
                <a:latin typeface="Garamond" pitchFamily="18" charset="0"/>
              </a:rPr>
              <a:t>Yes. These drugs have not been formally tested for human consumption. And until a drug is tested, it cannot be considered safe. Not only have these synthetic substances never undergone any formal testing, nearly all were created for experimental use in animals and cell cultures, never tested for use in humans. </a:t>
            </a:r>
          </a:p>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The synthetic cannabinoids have been associated with impaired driving incidents, attempted suicides, and emergency department visits, and have been linked to such adverse effects as increased anxiety, panic attacks, heart palpitations, respiratory complications, aggression, mood swings, altered perception, and paranoia.</a:t>
            </a:r>
          </a:p>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MDPV and its ‘chemical relatives’ have not been tested by the FDA and thus little is known as to the potential harm.  Some anecdotal stories involving ‘bath salt’ usage and their potential for harm come in news stories from across the nation, local emergency room reports and data collected from the American Association of Poison Control Center.</a:t>
            </a:r>
          </a:p>
          <a:p>
            <a:pPr eaLnBrk="1" hangingPunct="1">
              <a:lnSpc>
                <a:spcPct val="80000"/>
              </a:lnSpc>
            </a:pPr>
            <a:endParaRPr lang="en-US" sz="2000" dirty="0" smtClean="0">
              <a:latin typeface="Garamond" pitchFamily="18"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wipe(down)">
                                      <p:cBhvr>
                                        <p:cTn id="7" dur="580">
                                          <p:stCondLst>
                                            <p:cond delay="0"/>
                                          </p:stCondLst>
                                        </p:cTn>
                                        <p:tgtEl>
                                          <p:spTgt spid="84994"/>
                                        </p:tgtEl>
                                      </p:cBhvr>
                                    </p:animEffect>
                                    <p:anim calcmode="lin" valueType="num">
                                      <p:cBhvr>
                                        <p:cTn id="8" dur="1822" tmFilter="0,0; 0.14,0.36; 0.43,0.73; 0.71,0.91; 1.0,1.0">
                                          <p:stCondLst>
                                            <p:cond delay="0"/>
                                          </p:stCondLst>
                                        </p:cTn>
                                        <p:tgtEl>
                                          <p:spTgt spid="8499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499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499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499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4994"/>
                                        </p:tgtEl>
                                        <p:attrNameLst>
                                          <p:attrName>ppt_y</p:attrName>
                                        </p:attrNameLst>
                                      </p:cBhvr>
                                      <p:tavLst>
                                        <p:tav tm="0" fmla="#ppt_y-sin(pi*$)/81">
                                          <p:val>
                                            <p:fltVal val="0"/>
                                          </p:val>
                                        </p:tav>
                                        <p:tav tm="100000">
                                          <p:val>
                                            <p:fltVal val="1"/>
                                          </p:val>
                                        </p:tav>
                                      </p:tavLst>
                                    </p:anim>
                                    <p:animScale>
                                      <p:cBhvr>
                                        <p:cTn id="13" dur="26">
                                          <p:stCondLst>
                                            <p:cond delay="650"/>
                                          </p:stCondLst>
                                        </p:cTn>
                                        <p:tgtEl>
                                          <p:spTgt spid="84994"/>
                                        </p:tgtEl>
                                      </p:cBhvr>
                                      <p:to x="100000" y="60000"/>
                                    </p:animScale>
                                    <p:animScale>
                                      <p:cBhvr>
                                        <p:cTn id="14" dur="166" decel="50000">
                                          <p:stCondLst>
                                            <p:cond delay="676"/>
                                          </p:stCondLst>
                                        </p:cTn>
                                        <p:tgtEl>
                                          <p:spTgt spid="84994"/>
                                        </p:tgtEl>
                                      </p:cBhvr>
                                      <p:to x="100000" y="100000"/>
                                    </p:animScale>
                                    <p:animScale>
                                      <p:cBhvr>
                                        <p:cTn id="15" dur="26">
                                          <p:stCondLst>
                                            <p:cond delay="1312"/>
                                          </p:stCondLst>
                                        </p:cTn>
                                        <p:tgtEl>
                                          <p:spTgt spid="84994"/>
                                        </p:tgtEl>
                                      </p:cBhvr>
                                      <p:to x="100000" y="80000"/>
                                    </p:animScale>
                                    <p:animScale>
                                      <p:cBhvr>
                                        <p:cTn id="16" dur="166" decel="50000">
                                          <p:stCondLst>
                                            <p:cond delay="1338"/>
                                          </p:stCondLst>
                                        </p:cTn>
                                        <p:tgtEl>
                                          <p:spTgt spid="84994"/>
                                        </p:tgtEl>
                                      </p:cBhvr>
                                      <p:to x="100000" y="100000"/>
                                    </p:animScale>
                                    <p:animScale>
                                      <p:cBhvr>
                                        <p:cTn id="17" dur="26">
                                          <p:stCondLst>
                                            <p:cond delay="1642"/>
                                          </p:stCondLst>
                                        </p:cTn>
                                        <p:tgtEl>
                                          <p:spTgt spid="84994"/>
                                        </p:tgtEl>
                                      </p:cBhvr>
                                      <p:to x="100000" y="90000"/>
                                    </p:animScale>
                                    <p:animScale>
                                      <p:cBhvr>
                                        <p:cTn id="18" dur="166" decel="50000">
                                          <p:stCondLst>
                                            <p:cond delay="1668"/>
                                          </p:stCondLst>
                                        </p:cTn>
                                        <p:tgtEl>
                                          <p:spTgt spid="84994"/>
                                        </p:tgtEl>
                                      </p:cBhvr>
                                      <p:to x="100000" y="100000"/>
                                    </p:animScale>
                                    <p:animScale>
                                      <p:cBhvr>
                                        <p:cTn id="19" dur="26">
                                          <p:stCondLst>
                                            <p:cond delay="1808"/>
                                          </p:stCondLst>
                                        </p:cTn>
                                        <p:tgtEl>
                                          <p:spTgt spid="84994"/>
                                        </p:tgtEl>
                                      </p:cBhvr>
                                      <p:to x="100000" y="95000"/>
                                    </p:animScale>
                                    <p:animScale>
                                      <p:cBhvr>
                                        <p:cTn id="20" dur="166" decel="50000">
                                          <p:stCondLst>
                                            <p:cond delay="1834"/>
                                          </p:stCondLst>
                                        </p:cTn>
                                        <p:tgtEl>
                                          <p:spTgt spid="84994"/>
                                        </p:tgtEl>
                                      </p:cBhvr>
                                      <p:to x="100000" y="100000"/>
                                    </p:animScale>
                                  </p:childTnLst>
                                </p:cTn>
                              </p:par>
                            </p:childTnLst>
                          </p:cTn>
                        </p:par>
                        <p:par>
                          <p:cTn id="21" fill="hold" nodeType="afterGroup">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4995">
                                            <p:txEl>
                                              <p:pRg st="0" end="0"/>
                                            </p:txEl>
                                          </p:spTgt>
                                        </p:tgtEl>
                                        <p:attrNameLst>
                                          <p:attrName>style.visibility</p:attrName>
                                        </p:attrNameLst>
                                      </p:cBhvr>
                                      <p:to>
                                        <p:strVal val="visible"/>
                                      </p:to>
                                    </p:set>
                                    <p:animEffect transition="in" filter="fade">
                                      <p:cBhvr>
                                        <p:cTn id="24" dur="3000"/>
                                        <p:tgtEl>
                                          <p:spTgt spid="84995">
                                            <p:txEl>
                                              <p:pRg st="0" end="0"/>
                                            </p:txEl>
                                          </p:spTgt>
                                        </p:tgtEl>
                                      </p:cBhvr>
                                    </p:animEffect>
                                    <p:anim calcmode="lin" valueType="num">
                                      <p:cBhvr>
                                        <p:cTn id="25" dur="3000" fill="hold"/>
                                        <p:tgtEl>
                                          <p:spTgt spid="84995">
                                            <p:txEl>
                                              <p:pRg st="0" end="0"/>
                                            </p:txEl>
                                          </p:spTgt>
                                        </p:tgtEl>
                                        <p:attrNameLst>
                                          <p:attrName>ppt_x</p:attrName>
                                        </p:attrNameLst>
                                      </p:cBhvr>
                                      <p:tavLst>
                                        <p:tav tm="0">
                                          <p:val>
                                            <p:strVal val="#ppt_x"/>
                                          </p:val>
                                        </p:tav>
                                        <p:tav tm="100000">
                                          <p:val>
                                            <p:strVal val="#ppt_x"/>
                                          </p:val>
                                        </p:tav>
                                      </p:tavLst>
                                    </p:anim>
                                    <p:anim calcmode="lin" valueType="num">
                                      <p:cBhvr>
                                        <p:cTn id="26" dur="3000" fill="hold"/>
                                        <p:tgtEl>
                                          <p:spTgt spid="84995">
                                            <p:txEl>
                                              <p:pRg st="0" end="0"/>
                                            </p:txEl>
                                          </p:spTgt>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5000"/>
                            </p:stCondLst>
                            <p:childTnLst>
                              <p:par>
                                <p:cTn id="28" presetID="42" presetClass="entr" presetSubtype="0" fill="hold" grpId="0" nodeType="afterEffect">
                                  <p:stCondLst>
                                    <p:cond delay="0"/>
                                  </p:stCondLst>
                                  <p:childTnLst>
                                    <p:set>
                                      <p:cBhvr>
                                        <p:cTn id="29" dur="1" fill="hold">
                                          <p:stCondLst>
                                            <p:cond delay="0"/>
                                          </p:stCondLst>
                                        </p:cTn>
                                        <p:tgtEl>
                                          <p:spTgt spid="84995">
                                            <p:txEl>
                                              <p:pRg st="2" end="2"/>
                                            </p:txEl>
                                          </p:spTgt>
                                        </p:tgtEl>
                                        <p:attrNameLst>
                                          <p:attrName>style.visibility</p:attrName>
                                        </p:attrNameLst>
                                      </p:cBhvr>
                                      <p:to>
                                        <p:strVal val="visible"/>
                                      </p:to>
                                    </p:set>
                                    <p:animEffect transition="in" filter="fade">
                                      <p:cBhvr>
                                        <p:cTn id="30" dur="3000"/>
                                        <p:tgtEl>
                                          <p:spTgt spid="84995">
                                            <p:txEl>
                                              <p:pRg st="2" end="2"/>
                                            </p:txEl>
                                          </p:spTgt>
                                        </p:tgtEl>
                                      </p:cBhvr>
                                    </p:animEffect>
                                    <p:anim calcmode="lin" valueType="num">
                                      <p:cBhvr>
                                        <p:cTn id="31" dur="3000" fill="hold"/>
                                        <p:tgtEl>
                                          <p:spTgt spid="84995">
                                            <p:txEl>
                                              <p:pRg st="2" end="2"/>
                                            </p:txEl>
                                          </p:spTgt>
                                        </p:tgtEl>
                                        <p:attrNameLst>
                                          <p:attrName>ppt_x</p:attrName>
                                        </p:attrNameLst>
                                      </p:cBhvr>
                                      <p:tavLst>
                                        <p:tav tm="0">
                                          <p:val>
                                            <p:strVal val="#ppt_x"/>
                                          </p:val>
                                        </p:tav>
                                        <p:tav tm="100000">
                                          <p:val>
                                            <p:strVal val="#ppt_x"/>
                                          </p:val>
                                        </p:tav>
                                      </p:tavLst>
                                    </p:anim>
                                    <p:anim calcmode="lin" valueType="num">
                                      <p:cBhvr>
                                        <p:cTn id="32" dur="3000" fill="hold"/>
                                        <p:tgtEl>
                                          <p:spTgt spid="84995">
                                            <p:txEl>
                                              <p:pRg st="2" end="2"/>
                                            </p:txEl>
                                          </p:spTgt>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8000"/>
                            </p:stCondLst>
                            <p:childTnLst>
                              <p:par>
                                <p:cTn id="34" presetID="42" presetClass="entr" presetSubtype="0" fill="hold" grpId="0" nodeType="afterEffect">
                                  <p:stCondLst>
                                    <p:cond delay="0"/>
                                  </p:stCondLst>
                                  <p:childTnLst>
                                    <p:set>
                                      <p:cBhvr>
                                        <p:cTn id="35" dur="1" fill="hold">
                                          <p:stCondLst>
                                            <p:cond delay="0"/>
                                          </p:stCondLst>
                                        </p:cTn>
                                        <p:tgtEl>
                                          <p:spTgt spid="84995">
                                            <p:txEl>
                                              <p:pRg st="4" end="4"/>
                                            </p:txEl>
                                          </p:spTgt>
                                        </p:tgtEl>
                                        <p:attrNameLst>
                                          <p:attrName>style.visibility</p:attrName>
                                        </p:attrNameLst>
                                      </p:cBhvr>
                                      <p:to>
                                        <p:strVal val="visible"/>
                                      </p:to>
                                    </p:set>
                                    <p:animEffect transition="in" filter="fade">
                                      <p:cBhvr>
                                        <p:cTn id="36" dur="3000"/>
                                        <p:tgtEl>
                                          <p:spTgt spid="84995">
                                            <p:txEl>
                                              <p:pRg st="4" end="4"/>
                                            </p:txEl>
                                          </p:spTgt>
                                        </p:tgtEl>
                                      </p:cBhvr>
                                    </p:animEffect>
                                    <p:anim calcmode="lin" valueType="num">
                                      <p:cBhvr>
                                        <p:cTn id="37" dur="30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p:cTn id="38" dur="3000" fill="hold"/>
                                        <p:tgtEl>
                                          <p:spTgt spid="8499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algn="ctr" eaLnBrk="1" hangingPunct="1"/>
            <a:r>
              <a:rPr lang="en-US" smtClean="0"/>
              <a:t>The addiction factor</a:t>
            </a:r>
          </a:p>
        </p:txBody>
      </p:sp>
      <p:sp>
        <p:nvSpPr>
          <p:cNvPr id="95235" name="Rectangle 3"/>
          <p:cNvSpPr>
            <a:spLocks noGrp="1" noChangeArrowheads="1"/>
          </p:cNvSpPr>
          <p:nvPr>
            <p:ph idx="1"/>
          </p:nvPr>
        </p:nvSpPr>
        <p:spPr/>
        <p:txBody>
          <a:bodyPr>
            <a:normAutofit fontScale="85000" lnSpcReduction="20000"/>
          </a:bodyPr>
          <a:lstStyle/>
          <a:p>
            <a:pPr algn="ctr" eaLnBrk="1" hangingPunct="1">
              <a:lnSpc>
                <a:spcPct val="80000"/>
              </a:lnSpc>
              <a:buFont typeface="Wingdings" pitchFamily="2" charset="2"/>
              <a:buNone/>
            </a:pPr>
            <a:r>
              <a:rPr lang="en-US" sz="2000" u="sng" dirty="0" smtClean="0">
                <a:latin typeface="Garamond" pitchFamily="18" charset="0"/>
              </a:rPr>
              <a:t>The seven criteria for substance dependence are:</a:t>
            </a:r>
          </a:p>
          <a:p>
            <a:pPr algn="ctr" eaLnBrk="1" hangingPunct="1">
              <a:lnSpc>
                <a:spcPct val="80000"/>
              </a:lnSpc>
              <a:buFont typeface="Wingdings" pitchFamily="2" charset="2"/>
              <a:buNone/>
            </a:pPr>
            <a:endParaRPr lang="en-US" sz="2000" u="sng" dirty="0" smtClean="0">
              <a:latin typeface="Garamond" pitchFamily="18" charset="0"/>
            </a:endParaRPr>
          </a:p>
          <a:p>
            <a:pPr eaLnBrk="1" hangingPunct="1">
              <a:lnSpc>
                <a:spcPct val="80000"/>
              </a:lnSpc>
            </a:pPr>
            <a:r>
              <a:rPr lang="en-US" sz="2000" dirty="0" smtClean="0">
                <a:latin typeface="Garamond" pitchFamily="18" charset="0"/>
              </a:rPr>
              <a:t>(1) </a:t>
            </a:r>
            <a:r>
              <a:rPr lang="en-US" sz="2000" u="sng" dirty="0" smtClean="0">
                <a:latin typeface="Garamond" pitchFamily="18" charset="0"/>
              </a:rPr>
              <a:t>Tolerance</a:t>
            </a:r>
            <a:r>
              <a:rPr lang="en-US" sz="2000" dirty="0" smtClean="0">
                <a:latin typeface="Garamond" pitchFamily="18" charset="0"/>
              </a:rPr>
              <a:t>, as defined by either of the following:</a:t>
            </a:r>
          </a:p>
          <a:p>
            <a:pPr eaLnBrk="1" hangingPunct="1">
              <a:lnSpc>
                <a:spcPct val="80000"/>
              </a:lnSpc>
              <a:buFont typeface="Wingdings" pitchFamily="2" charset="2"/>
              <a:buNone/>
            </a:pPr>
            <a:r>
              <a:rPr lang="en-US" sz="2000" dirty="0" smtClean="0">
                <a:latin typeface="Garamond" pitchFamily="18" charset="0"/>
              </a:rPr>
              <a:t>		(a) A need for markedly increased amounts of the substance to achieve 	intoxication or desired effect.</a:t>
            </a:r>
          </a:p>
          <a:p>
            <a:pPr eaLnBrk="1" hangingPunct="1">
              <a:lnSpc>
                <a:spcPct val="80000"/>
              </a:lnSpc>
              <a:buFont typeface="Wingdings" pitchFamily="2" charset="2"/>
              <a:buNone/>
            </a:pPr>
            <a:r>
              <a:rPr lang="en-US" sz="2000" dirty="0" smtClean="0">
                <a:latin typeface="Garamond" pitchFamily="18" charset="0"/>
              </a:rPr>
              <a:t>		(b) Markedly diminished effect with continued use of the same amount 	of the substance.</a:t>
            </a:r>
          </a:p>
          <a:p>
            <a:pPr eaLnBrk="1" hangingPunct="1">
              <a:lnSpc>
                <a:spcPct val="80000"/>
              </a:lnSpc>
              <a:buFont typeface="Wingdings" pitchFamily="2" charset="2"/>
              <a:buNone/>
            </a:pPr>
            <a:endParaRPr lang="en-US" sz="2000" dirty="0" smtClean="0">
              <a:latin typeface="Garamond" pitchFamily="18" charset="0"/>
            </a:endParaRPr>
          </a:p>
          <a:p>
            <a:pPr eaLnBrk="1" hangingPunct="1">
              <a:lnSpc>
                <a:spcPct val="80000"/>
              </a:lnSpc>
            </a:pPr>
            <a:r>
              <a:rPr lang="en-US" sz="2000" dirty="0" smtClean="0">
                <a:latin typeface="Garamond" pitchFamily="18" charset="0"/>
              </a:rPr>
              <a:t>(2) </a:t>
            </a:r>
            <a:r>
              <a:rPr lang="en-US" sz="2000" u="sng" dirty="0" smtClean="0">
                <a:latin typeface="Garamond" pitchFamily="18" charset="0"/>
              </a:rPr>
              <a:t>Withdrawal</a:t>
            </a:r>
            <a:r>
              <a:rPr lang="en-US" sz="2000" dirty="0" smtClean="0">
                <a:latin typeface="Garamond" pitchFamily="18" charset="0"/>
              </a:rPr>
              <a:t>, as manifested by either of the following: (a) The characteristic withdrawal syndrome for the substance (refer to Criteria A or B of the criteria sets for Withdrawal from specific substances). (b) The same (or a closely related) substance is taken to relieve or avoid withdrawal symptoms.</a:t>
            </a:r>
          </a:p>
          <a:p>
            <a:pPr eaLnBrk="1" hangingPunct="1">
              <a:lnSpc>
                <a:spcPct val="80000"/>
              </a:lnSpc>
            </a:pPr>
            <a:endParaRPr lang="en-US" sz="2000" dirty="0" smtClean="0">
              <a:latin typeface="Garamond" pitchFamily="18" charset="0"/>
            </a:endParaRPr>
          </a:p>
          <a:p>
            <a:pPr eaLnBrk="1" hangingPunct="1">
              <a:lnSpc>
                <a:spcPct val="80000"/>
              </a:lnSpc>
            </a:pPr>
            <a:r>
              <a:rPr lang="en-US" sz="2000" dirty="0" smtClean="0">
                <a:latin typeface="Garamond" pitchFamily="18" charset="0"/>
              </a:rPr>
              <a:t>(3) The substance is often taken in larger amounts or over a longer period than was intended.</a:t>
            </a:r>
          </a:p>
          <a:p>
            <a:pPr eaLnBrk="1" hangingPunct="1">
              <a:lnSpc>
                <a:spcPct val="80000"/>
              </a:lnSpc>
            </a:pPr>
            <a:endParaRPr lang="en-US" sz="2000" dirty="0" smtClean="0">
              <a:latin typeface="Garamond" pitchFamily="18" charset="0"/>
            </a:endParaRPr>
          </a:p>
        </p:txBody>
      </p:sp>
      <p:sp>
        <p:nvSpPr>
          <p:cNvPr id="95237" name="Text Box 5"/>
          <p:cNvSpPr txBox="1">
            <a:spLocks noChangeArrowheads="1"/>
          </p:cNvSpPr>
          <p:nvPr/>
        </p:nvSpPr>
        <p:spPr bwMode="auto">
          <a:xfrm>
            <a:off x="3505200" y="5638800"/>
            <a:ext cx="4648200"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1400">
                <a:solidFill>
                  <a:schemeClr val="tx1"/>
                </a:solidFill>
                <a:latin typeface="Garamond" pitchFamily="18" charset="0"/>
              </a:defRPr>
            </a:lvl1pPr>
            <a:lvl2pPr marL="742950" indent="-285750" eaLnBrk="0" hangingPunct="0">
              <a:defRPr sz="1400">
                <a:solidFill>
                  <a:schemeClr val="tx1"/>
                </a:solidFill>
                <a:latin typeface="Garamond" pitchFamily="18" charset="0"/>
              </a:defRPr>
            </a:lvl2pPr>
            <a:lvl3pPr marL="1143000" indent="-228600" eaLnBrk="0" hangingPunct="0">
              <a:defRPr sz="1400">
                <a:solidFill>
                  <a:schemeClr val="tx1"/>
                </a:solidFill>
                <a:latin typeface="Garamond" pitchFamily="18" charset="0"/>
              </a:defRPr>
            </a:lvl3pPr>
            <a:lvl4pPr marL="1600200" indent="-228600" eaLnBrk="0" hangingPunct="0">
              <a:defRPr sz="1400">
                <a:solidFill>
                  <a:schemeClr val="tx1"/>
                </a:solidFill>
                <a:latin typeface="Garamond" pitchFamily="18" charset="0"/>
              </a:defRPr>
            </a:lvl4pPr>
            <a:lvl5pPr marL="2057400" indent="-228600" eaLnBrk="0" hangingPunct="0">
              <a:defRPr sz="1400">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p"/>
              <a:defRPr sz="1400">
                <a:solidFill>
                  <a:schemeClr val="tx1"/>
                </a:solidFill>
                <a:latin typeface="Garamond" pitchFamily="18" charset="0"/>
              </a:defRPr>
            </a:lvl9pPr>
          </a:lstStyle>
          <a:p>
            <a:pPr eaLnBrk="1" hangingPunct="1">
              <a:spcBef>
                <a:spcPct val="50000"/>
              </a:spcBef>
              <a:buFont typeface="Wingdings" pitchFamily="2" charset="2"/>
              <a:buNone/>
            </a:pPr>
            <a:r>
              <a:rPr lang="en-US" dirty="0"/>
              <a:t>	Not the same as tolerance. Tolerance is the need for more to get high.</a:t>
            </a:r>
          </a:p>
          <a:p>
            <a:pPr eaLnBrk="1" hangingPunct="1">
              <a:spcBef>
                <a:spcPct val="50000"/>
              </a:spcBef>
              <a:buFont typeface="Wingdings" pitchFamily="2" charset="2"/>
              <a:buNone/>
            </a:pPr>
            <a:r>
              <a:rPr lang="en-US" dirty="0"/>
              <a:t>	Taking in larger amounts for a longer time than intended is the lack of control (when to stop).</a:t>
            </a:r>
          </a:p>
        </p:txBody>
      </p:sp>
      <p:sp>
        <p:nvSpPr>
          <p:cNvPr id="20485" name="AutoShape 6"/>
          <p:cNvSpPr>
            <a:spLocks/>
          </p:cNvSpPr>
          <p:nvPr/>
        </p:nvSpPr>
        <p:spPr bwMode="auto">
          <a:xfrm>
            <a:off x="3810000" y="5562600"/>
            <a:ext cx="152400" cy="1143000"/>
          </a:xfrm>
          <a:prstGeom prst="leftBracket">
            <a:avLst>
              <a:gd name="adj" fmla="val 62500"/>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6" name="AutoShape 7"/>
          <p:cNvSpPr>
            <a:spLocks/>
          </p:cNvSpPr>
          <p:nvPr/>
        </p:nvSpPr>
        <p:spPr bwMode="auto">
          <a:xfrm>
            <a:off x="7924800" y="5562600"/>
            <a:ext cx="228600" cy="1143000"/>
          </a:xfrm>
          <a:prstGeom prst="rightBracket">
            <a:avLst>
              <a:gd name="adj" fmla="val 41667"/>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7" name="Line 8"/>
          <p:cNvSpPr>
            <a:spLocks noChangeShapeType="1"/>
          </p:cNvSpPr>
          <p:nvPr/>
        </p:nvSpPr>
        <p:spPr bwMode="auto">
          <a:xfrm>
            <a:off x="2895600" y="5791200"/>
            <a:ext cx="762000" cy="762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5234"/>
                                        </p:tgtEl>
                                        <p:attrNameLst>
                                          <p:attrName>style.visibility</p:attrName>
                                        </p:attrNameLst>
                                      </p:cBhvr>
                                      <p:to>
                                        <p:strVal val="visible"/>
                                      </p:to>
                                    </p:set>
                                    <p:animEffect transition="in" filter="fade">
                                      <p:cBhvr>
                                        <p:cTn id="7" dur="500"/>
                                        <p:tgtEl>
                                          <p:spTgt spid="95234"/>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5235">
                                            <p:txEl>
                                              <p:pRg st="0" end="0"/>
                                            </p:txEl>
                                          </p:spTgt>
                                        </p:tgtEl>
                                        <p:attrNameLst>
                                          <p:attrName>style.visibility</p:attrName>
                                        </p:attrNameLst>
                                      </p:cBhvr>
                                      <p:to>
                                        <p:strVal val="visible"/>
                                      </p:to>
                                    </p:set>
                                    <p:animEffect transition="in" filter="fade">
                                      <p:cBhvr>
                                        <p:cTn id="11" dur="3000"/>
                                        <p:tgtEl>
                                          <p:spTgt spid="95235">
                                            <p:txEl>
                                              <p:pRg st="0" end="0"/>
                                            </p:txEl>
                                          </p:spTgt>
                                        </p:tgtEl>
                                      </p:cBhvr>
                                    </p:animEffect>
                                    <p:anim calcmode="lin" valueType="num">
                                      <p:cBhvr>
                                        <p:cTn id="12" dur="3000" fill="hold"/>
                                        <p:tgtEl>
                                          <p:spTgt spid="95235">
                                            <p:txEl>
                                              <p:pRg st="0" end="0"/>
                                            </p:txEl>
                                          </p:spTgt>
                                        </p:tgtEl>
                                        <p:attrNameLst>
                                          <p:attrName>ppt_x</p:attrName>
                                        </p:attrNameLst>
                                      </p:cBhvr>
                                      <p:tavLst>
                                        <p:tav tm="0">
                                          <p:val>
                                            <p:strVal val="#ppt_x"/>
                                          </p:val>
                                        </p:tav>
                                        <p:tav tm="100000">
                                          <p:val>
                                            <p:strVal val="#ppt_x"/>
                                          </p:val>
                                        </p:tav>
                                      </p:tavLst>
                                    </p:anim>
                                    <p:anim calcmode="lin" valueType="num">
                                      <p:cBhvr>
                                        <p:cTn id="13" dur="3000" fill="hold"/>
                                        <p:tgtEl>
                                          <p:spTgt spid="95235">
                                            <p:txEl>
                                              <p:pRg st="0" end="0"/>
                                            </p:txEl>
                                          </p:spTgt>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500"/>
                            </p:stCondLst>
                            <p:childTnLst>
                              <p:par>
                                <p:cTn id="15" presetID="42" presetClass="entr" presetSubtype="0" fill="hold" grpId="0" nodeType="afterEffect">
                                  <p:stCondLst>
                                    <p:cond delay="0"/>
                                  </p:stCondLst>
                                  <p:childTnLst>
                                    <p:set>
                                      <p:cBhvr>
                                        <p:cTn id="16" dur="1" fill="hold">
                                          <p:stCondLst>
                                            <p:cond delay="0"/>
                                          </p:stCondLst>
                                        </p:cTn>
                                        <p:tgtEl>
                                          <p:spTgt spid="95235">
                                            <p:txEl>
                                              <p:pRg st="2" end="2"/>
                                            </p:txEl>
                                          </p:spTgt>
                                        </p:tgtEl>
                                        <p:attrNameLst>
                                          <p:attrName>style.visibility</p:attrName>
                                        </p:attrNameLst>
                                      </p:cBhvr>
                                      <p:to>
                                        <p:strVal val="visible"/>
                                      </p:to>
                                    </p:set>
                                    <p:animEffect transition="in" filter="fade">
                                      <p:cBhvr>
                                        <p:cTn id="17" dur="3000"/>
                                        <p:tgtEl>
                                          <p:spTgt spid="95235">
                                            <p:txEl>
                                              <p:pRg st="2" end="2"/>
                                            </p:txEl>
                                          </p:spTgt>
                                        </p:tgtEl>
                                      </p:cBhvr>
                                    </p:animEffect>
                                    <p:anim calcmode="lin" valueType="num">
                                      <p:cBhvr>
                                        <p:cTn id="18" dur="3000" fill="hold"/>
                                        <p:tgtEl>
                                          <p:spTgt spid="95235">
                                            <p:txEl>
                                              <p:pRg st="2" end="2"/>
                                            </p:txEl>
                                          </p:spTgt>
                                        </p:tgtEl>
                                        <p:attrNameLst>
                                          <p:attrName>ppt_x</p:attrName>
                                        </p:attrNameLst>
                                      </p:cBhvr>
                                      <p:tavLst>
                                        <p:tav tm="0">
                                          <p:val>
                                            <p:strVal val="#ppt_x"/>
                                          </p:val>
                                        </p:tav>
                                        <p:tav tm="100000">
                                          <p:val>
                                            <p:strVal val="#ppt_x"/>
                                          </p:val>
                                        </p:tav>
                                      </p:tavLst>
                                    </p:anim>
                                    <p:anim calcmode="lin" valueType="num">
                                      <p:cBhvr>
                                        <p:cTn id="19" dur="3000" fill="hold"/>
                                        <p:tgtEl>
                                          <p:spTgt spid="95235">
                                            <p:txEl>
                                              <p:pRg st="2" end="2"/>
                                            </p:txEl>
                                          </p:spTgt>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6500"/>
                            </p:stCondLst>
                            <p:childTnLst>
                              <p:par>
                                <p:cTn id="21" presetID="42" presetClass="entr" presetSubtype="0" fill="hold" grpId="0" nodeType="afterEffect">
                                  <p:stCondLst>
                                    <p:cond delay="0"/>
                                  </p:stCondLst>
                                  <p:childTnLst>
                                    <p:set>
                                      <p:cBhvr>
                                        <p:cTn id="22" dur="1" fill="hold">
                                          <p:stCondLst>
                                            <p:cond delay="0"/>
                                          </p:stCondLst>
                                        </p:cTn>
                                        <p:tgtEl>
                                          <p:spTgt spid="95235">
                                            <p:txEl>
                                              <p:pRg st="3" end="3"/>
                                            </p:txEl>
                                          </p:spTgt>
                                        </p:tgtEl>
                                        <p:attrNameLst>
                                          <p:attrName>style.visibility</p:attrName>
                                        </p:attrNameLst>
                                      </p:cBhvr>
                                      <p:to>
                                        <p:strVal val="visible"/>
                                      </p:to>
                                    </p:set>
                                    <p:animEffect transition="in" filter="fade">
                                      <p:cBhvr>
                                        <p:cTn id="23" dur="3000"/>
                                        <p:tgtEl>
                                          <p:spTgt spid="95235">
                                            <p:txEl>
                                              <p:pRg st="3" end="3"/>
                                            </p:txEl>
                                          </p:spTgt>
                                        </p:tgtEl>
                                      </p:cBhvr>
                                    </p:animEffect>
                                    <p:anim calcmode="lin" valueType="num">
                                      <p:cBhvr>
                                        <p:cTn id="24" dur="3000" fill="hold"/>
                                        <p:tgtEl>
                                          <p:spTgt spid="95235">
                                            <p:txEl>
                                              <p:pRg st="3" end="3"/>
                                            </p:txEl>
                                          </p:spTgt>
                                        </p:tgtEl>
                                        <p:attrNameLst>
                                          <p:attrName>ppt_x</p:attrName>
                                        </p:attrNameLst>
                                      </p:cBhvr>
                                      <p:tavLst>
                                        <p:tav tm="0">
                                          <p:val>
                                            <p:strVal val="#ppt_x"/>
                                          </p:val>
                                        </p:tav>
                                        <p:tav tm="100000">
                                          <p:val>
                                            <p:strVal val="#ppt_x"/>
                                          </p:val>
                                        </p:tav>
                                      </p:tavLst>
                                    </p:anim>
                                    <p:anim calcmode="lin" valueType="num">
                                      <p:cBhvr>
                                        <p:cTn id="25" dur="3000" fill="hold"/>
                                        <p:tgtEl>
                                          <p:spTgt spid="95235">
                                            <p:txEl>
                                              <p:pRg st="3" end="3"/>
                                            </p:txEl>
                                          </p:spTgt>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9500"/>
                            </p:stCondLst>
                            <p:childTnLst>
                              <p:par>
                                <p:cTn id="27" presetID="42" presetClass="entr" presetSubtype="0" fill="hold" grpId="0" nodeType="afterEffect">
                                  <p:stCondLst>
                                    <p:cond delay="0"/>
                                  </p:stCondLst>
                                  <p:childTnLst>
                                    <p:set>
                                      <p:cBhvr>
                                        <p:cTn id="28" dur="1" fill="hold">
                                          <p:stCondLst>
                                            <p:cond delay="0"/>
                                          </p:stCondLst>
                                        </p:cTn>
                                        <p:tgtEl>
                                          <p:spTgt spid="95235">
                                            <p:txEl>
                                              <p:pRg st="4" end="4"/>
                                            </p:txEl>
                                          </p:spTgt>
                                        </p:tgtEl>
                                        <p:attrNameLst>
                                          <p:attrName>style.visibility</p:attrName>
                                        </p:attrNameLst>
                                      </p:cBhvr>
                                      <p:to>
                                        <p:strVal val="visible"/>
                                      </p:to>
                                    </p:set>
                                    <p:animEffect transition="in" filter="fade">
                                      <p:cBhvr>
                                        <p:cTn id="29" dur="3000"/>
                                        <p:tgtEl>
                                          <p:spTgt spid="95235">
                                            <p:txEl>
                                              <p:pRg st="4" end="4"/>
                                            </p:txEl>
                                          </p:spTgt>
                                        </p:tgtEl>
                                      </p:cBhvr>
                                    </p:animEffect>
                                    <p:anim calcmode="lin" valueType="num">
                                      <p:cBhvr>
                                        <p:cTn id="30" dur="3000" fill="hold"/>
                                        <p:tgtEl>
                                          <p:spTgt spid="95235">
                                            <p:txEl>
                                              <p:pRg st="4" end="4"/>
                                            </p:txEl>
                                          </p:spTgt>
                                        </p:tgtEl>
                                        <p:attrNameLst>
                                          <p:attrName>ppt_x</p:attrName>
                                        </p:attrNameLst>
                                      </p:cBhvr>
                                      <p:tavLst>
                                        <p:tav tm="0">
                                          <p:val>
                                            <p:strVal val="#ppt_x"/>
                                          </p:val>
                                        </p:tav>
                                        <p:tav tm="100000">
                                          <p:val>
                                            <p:strVal val="#ppt_x"/>
                                          </p:val>
                                        </p:tav>
                                      </p:tavLst>
                                    </p:anim>
                                    <p:anim calcmode="lin" valueType="num">
                                      <p:cBhvr>
                                        <p:cTn id="31" dur="3000" fill="hold"/>
                                        <p:tgtEl>
                                          <p:spTgt spid="95235">
                                            <p:txEl>
                                              <p:pRg st="4" end="4"/>
                                            </p:txEl>
                                          </p:spTgt>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12500"/>
                            </p:stCondLst>
                            <p:childTnLst>
                              <p:par>
                                <p:cTn id="33" presetID="42" presetClass="entr" presetSubtype="0" fill="hold" grpId="0" nodeType="afterEffect">
                                  <p:stCondLst>
                                    <p:cond delay="0"/>
                                  </p:stCondLst>
                                  <p:childTnLst>
                                    <p:set>
                                      <p:cBhvr>
                                        <p:cTn id="34" dur="1" fill="hold">
                                          <p:stCondLst>
                                            <p:cond delay="0"/>
                                          </p:stCondLst>
                                        </p:cTn>
                                        <p:tgtEl>
                                          <p:spTgt spid="95235">
                                            <p:txEl>
                                              <p:pRg st="6" end="6"/>
                                            </p:txEl>
                                          </p:spTgt>
                                        </p:tgtEl>
                                        <p:attrNameLst>
                                          <p:attrName>style.visibility</p:attrName>
                                        </p:attrNameLst>
                                      </p:cBhvr>
                                      <p:to>
                                        <p:strVal val="visible"/>
                                      </p:to>
                                    </p:set>
                                    <p:animEffect transition="in" filter="fade">
                                      <p:cBhvr>
                                        <p:cTn id="35" dur="3000"/>
                                        <p:tgtEl>
                                          <p:spTgt spid="95235">
                                            <p:txEl>
                                              <p:pRg st="6" end="6"/>
                                            </p:txEl>
                                          </p:spTgt>
                                        </p:tgtEl>
                                      </p:cBhvr>
                                    </p:animEffect>
                                    <p:anim calcmode="lin" valueType="num">
                                      <p:cBhvr>
                                        <p:cTn id="36" dur="3000" fill="hold"/>
                                        <p:tgtEl>
                                          <p:spTgt spid="95235">
                                            <p:txEl>
                                              <p:pRg st="6" end="6"/>
                                            </p:txEl>
                                          </p:spTgt>
                                        </p:tgtEl>
                                        <p:attrNameLst>
                                          <p:attrName>ppt_x</p:attrName>
                                        </p:attrNameLst>
                                      </p:cBhvr>
                                      <p:tavLst>
                                        <p:tav tm="0">
                                          <p:val>
                                            <p:strVal val="#ppt_x"/>
                                          </p:val>
                                        </p:tav>
                                        <p:tav tm="100000">
                                          <p:val>
                                            <p:strVal val="#ppt_x"/>
                                          </p:val>
                                        </p:tav>
                                      </p:tavLst>
                                    </p:anim>
                                    <p:anim calcmode="lin" valueType="num">
                                      <p:cBhvr>
                                        <p:cTn id="37" dur="3000" fill="hold"/>
                                        <p:tgtEl>
                                          <p:spTgt spid="95235">
                                            <p:txEl>
                                              <p:pRg st="6" end="6"/>
                                            </p:txEl>
                                          </p:spTgt>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5500"/>
                            </p:stCondLst>
                            <p:childTnLst>
                              <p:par>
                                <p:cTn id="39" presetID="42" presetClass="entr" presetSubtype="0" fill="hold" grpId="0" nodeType="afterEffect">
                                  <p:stCondLst>
                                    <p:cond delay="0"/>
                                  </p:stCondLst>
                                  <p:childTnLst>
                                    <p:set>
                                      <p:cBhvr>
                                        <p:cTn id="40" dur="1" fill="hold">
                                          <p:stCondLst>
                                            <p:cond delay="0"/>
                                          </p:stCondLst>
                                        </p:cTn>
                                        <p:tgtEl>
                                          <p:spTgt spid="95235">
                                            <p:txEl>
                                              <p:pRg st="8" end="8"/>
                                            </p:txEl>
                                          </p:spTgt>
                                        </p:tgtEl>
                                        <p:attrNameLst>
                                          <p:attrName>style.visibility</p:attrName>
                                        </p:attrNameLst>
                                      </p:cBhvr>
                                      <p:to>
                                        <p:strVal val="visible"/>
                                      </p:to>
                                    </p:set>
                                    <p:animEffect transition="in" filter="fade">
                                      <p:cBhvr>
                                        <p:cTn id="41" dur="3000"/>
                                        <p:tgtEl>
                                          <p:spTgt spid="95235">
                                            <p:txEl>
                                              <p:pRg st="8" end="8"/>
                                            </p:txEl>
                                          </p:spTgt>
                                        </p:tgtEl>
                                      </p:cBhvr>
                                    </p:animEffect>
                                    <p:anim calcmode="lin" valueType="num">
                                      <p:cBhvr>
                                        <p:cTn id="42" dur="3000" fill="hold"/>
                                        <p:tgtEl>
                                          <p:spTgt spid="95235">
                                            <p:txEl>
                                              <p:pRg st="8" end="8"/>
                                            </p:txEl>
                                          </p:spTgt>
                                        </p:tgtEl>
                                        <p:attrNameLst>
                                          <p:attrName>ppt_x</p:attrName>
                                        </p:attrNameLst>
                                      </p:cBhvr>
                                      <p:tavLst>
                                        <p:tav tm="0">
                                          <p:val>
                                            <p:strVal val="#ppt_x"/>
                                          </p:val>
                                        </p:tav>
                                        <p:tav tm="100000">
                                          <p:val>
                                            <p:strVal val="#ppt_x"/>
                                          </p:val>
                                        </p:tav>
                                      </p:tavLst>
                                    </p:anim>
                                    <p:anim calcmode="lin" valueType="num">
                                      <p:cBhvr>
                                        <p:cTn id="43" dur="3000" fill="hold"/>
                                        <p:tgtEl>
                                          <p:spTgt spid="95235">
                                            <p:txEl>
                                              <p:pRg st="8" end="8"/>
                                            </p:txEl>
                                          </p:spTgt>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18500"/>
                            </p:stCondLst>
                            <p:childTnLst>
                              <p:par>
                                <p:cTn id="45" presetID="26" presetClass="entr" presetSubtype="0" fill="hold" grpId="0" nodeType="afterEffect">
                                  <p:stCondLst>
                                    <p:cond delay="0"/>
                                  </p:stCondLst>
                                  <p:childTnLst>
                                    <p:set>
                                      <p:cBhvr>
                                        <p:cTn id="46" dur="1" fill="hold">
                                          <p:stCondLst>
                                            <p:cond delay="0"/>
                                          </p:stCondLst>
                                        </p:cTn>
                                        <p:tgtEl>
                                          <p:spTgt spid="95237"/>
                                        </p:tgtEl>
                                        <p:attrNameLst>
                                          <p:attrName>style.visibility</p:attrName>
                                        </p:attrNameLst>
                                      </p:cBhvr>
                                      <p:to>
                                        <p:strVal val="visible"/>
                                      </p:to>
                                    </p:set>
                                    <p:animEffect transition="in" filter="wipe(down)">
                                      <p:cBhvr>
                                        <p:cTn id="47" dur="580">
                                          <p:stCondLst>
                                            <p:cond delay="0"/>
                                          </p:stCondLst>
                                        </p:cTn>
                                        <p:tgtEl>
                                          <p:spTgt spid="95237"/>
                                        </p:tgtEl>
                                      </p:cBhvr>
                                    </p:animEffect>
                                    <p:anim calcmode="lin" valueType="num">
                                      <p:cBhvr>
                                        <p:cTn id="48" dur="1822" tmFilter="0,0; 0.14,0.36; 0.43,0.73; 0.71,0.91; 1.0,1.0">
                                          <p:stCondLst>
                                            <p:cond delay="0"/>
                                          </p:stCondLst>
                                        </p:cTn>
                                        <p:tgtEl>
                                          <p:spTgt spid="95237"/>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95237"/>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95237"/>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95237"/>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95237"/>
                                        </p:tgtEl>
                                        <p:attrNameLst>
                                          <p:attrName>ppt_y</p:attrName>
                                        </p:attrNameLst>
                                      </p:cBhvr>
                                      <p:tavLst>
                                        <p:tav tm="0" fmla="#ppt_y-sin(pi*$)/81">
                                          <p:val>
                                            <p:fltVal val="0"/>
                                          </p:val>
                                        </p:tav>
                                        <p:tav tm="100000">
                                          <p:val>
                                            <p:fltVal val="1"/>
                                          </p:val>
                                        </p:tav>
                                      </p:tavLst>
                                    </p:anim>
                                    <p:animScale>
                                      <p:cBhvr>
                                        <p:cTn id="53" dur="26">
                                          <p:stCondLst>
                                            <p:cond delay="650"/>
                                          </p:stCondLst>
                                        </p:cTn>
                                        <p:tgtEl>
                                          <p:spTgt spid="95237"/>
                                        </p:tgtEl>
                                      </p:cBhvr>
                                      <p:to x="100000" y="60000"/>
                                    </p:animScale>
                                    <p:animScale>
                                      <p:cBhvr>
                                        <p:cTn id="54" dur="166" decel="50000">
                                          <p:stCondLst>
                                            <p:cond delay="676"/>
                                          </p:stCondLst>
                                        </p:cTn>
                                        <p:tgtEl>
                                          <p:spTgt spid="95237"/>
                                        </p:tgtEl>
                                      </p:cBhvr>
                                      <p:to x="100000" y="100000"/>
                                    </p:animScale>
                                    <p:animScale>
                                      <p:cBhvr>
                                        <p:cTn id="55" dur="26">
                                          <p:stCondLst>
                                            <p:cond delay="1312"/>
                                          </p:stCondLst>
                                        </p:cTn>
                                        <p:tgtEl>
                                          <p:spTgt spid="95237"/>
                                        </p:tgtEl>
                                      </p:cBhvr>
                                      <p:to x="100000" y="80000"/>
                                    </p:animScale>
                                    <p:animScale>
                                      <p:cBhvr>
                                        <p:cTn id="56" dur="166" decel="50000">
                                          <p:stCondLst>
                                            <p:cond delay="1338"/>
                                          </p:stCondLst>
                                        </p:cTn>
                                        <p:tgtEl>
                                          <p:spTgt spid="95237"/>
                                        </p:tgtEl>
                                      </p:cBhvr>
                                      <p:to x="100000" y="100000"/>
                                    </p:animScale>
                                    <p:animScale>
                                      <p:cBhvr>
                                        <p:cTn id="57" dur="26">
                                          <p:stCondLst>
                                            <p:cond delay="1642"/>
                                          </p:stCondLst>
                                        </p:cTn>
                                        <p:tgtEl>
                                          <p:spTgt spid="95237"/>
                                        </p:tgtEl>
                                      </p:cBhvr>
                                      <p:to x="100000" y="90000"/>
                                    </p:animScale>
                                    <p:animScale>
                                      <p:cBhvr>
                                        <p:cTn id="58" dur="166" decel="50000">
                                          <p:stCondLst>
                                            <p:cond delay="1668"/>
                                          </p:stCondLst>
                                        </p:cTn>
                                        <p:tgtEl>
                                          <p:spTgt spid="95237"/>
                                        </p:tgtEl>
                                      </p:cBhvr>
                                      <p:to x="100000" y="100000"/>
                                    </p:animScale>
                                    <p:animScale>
                                      <p:cBhvr>
                                        <p:cTn id="59" dur="26">
                                          <p:stCondLst>
                                            <p:cond delay="1808"/>
                                          </p:stCondLst>
                                        </p:cTn>
                                        <p:tgtEl>
                                          <p:spTgt spid="95237"/>
                                        </p:tgtEl>
                                      </p:cBhvr>
                                      <p:to x="100000" y="95000"/>
                                    </p:animScale>
                                    <p:animScale>
                                      <p:cBhvr>
                                        <p:cTn id="60" dur="166" decel="50000">
                                          <p:stCondLst>
                                            <p:cond delay="1834"/>
                                          </p:stCondLst>
                                        </p:cTn>
                                        <p:tgtEl>
                                          <p:spTgt spid="952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P spid="95235" grpId="0" build="p"/>
      <p:bldP spid="952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algn="ctr" eaLnBrk="1" hangingPunct="1"/>
            <a:r>
              <a:rPr lang="en-US" smtClean="0"/>
              <a:t>Addiction cont…</a:t>
            </a:r>
          </a:p>
        </p:txBody>
      </p:sp>
      <p:sp>
        <p:nvSpPr>
          <p:cNvPr id="96259" name="Rectangle 3"/>
          <p:cNvSpPr>
            <a:spLocks noGrp="1" noChangeArrowheads="1"/>
          </p:cNvSpPr>
          <p:nvPr>
            <p:ph idx="1"/>
          </p:nvPr>
        </p:nvSpPr>
        <p:spPr>
          <a:xfrm>
            <a:off x="381000" y="2307936"/>
            <a:ext cx="8458200" cy="4521127"/>
          </a:xfrm>
        </p:spPr>
        <p:txBody>
          <a:bodyPr>
            <a:normAutofit/>
          </a:bodyPr>
          <a:lstStyle/>
          <a:p>
            <a:pPr eaLnBrk="1" hangingPunct="1">
              <a:lnSpc>
                <a:spcPct val="90000"/>
              </a:lnSpc>
            </a:pPr>
            <a:r>
              <a:rPr lang="en-US" sz="2000" dirty="0" smtClean="0">
                <a:latin typeface="Garamond" pitchFamily="18" charset="0"/>
              </a:rPr>
              <a:t>(4) There is a persistent desire or unsuccessful efforts to cut down or control substance use.</a:t>
            </a:r>
          </a:p>
          <a:p>
            <a:pPr eaLnBrk="1" hangingPunct="1">
              <a:lnSpc>
                <a:spcPct val="90000"/>
              </a:lnSpc>
            </a:pPr>
            <a:endParaRPr lang="en-US" sz="2000" dirty="0" smtClean="0">
              <a:latin typeface="Garamond" pitchFamily="18" charset="0"/>
            </a:endParaRPr>
          </a:p>
          <a:p>
            <a:pPr eaLnBrk="1" hangingPunct="1">
              <a:lnSpc>
                <a:spcPct val="90000"/>
              </a:lnSpc>
            </a:pPr>
            <a:r>
              <a:rPr lang="en-US" sz="2000" dirty="0" smtClean="0">
                <a:latin typeface="Garamond" pitchFamily="18" charset="0"/>
              </a:rPr>
              <a:t>(5) A great deal of time is spent in activities necessary to obtain the substance (such as visiting multiple doctors or driving long distances), use the substance (such as chain smoking) or recover from its effects.</a:t>
            </a:r>
          </a:p>
          <a:p>
            <a:pPr eaLnBrk="1" hangingPunct="1">
              <a:lnSpc>
                <a:spcPct val="90000"/>
              </a:lnSpc>
            </a:pPr>
            <a:endParaRPr lang="en-US" sz="2000" dirty="0" smtClean="0">
              <a:latin typeface="Garamond" pitchFamily="18" charset="0"/>
            </a:endParaRPr>
          </a:p>
          <a:p>
            <a:pPr eaLnBrk="1" hangingPunct="1">
              <a:lnSpc>
                <a:spcPct val="90000"/>
              </a:lnSpc>
            </a:pPr>
            <a:r>
              <a:rPr lang="en-US" sz="2000" dirty="0" smtClean="0">
                <a:latin typeface="Garamond" pitchFamily="18" charset="0"/>
              </a:rPr>
              <a:t>(6) Important social, occupational, or recreational activities are given up or reduced because of substance use.</a:t>
            </a:r>
          </a:p>
          <a:p>
            <a:pPr eaLnBrk="1" hangingPunct="1">
              <a:lnSpc>
                <a:spcPct val="90000"/>
              </a:lnSpc>
            </a:pPr>
            <a:endParaRPr lang="en-US" sz="2000" dirty="0" smtClean="0">
              <a:latin typeface="Garamond" pitchFamily="18" charset="0"/>
            </a:endParaRPr>
          </a:p>
          <a:p>
            <a:pPr eaLnBrk="1" hangingPunct="1">
              <a:lnSpc>
                <a:spcPct val="90000"/>
              </a:lnSpc>
            </a:pPr>
            <a:r>
              <a:rPr lang="en-US" sz="2000" dirty="0" smtClean="0">
                <a:latin typeface="Garamond" pitchFamily="18" charset="0"/>
              </a:rPr>
              <a:t>(7) The substance use is continued despite knowledge of having a persistent or recurrent physical or psychological problem that is likely to have been caused or exacerbated by the substance.</a:t>
            </a:r>
          </a:p>
          <a:p>
            <a:pPr eaLnBrk="1" hangingPunct="1">
              <a:lnSpc>
                <a:spcPct val="90000"/>
              </a:lnSpc>
            </a:pPr>
            <a:endParaRPr lang="en-US" sz="2000" dirty="0" smtClean="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wipe(down)">
                                      <p:cBhvr>
                                        <p:cTn id="7" dur="500"/>
                                        <p:tgtEl>
                                          <p:spTgt spid="96258"/>
                                        </p:tgtEl>
                                      </p:cBhvr>
                                    </p:animEffect>
                                  </p:childTnLst>
                                </p:cTn>
                              </p:par>
                            </p:childTnLst>
                          </p:cTn>
                        </p:par>
                        <p:par>
                          <p:cTn id="8" fill="hold" nodeType="afterGroup">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6259">
                                            <p:txEl>
                                              <p:pRg st="0" end="0"/>
                                            </p:txEl>
                                          </p:spTgt>
                                        </p:tgtEl>
                                        <p:attrNameLst>
                                          <p:attrName>style.visibility</p:attrName>
                                        </p:attrNameLst>
                                      </p:cBhvr>
                                      <p:to>
                                        <p:strVal val="visible"/>
                                      </p:to>
                                    </p:set>
                                    <p:animEffect transition="in" filter="barn(inVertical)">
                                      <p:cBhvr>
                                        <p:cTn id="11" dur="500"/>
                                        <p:tgtEl>
                                          <p:spTgt spid="96259">
                                            <p:txEl>
                                              <p:pRg st="0" end="0"/>
                                            </p:txEl>
                                          </p:spTgt>
                                        </p:tgtEl>
                                      </p:cBhvr>
                                    </p:animEffect>
                                  </p:childTnLst>
                                </p:cTn>
                              </p:par>
                            </p:childTnLst>
                          </p:cTn>
                        </p:par>
                        <p:par>
                          <p:cTn id="12" fill="hold" nodeType="afterGroup">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6259">
                                            <p:txEl>
                                              <p:pRg st="2" end="2"/>
                                            </p:txEl>
                                          </p:spTgt>
                                        </p:tgtEl>
                                        <p:attrNameLst>
                                          <p:attrName>style.visibility</p:attrName>
                                        </p:attrNameLst>
                                      </p:cBhvr>
                                      <p:to>
                                        <p:strVal val="visible"/>
                                      </p:to>
                                    </p:set>
                                    <p:animEffect transition="in" filter="barn(inVertical)">
                                      <p:cBhvr>
                                        <p:cTn id="15" dur="500"/>
                                        <p:tgtEl>
                                          <p:spTgt spid="96259">
                                            <p:txEl>
                                              <p:pRg st="2" end="2"/>
                                            </p:txEl>
                                          </p:spTgt>
                                        </p:tgtEl>
                                      </p:cBhvr>
                                    </p:animEffect>
                                  </p:childTnLst>
                                </p:cTn>
                              </p:par>
                            </p:childTnLst>
                          </p:cTn>
                        </p:par>
                        <p:par>
                          <p:cTn id="16" fill="hold" nodeType="afterGroup">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96259">
                                            <p:txEl>
                                              <p:pRg st="4" end="4"/>
                                            </p:txEl>
                                          </p:spTgt>
                                        </p:tgtEl>
                                        <p:attrNameLst>
                                          <p:attrName>style.visibility</p:attrName>
                                        </p:attrNameLst>
                                      </p:cBhvr>
                                      <p:to>
                                        <p:strVal val="visible"/>
                                      </p:to>
                                    </p:set>
                                    <p:animEffect transition="in" filter="barn(inVertical)">
                                      <p:cBhvr>
                                        <p:cTn id="19" dur="500"/>
                                        <p:tgtEl>
                                          <p:spTgt spid="96259">
                                            <p:txEl>
                                              <p:pRg st="4" end="4"/>
                                            </p:txEl>
                                          </p:spTgt>
                                        </p:tgtEl>
                                      </p:cBhvr>
                                    </p:animEffect>
                                  </p:childTnLst>
                                </p:cTn>
                              </p:par>
                            </p:childTnLst>
                          </p:cTn>
                        </p:par>
                        <p:par>
                          <p:cTn id="20" fill="hold" nodeType="afterGroup">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96259">
                                            <p:txEl>
                                              <p:pRg st="6" end="6"/>
                                            </p:txEl>
                                          </p:spTgt>
                                        </p:tgtEl>
                                        <p:attrNameLst>
                                          <p:attrName>style.visibility</p:attrName>
                                        </p:attrNameLst>
                                      </p:cBhvr>
                                      <p:to>
                                        <p:strVal val="visible"/>
                                      </p:to>
                                    </p:set>
                                    <p:animEffect transition="in" filter="barn(inVertical)">
                                      <p:cBhvr>
                                        <p:cTn id="23" dur="500"/>
                                        <p:tgtEl>
                                          <p:spTgt spid="962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Lst>
  </p:timing>
</p:sld>
</file>

<file path=ppt/theme/theme1.xml><?xml version="1.0" encoding="utf-8"?>
<a:theme xmlns:a="http://schemas.openxmlformats.org/drawingml/2006/main" name="Berli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TC104033917[[fn=Berlin]]</Template>
  <TotalTime>529</TotalTime>
  <Words>3368</Words>
  <Application>Microsoft Office PowerPoint</Application>
  <PresentationFormat>On-screen Show (4:3)</PresentationFormat>
  <Paragraphs>317</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Garamond</vt:lpstr>
      <vt:lpstr>Tahoma</vt:lpstr>
      <vt:lpstr>Trebuchet MS</vt:lpstr>
      <vt:lpstr>Wingdings</vt:lpstr>
      <vt:lpstr>Berlin</vt:lpstr>
      <vt:lpstr>Synthetic Substances: K2 and Bathsalts</vt:lpstr>
      <vt:lpstr>Synthetic Cannabinoids: K2, Spice…</vt:lpstr>
      <vt:lpstr>Street names:</vt:lpstr>
      <vt:lpstr>What is Spice really?</vt:lpstr>
      <vt:lpstr>History of synthetic cannabinoids</vt:lpstr>
      <vt:lpstr>History of synthetic cannabinoids cont.</vt:lpstr>
      <vt:lpstr>History of synthetic cannabinoids cont.</vt:lpstr>
      <vt:lpstr>PowerPoint Presentation</vt:lpstr>
      <vt:lpstr>The effects of synthetic cannabinoids</vt:lpstr>
      <vt:lpstr>Mephedrone, MDPV and Methylone “Bathsalts”</vt:lpstr>
      <vt:lpstr>Street Names</vt:lpstr>
      <vt:lpstr>And bath salts, what are they…really?</vt:lpstr>
      <vt:lpstr>That’s right, you’ve guessed it! A warning label…</vt:lpstr>
      <vt:lpstr>History of Bath Salts</vt:lpstr>
      <vt:lpstr>The “Scientific” effects of Bath Salts</vt:lpstr>
      <vt:lpstr>Effects of Bath Salts</vt:lpstr>
      <vt:lpstr>Is a legal substance really dangerous?</vt:lpstr>
      <vt:lpstr>The addiction factor</vt:lpstr>
      <vt:lpstr>Addiction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Synthetic Substances: K2 and Bathsalts</dc:title>
  <dc:creator>jparkinson</dc:creator>
  <cp:lastModifiedBy>Parkinson, Joshua</cp:lastModifiedBy>
  <cp:revision>21</cp:revision>
  <dcterms:created xsi:type="dcterms:W3CDTF">2012-08-21T11:57:07Z</dcterms:created>
  <dcterms:modified xsi:type="dcterms:W3CDTF">2013-10-23T15:33:51Z</dcterms:modified>
</cp:coreProperties>
</file>