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rgbClr val="F6F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75488"/>
            <a:ext cx="10972800" cy="0"/>
          </a:xfrm>
          <a:prstGeom prst="line">
            <a:avLst/>
          </a:prstGeom>
          <a:noFill/>
          <a:ln w="12700">
            <a:solidFill>
              <a:srgbClr val="D9D5C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6459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5D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ACCESSIBILITY / SYSTEMS PRACTICE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7498080" y="164592"/>
            <a:ext cx="4069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120" kern="0" dirty="0">
                <a:solidFill>
                  <a:srgbClr val="5D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JOSHUA PARKINSON  /  JOSHUAPARKINSON.ME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94360" y="654710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D6070"/>
                </a:solidFill>
              </a:rPr>
              <a:t>joshuaparkinson.me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hyperlink" Target="https://joshuaparkinson.me/#presentations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19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-91440"/>
            <a:ext cx="4480560" cy="7040880"/>
          </a:xfrm>
          <a:prstGeom prst="rect">
            <a:avLst/>
          </a:prstGeom>
          <a:solidFill>
            <a:srgbClr val="58D6B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731520"/>
            <a:ext cx="3474720" cy="3474720"/>
          </a:xfrm>
          <a:prstGeom prst="ellipse">
            <a:avLst/>
          </a:prstGeom>
          <a:solidFill>
            <a:srgbClr val="171929">
              <a:alpha val="0"/>
            </a:srgbClr>
          </a:solidFill>
          <a:ln w="1524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189720" y="1554480"/>
            <a:ext cx="1828800" cy="1828800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851392" y="1865376"/>
            <a:ext cx="2514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FFFFFF"/>
                </a:solidFill>
              </a:rPr>
              <a:t>Aa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6309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58D6B0"/>
                </a:solidFill>
              </a:rPr>
              <a:t>ACCESSIBILITY / SYSTEMS PRACTICE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234440"/>
            <a:ext cx="6629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</a:rPr>
              <a:t>Accessibility as an Everyday Practice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676656" y="3364992"/>
            <a:ext cx="6309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9D9E8"/>
                </a:solidFill>
              </a:rPr>
              <a:t>From isolated fixes to a durable system of ownership, evidence, and human judgment.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76656" y="589788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Joshua Parkinson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76656" y="624535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ABCCD"/>
                </a:solidFill>
              </a:rPr>
              <a:t>Learning design · accessibility · technology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841248"/>
            <a:ext cx="530352" cy="0"/>
          </a:xfrm>
          <a:prstGeom prst="line">
            <a:avLst/>
          </a:prstGeom>
          <a:noFill/>
          <a:ln w="63500">
            <a:solidFill>
              <a:srgbClr val="58D6B0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/>
        </p:nvSpPr>
        <p:spPr>
          <a:xfrm>
            <a:off x="612648" y="987552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1131A"/>
                </a:solidFill>
              </a:rPr>
              <a:t>Accessibility as an Everyday Practice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0936" y="179222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From isolated fixes to a durable system of ownership, evidence, and human judgment.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94360" y="248716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dirty="0">
                <a:solidFill>
                  <a:srgbClr val="58D6B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1261872" y="2468880"/>
            <a:ext cx="8823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11131A"/>
                </a:solidFill>
              </a:rPr>
              <a:t>Accessibility becomes sustainable when it lives inside the work.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1298448" y="4251960"/>
            <a:ext cx="7955280" cy="1051560"/>
          </a:xfrm>
          <a:prstGeom prst="rect">
            <a:avLst>
              <a:gd name="adj" fmla="val 6957"/>
            </a:avLst>
          </a:prstGeom>
          <a:solidFill>
            <a:srgbClr val="58D6B0">
              <a:alpha val="12000"/>
            </a:srgbClr>
          </a:solidFill>
          <a:ln w="12700">
            <a:solidFill>
              <a:srgbClr val="58D6B0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72768" y="4507992"/>
            <a:ext cx="7424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1131A"/>
                </a:solidFill>
              </a:rPr>
              <a:t>The goal is a repeatable practice: find barriers, assign responsibility, support the fix, verify the result, and keep the evidence.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841248"/>
            <a:ext cx="530352" cy="0"/>
          </a:xfrm>
          <a:prstGeom prst="line">
            <a:avLst/>
          </a:prstGeom>
          <a:noFill/>
          <a:ln w="63500">
            <a:solidFill>
              <a:srgbClr val="58D6B0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/>
        </p:nvSpPr>
        <p:spPr>
          <a:xfrm>
            <a:off x="612648" y="987552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1131A"/>
                </a:solidFill>
              </a:rPr>
              <a:t>The work is a system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0936" y="179222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Four connected parts make remediation repeatable.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1792" y="2487168"/>
            <a:ext cx="2574036" cy="3310128"/>
          </a:xfrm>
          <a:prstGeom prst="roundRect">
            <a:avLst>
              <a:gd name="adj" fmla="val 2842"/>
            </a:avLst>
          </a:prstGeom>
          <a:solidFill>
            <a:srgbClr val="E4F7F0"/>
          </a:solidFill>
          <a:ln w="13970">
            <a:solidFill>
              <a:srgbClr val="58D6B0">
                <a:alpha val="28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8D6B0"/>
                </a:solidFill>
              </a:rPr>
              <a:t>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59536" y="3182112"/>
            <a:ext cx="2098548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Governance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59536" y="3913632"/>
            <a:ext cx="20985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Define standards, decision rights, priorities, and escalation paths.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59536" y="5376672"/>
            <a:ext cx="20985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58D6B0"/>
                </a:solidFill>
              </a:rPr>
              <a:t>DIRECTION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15284" y="2487168"/>
            <a:ext cx="2574036" cy="3310128"/>
          </a:xfrm>
          <a:prstGeom prst="roundRect">
            <a:avLst>
              <a:gd name="adj" fmla="val 2842"/>
            </a:avLst>
          </a:prstGeom>
          <a:solidFill>
            <a:srgbClr val="FFFFFF"/>
          </a:solidFill>
          <a:ln w="13970">
            <a:solidFill>
              <a:srgbClr val="D9D5C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3028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8D6B0"/>
                </a:solidFill>
              </a:rPr>
              <a:t>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653028" y="3182112"/>
            <a:ext cx="2098548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Inventory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653028" y="3913632"/>
            <a:ext cx="20985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Know which courses, documents, websites, platforms, and vendors need attention.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3653028" y="5376672"/>
            <a:ext cx="20985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58D6B0"/>
                </a:solidFill>
              </a:rPr>
              <a:t>VISIBILITY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208776" y="2487168"/>
            <a:ext cx="2574036" cy="3310128"/>
          </a:xfrm>
          <a:prstGeom prst="roundRect">
            <a:avLst>
              <a:gd name="adj" fmla="val 2842"/>
            </a:avLst>
          </a:prstGeom>
          <a:solidFill>
            <a:srgbClr val="E4F7F0"/>
          </a:solidFill>
          <a:ln w="13970">
            <a:solidFill>
              <a:srgbClr val="58D6B0">
                <a:alpha val="28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46520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8D6B0"/>
                </a:solidFill>
              </a:rPr>
              <a:t>03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446520" y="3182112"/>
            <a:ext cx="2098548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Remediation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446520" y="3913632"/>
            <a:ext cx="20985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Give people practical guidance, tools, templates, and expert support.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46520" y="5376672"/>
            <a:ext cx="20985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58D6B0"/>
                </a:solidFill>
              </a:rPr>
              <a:t>ACTION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002268" y="2487168"/>
            <a:ext cx="2574036" cy="3310128"/>
          </a:xfrm>
          <a:prstGeom prst="roundRect">
            <a:avLst>
              <a:gd name="adj" fmla="val 2842"/>
            </a:avLst>
          </a:prstGeom>
          <a:solidFill>
            <a:srgbClr val="FFFFFF"/>
          </a:solidFill>
          <a:ln w="13970">
            <a:solidFill>
              <a:srgbClr val="D9D5C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240012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8D6B0"/>
                </a:solidFill>
              </a:rPr>
              <a:t>04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9240012" y="3182112"/>
            <a:ext cx="2098548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Verification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9240012" y="3913632"/>
            <a:ext cx="20985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Combine automated checks with keyboard, screen-reader, and human review.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240012" y="5376672"/>
            <a:ext cx="20985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58D6B0"/>
                </a:solidFill>
              </a:rPr>
              <a:t>EVIDENCE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841248"/>
            <a:ext cx="530352" cy="0"/>
          </a:xfrm>
          <a:prstGeom prst="line">
            <a:avLst/>
          </a:prstGeom>
          <a:noFill/>
          <a:ln w="63500">
            <a:solidFill>
              <a:srgbClr val="58D6B0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/>
        </p:nvSpPr>
        <p:spPr>
          <a:xfrm>
            <a:off x="612648" y="987552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1131A"/>
                </a:solidFill>
              </a:rPr>
              <a:t>A humane remediation loop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0936" y="179222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Each stage answers a question the next person needs.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1143000" y="3767328"/>
            <a:ext cx="9738360" cy="0"/>
          </a:xfrm>
          <a:prstGeom prst="line">
            <a:avLst/>
          </a:prstGeom>
          <a:noFill/>
          <a:ln w="25400">
            <a:solidFill>
              <a:srgbClr val="58D6B0">
                <a:alpha val="6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4400" y="3438144"/>
            <a:ext cx="658368" cy="658368"/>
          </a:xfrm>
          <a:prstGeom prst="ellipse">
            <a:avLst/>
          </a:prstGeom>
          <a:solidFill>
            <a:srgbClr val="F6F3EB"/>
          </a:solidFill>
          <a:ln w="25400">
            <a:solidFill>
              <a:srgbClr val="58D6B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359359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8D6B0"/>
                </a:solidFill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21208" y="43159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A"/>
                </a:solidFill>
              </a:rPr>
              <a:t>Discover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20624" y="4864608"/>
            <a:ext cx="1645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070"/>
                </a:solidFill>
              </a:rPr>
              <a:t>Where is the barrier?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2843784" y="3438144"/>
            <a:ext cx="658368" cy="658368"/>
          </a:xfrm>
          <a:prstGeom prst="ellipse">
            <a:avLst/>
          </a:prstGeom>
          <a:solidFill>
            <a:srgbClr val="F6F3EB"/>
          </a:solidFill>
          <a:ln w="25400">
            <a:solidFill>
              <a:srgbClr val="58D6B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43784" y="359359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8D6B0"/>
                </a:solidFill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450592" y="43159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A"/>
                </a:solidFill>
              </a:rPr>
              <a:t>Triage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350008" y="4864608"/>
            <a:ext cx="1645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070"/>
                </a:solidFill>
              </a:rPr>
              <a:t>What matters first?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773168" y="3438144"/>
            <a:ext cx="658368" cy="658368"/>
          </a:xfrm>
          <a:prstGeom prst="ellipse">
            <a:avLst/>
          </a:prstGeom>
          <a:solidFill>
            <a:srgbClr val="F6F3EB"/>
          </a:solidFill>
          <a:ln w="25400">
            <a:solidFill>
              <a:srgbClr val="58D6B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73168" y="359359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8D6B0"/>
                </a:solidFill>
              </a:rPr>
              <a:t>3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379976" y="43159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A"/>
                </a:solidFill>
              </a:rPr>
              <a:t>Assign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279392" y="4864608"/>
            <a:ext cx="1645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070"/>
                </a:solidFill>
              </a:rPr>
              <a:t>Who can act?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702552" y="3438144"/>
            <a:ext cx="658368" cy="658368"/>
          </a:xfrm>
          <a:prstGeom prst="ellipse">
            <a:avLst/>
          </a:prstGeom>
          <a:solidFill>
            <a:srgbClr val="F6F3EB"/>
          </a:solidFill>
          <a:ln w="25400">
            <a:solidFill>
              <a:srgbClr val="58D6B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702552" y="359359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8D6B0"/>
                </a:solidFill>
              </a:rPr>
              <a:t>4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309360" y="43159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A"/>
                </a:solidFill>
              </a:rPr>
              <a:t>Support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208776" y="4864608"/>
            <a:ext cx="1645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070"/>
                </a:solidFill>
              </a:rPr>
              <a:t>What will help?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8631936" y="3438144"/>
            <a:ext cx="658368" cy="658368"/>
          </a:xfrm>
          <a:prstGeom prst="ellipse">
            <a:avLst/>
          </a:prstGeom>
          <a:solidFill>
            <a:srgbClr val="F6F3EB"/>
          </a:solidFill>
          <a:ln w="25400">
            <a:solidFill>
              <a:srgbClr val="58D6B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631936" y="359359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8D6B0"/>
                </a:solidFill>
              </a:rPr>
              <a:t>5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238744" y="43159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A"/>
                </a:solidFill>
              </a:rPr>
              <a:t>Verify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8138160" y="4864608"/>
            <a:ext cx="1645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070"/>
                </a:solidFill>
              </a:rPr>
              <a:t>Did it work?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10561320" y="3438144"/>
            <a:ext cx="658368" cy="658368"/>
          </a:xfrm>
          <a:prstGeom prst="ellipse">
            <a:avLst/>
          </a:prstGeom>
          <a:solidFill>
            <a:srgbClr val="58D6B0"/>
          </a:solidFill>
          <a:ln w="25400">
            <a:solidFill>
              <a:srgbClr val="58D6B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561320" y="359359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6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0168128" y="43159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A"/>
                </a:solidFill>
              </a:rPr>
              <a:t>Learn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10067544" y="4864608"/>
            <a:ext cx="1645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070"/>
                </a:solidFill>
              </a:rPr>
              <a:t>What changes next?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841248"/>
            <a:ext cx="530352" cy="0"/>
          </a:xfrm>
          <a:prstGeom prst="line">
            <a:avLst/>
          </a:prstGeom>
          <a:noFill/>
          <a:ln w="63500">
            <a:solidFill>
              <a:srgbClr val="58D6B0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/>
        </p:nvSpPr>
        <p:spPr>
          <a:xfrm>
            <a:off x="612648" y="987552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1131A"/>
                </a:solidFill>
              </a:rPr>
              <a:t>Automation has a defined role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0936" y="179222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Useful signals support decisions; they do not replace them.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1792" y="2487168"/>
            <a:ext cx="3505200" cy="3310128"/>
          </a:xfrm>
          <a:prstGeom prst="roundRect">
            <a:avLst>
              <a:gd name="adj" fmla="val 2210"/>
            </a:avLst>
          </a:prstGeom>
          <a:solidFill>
            <a:srgbClr val="E4F7F0"/>
          </a:solidFill>
          <a:ln w="13970">
            <a:solidFill>
              <a:srgbClr val="58D6B0">
                <a:alpha val="28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8D6B0"/>
                </a:solidFill>
              </a:rPr>
              <a:t>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59536" y="3182112"/>
            <a:ext cx="30297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Machines find patterns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59536" y="3913632"/>
            <a:ext cx="30297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Scanners can surface missing structure, repeated defects, and broad trends.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59536" y="5376672"/>
            <a:ext cx="3029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58D6B0"/>
                </a:solidFill>
              </a:rPr>
              <a:t>SCALE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346448" y="2487168"/>
            <a:ext cx="3505200" cy="3310128"/>
          </a:xfrm>
          <a:prstGeom prst="roundRect">
            <a:avLst>
              <a:gd name="adj" fmla="val 2210"/>
            </a:avLst>
          </a:prstGeom>
          <a:solidFill>
            <a:srgbClr val="FFFFFF"/>
          </a:solidFill>
          <a:ln w="13970">
            <a:solidFill>
              <a:srgbClr val="D9D5C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84192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8D6B0"/>
                </a:solidFill>
              </a:rPr>
              <a:t>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84192" y="3182112"/>
            <a:ext cx="30297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People judge context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584192" y="3913632"/>
            <a:ext cx="30297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Meaningful alt text, usable reading order, and equivalent experience require human review.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584192" y="5376672"/>
            <a:ext cx="3029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58D6B0"/>
                </a:solidFill>
              </a:rPr>
              <a:t>JUDGMENT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71104" y="2487168"/>
            <a:ext cx="3505200" cy="3310128"/>
          </a:xfrm>
          <a:prstGeom prst="roundRect">
            <a:avLst>
              <a:gd name="adj" fmla="val 2210"/>
            </a:avLst>
          </a:prstGeom>
          <a:solidFill>
            <a:srgbClr val="E4F7F0"/>
          </a:solidFill>
          <a:ln w="13970">
            <a:solidFill>
              <a:srgbClr val="58D6B0">
                <a:alpha val="28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08848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8D6B0"/>
                </a:solidFill>
              </a:rPr>
              <a:t>03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308848" y="3182112"/>
            <a:ext cx="30297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Systems keep history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308848" y="3913632"/>
            <a:ext cx="30297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Ownership, deadlines, notes, evidence, and re-checks make progress visible.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308848" y="5376672"/>
            <a:ext cx="3029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58D6B0"/>
                </a:solidFill>
              </a:rPr>
              <a:t>ACCOUNTABILITY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841248"/>
            <a:ext cx="530352" cy="0"/>
          </a:xfrm>
          <a:prstGeom prst="line">
            <a:avLst/>
          </a:prstGeom>
          <a:noFill/>
          <a:ln w="63500">
            <a:solidFill>
              <a:srgbClr val="58D6B0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/>
        </p:nvSpPr>
        <p:spPr>
          <a:xfrm>
            <a:off x="612648" y="987552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1131A"/>
                </a:solidFill>
              </a:rPr>
              <a:t>Artifacts that move the work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0936" y="179222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A program becomes concrete through clear, reusable tools.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1792" y="2487168"/>
            <a:ext cx="3505200" cy="3310128"/>
          </a:xfrm>
          <a:prstGeom prst="roundRect">
            <a:avLst>
              <a:gd name="adj" fmla="val 2210"/>
            </a:avLst>
          </a:prstGeom>
          <a:solidFill>
            <a:srgbClr val="E4F7F0"/>
          </a:solidFill>
          <a:ln w="13970">
            <a:solidFill>
              <a:srgbClr val="58D6B0">
                <a:alpha val="28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8D6B0"/>
                </a:solidFill>
              </a:rPr>
              <a:t>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59536" y="3182112"/>
            <a:ext cx="30297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AccessRemediate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59536" y="3913632"/>
            <a:ext cx="30297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A document accessibility engine that normalizes supported formats and produces remediated outputs and fix guidance.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59536" y="5376672"/>
            <a:ext cx="3029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58D6B0"/>
                </a:solidFill>
              </a:rPr>
              <a:t>PROTOTYPE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346448" y="2487168"/>
            <a:ext cx="3505200" cy="3310128"/>
          </a:xfrm>
          <a:prstGeom prst="roundRect">
            <a:avLst>
              <a:gd name="adj" fmla="val 2210"/>
            </a:avLst>
          </a:prstGeom>
          <a:solidFill>
            <a:srgbClr val="FFFFFF"/>
          </a:solidFill>
          <a:ln w="13970">
            <a:solidFill>
              <a:srgbClr val="D9D5C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84192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8D6B0"/>
                </a:solidFill>
              </a:rPr>
              <a:t>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84192" y="3182112"/>
            <a:ext cx="30297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Access Hub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584192" y="3913632"/>
            <a:ext cx="30297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A governance layer for owners, due dates, review status, vendor documentation, and audit history.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584192" y="5376672"/>
            <a:ext cx="3029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58D6B0"/>
                </a:solidFill>
              </a:rPr>
              <a:t>PROTOTYPE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71104" y="2487168"/>
            <a:ext cx="3505200" cy="3310128"/>
          </a:xfrm>
          <a:prstGeom prst="roundRect">
            <a:avLst>
              <a:gd name="adj" fmla="val 2210"/>
            </a:avLst>
          </a:prstGeom>
          <a:solidFill>
            <a:srgbClr val="E4F7F0"/>
          </a:solidFill>
          <a:ln w="13970">
            <a:solidFill>
              <a:srgbClr val="58D6B0">
                <a:alpha val="28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08848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8D6B0"/>
                </a:solidFill>
              </a:rPr>
              <a:t>03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308848" y="3182112"/>
            <a:ext cx="30297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Faculty enablement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308848" y="3913632"/>
            <a:ext cx="30297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Training, quick references, course reviews, and conversations that make the next action clear.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308848" y="5376672"/>
            <a:ext cx="3029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58D6B0"/>
                </a:solidFill>
              </a:rPr>
              <a:t>PRACTICE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841248"/>
            <a:ext cx="530352" cy="0"/>
          </a:xfrm>
          <a:prstGeom prst="line">
            <a:avLst/>
          </a:prstGeom>
          <a:noFill/>
          <a:ln w="63500">
            <a:solidFill>
              <a:srgbClr val="58D6B0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/>
        </p:nvSpPr>
        <p:spPr>
          <a:xfrm>
            <a:off x="612648" y="987552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1131A"/>
                </a:solidFill>
              </a:rPr>
              <a:t>The design principle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0936" y="179222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Make the accessible path the understandable path.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94360" y="248716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dirty="0">
                <a:solidFill>
                  <a:srgbClr val="58D6B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1261872" y="2468880"/>
            <a:ext cx="8823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11131A"/>
                </a:solidFill>
              </a:rPr>
              <a:t>Give people a clear next step, more than one way to act, and enough context to decide.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1298448" y="4251960"/>
            <a:ext cx="7955280" cy="1051560"/>
          </a:xfrm>
          <a:prstGeom prst="rect">
            <a:avLst>
              <a:gd name="adj" fmla="val 6957"/>
            </a:avLst>
          </a:prstGeom>
          <a:solidFill>
            <a:srgbClr val="58D6B0">
              <a:alpha val="12000"/>
            </a:srgbClr>
          </a:solidFill>
          <a:ln w="12700">
            <a:solidFill>
              <a:srgbClr val="58D6B0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72768" y="4507992"/>
            <a:ext cx="7424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1131A"/>
                </a:solidFill>
              </a:rPr>
              <a:t>That principle applies to a document, a course, a product workflow, and the accessibility program itself.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719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94360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8D6B0"/>
                </a:solidFill>
              </a:rPr>
              <a:t>ACCESSIBILITY / SYSTEMS PRACTICE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85800" y="1371600"/>
            <a:ext cx="804672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</a:rPr>
              <a:t>Build accessibility into the decisions people already make.</a:t>
            </a:r>
            <a:endParaRPr lang="en-US" sz="3500" dirty="0"/>
          </a:p>
        </p:txBody>
      </p:sp>
      <p:sp>
        <p:nvSpPr>
          <p:cNvPr id="4" name="Shape 2"/>
          <p:cNvSpPr/>
          <p:nvPr/>
        </p:nvSpPr>
        <p:spPr>
          <a:xfrm>
            <a:off x="685800" y="4069080"/>
            <a:ext cx="3657600" cy="749808"/>
          </a:xfrm>
          <a:prstGeom prst="roundRect">
            <a:avLst>
              <a:gd name="adj" fmla="val 9756"/>
            </a:avLst>
          </a:prstGeom>
          <a:solidFill>
            <a:srgbClr val="58D6B0"/>
          </a:solidFill>
          <a:ln w="12700">
            <a:solidFill>
              <a:srgbClr val="58D6B0"/>
            </a:solidFill>
            <a:prstDash val="solid"/>
          </a:ln>
        </p:spPr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914400" y="432511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u="sng" dirty="0">
                <a:solidFill>
                  <a:srgbClr val="11131A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EXPLORE THE FULL PORTFOLIO  ↗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13232" y="5833872"/>
            <a:ext cx="4846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CBD8"/>
                </a:solidFill>
              </a:rPr>
              <a:t>Joshua Parkinson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C9CBD8"/>
                </a:solidFill>
              </a:rPr>
              <a:t>Learning design · accessibility · technology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9006840" y="1389888"/>
            <a:ext cx="2194560" cy="2194560"/>
          </a:xfrm>
          <a:prstGeom prst="ellipse">
            <a:avLst/>
          </a:prstGeom>
          <a:solidFill>
            <a:srgbClr val="58D6B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281160" y="1938528"/>
            <a:ext cx="1645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1131A"/>
                </a:solidFill>
              </a:rPr>
              <a:t>Aa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joshuaparkinson.me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Accessibility as an Everyday Practice</dc:title>
  <dc:subject>A practical model for building digital accessibility into institutional work.</dc:subject>
  <dc:creator>Joshua Parkinson</dc:creator>
  <cp:lastModifiedBy>Joshua Parkinson</cp:lastModifiedBy>
  <cp:revision>1</cp:revision>
  <dcterms:created xsi:type="dcterms:W3CDTF">2026-09-16T19:51:04Z</dcterms:created>
  <dcterms:modified xsi:type="dcterms:W3CDTF">2026-09-16T19:51:04Z</dcterms:modified>
</cp:coreProperties>
</file>